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895" r:id="rId2"/>
    <p:sldMasterId id="2147484064" r:id="rId3"/>
    <p:sldMasterId id="2147484076" r:id="rId4"/>
  </p:sldMasterIdLst>
  <p:notesMasterIdLst>
    <p:notesMasterId r:id="rId10"/>
  </p:notesMasterIdLst>
  <p:sldIdLst>
    <p:sldId id="3708" r:id="rId5"/>
    <p:sldId id="3707" r:id="rId6"/>
    <p:sldId id="934" r:id="rId7"/>
    <p:sldId id="3714" r:id="rId8"/>
    <p:sldId id="3715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01" autoAdjust="0"/>
  </p:normalViewPr>
  <p:slideViewPr>
    <p:cSldViewPr snapToGrid="0">
      <p:cViewPr varScale="1">
        <p:scale>
          <a:sx n="122" d="100"/>
          <a:sy n="122" d="100"/>
        </p:scale>
        <p:origin x="1038" y="102"/>
      </p:cViewPr>
      <p:guideLst/>
    </p:cSldViewPr>
  </p:slideViewPr>
  <p:outlineViewPr>
    <p:cViewPr>
      <p:scale>
        <a:sx n="33" d="100"/>
        <a:sy n="33" d="100"/>
      </p:scale>
      <p:origin x="0" y="-390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9652D-4DC6-43D8-9FF5-E1C9EAEB0F0E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6E9C1-5B12-4393-898A-0F129C7F5F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911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4E769D2-9CBE-4645-88D3-F8ECEFDAAFD1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79450" y="811213"/>
            <a:ext cx="5399088" cy="4049712"/>
          </a:xfrm>
          <a:solidFill>
            <a:srgbClr val="FFFFFF"/>
          </a:solidFill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84339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4E769D2-9CBE-4645-88D3-F8ECEFDAAFD1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79450" y="811213"/>
            <a:ext cx="5399088" cy="4049712"/>
          </a:xfrm>
          <a:solidFill>
            <a:srgbClr val="FFFFFF"/>
          </a:solidFill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78630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E002B1C8-349B-434C-A40F-26AE56A1DB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EDE8A53-7A6D-495A-A38F-703B18DFF481}" type="slidenum">
              <a:rPr kumimoji="1" lang="en-US" altLang="ja-JP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90EF297B-9564-469C-BE70-A022C25A61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35E54939-A5C6-4CC0-B759-F148A41C85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9034" tIns="49517" rIns="99034" bIns="49517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3147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9F52FC-85CF-4425-874C-A7039119B761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48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485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925471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4E769D2-9CBE-4645-88D3-F8ECEFDAAFD1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79450" y="811213"/>
            <a:ext cx="5399088" cy="4049712"/>
          </a:xfrm>
          <a:solidFill>
            <a:srgbClr val="FFFFFF"/>
          </a:solidFill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71925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99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699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466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A40905-4628-4E0D-BB30-188B43B86E2F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0737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A6C198-10A3-49B4-BD5F-27387B707678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16445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C0F5AC-3309-4BC4-B158-A994769481D9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2825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CBC180-78D8-4D39-BDDA-63DEF63D53DE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1320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67CF15-6E12-49D0-BEE3-86E7F99CAAD5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1068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721BE0-07B9-48DD-8C96-982294467978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4674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D171C1-6BBE-41C8-A358-3FC1E17F9159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95605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6E17BB-8021-4549-B7CF-EAC4A037AE75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065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5557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8DFEFE-02BD-40F4-B66F-DA6FE633A18A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0396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D85B67-B469-4361-B0D7-A52FF216F3FC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60375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96FF82-4B8E-472E-A29E-50C01818E5D7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92014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D7CE-D2CB-43B2-B6D2-0D7607CB585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977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868C1-861C-44A6-9A63-474BF88A736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9457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F500D-559E-4EBA-8A75-B4DC3034C8F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3504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3DC95-28CF-4903-8B74-CB5A6826136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5916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6D807-A7AC-4A06-B0AE-F343077C1A1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9707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DC337-3A62-4311-A09E-9BF05EE0571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7722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0F27C-892F-4E3F-B25C-541ED0AAE9B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77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6700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E2813-5CFA-4ABA-A9F1-700B5560392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1743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70F29-1ED5-44CB-8D8B-03ED8637273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71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537A5-F47A-4EA4-9737-56D8D04B828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0114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68EBE-14C5-4D85-A346-87F0E87BD3C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8462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FFD452-D6C8-4457-A19E-BCF2A28B9538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97757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8D5A7-90A5-43E6-BC84-F2A5DAED557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3674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122855-7AB7-4449-A8D9-C0157CACEAE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147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A155AB-EE5D-4017-BD2F-761123675B13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642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835C93-6F7B-4FFF-A0D0-0249924A8BF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2171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790678-006A-49DA-B114-4E72D9E1EFB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080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5959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B8063-A1F4-4332-9D28-38051B08A828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34654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C2B2A1-F09E-4708-B99D-A56FC476FA2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62059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07E3D1-6DFB-4869-9E2F-A54C9297DC6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4190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A545FA-44DC-4929-B83A-12C3235F082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16931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9D5394-D96E-45CD-AB8A-6F0716746D7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026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89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116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10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9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51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DAC9C-C48F-4FA9-A1BF-043E4229BD26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12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41DD05-60B8-48A1-99ED-CD227F09E13E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273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C701F74-92F0-4324-AAE0-06A65AC6171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31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5" r:id="rId1"/>
    <p:sldLayoutId id="2147484066" r:id="rId2"/>
    <p:sldLayoutId id="2147484067" r:id="rId3"/>
    <p:sldLayoutId id="2147484068" r:id="rId4"/>
    <p:sldLayoutId id="2147484069" r:id="rId5"/>
    <p:sldLayoutId id="2147484070" r:id="rId6"/>
    <p:sldLayoutId id="2147484071" r:id="rId7"/>
    <p:sldLayoutId id="2147484072" r:id="rId8"/>
    <p:sldLayoutId id="2147484073" r:id="rId9"/>
    <p:sldLayoutId id="2147484074" r:id="rId10"/>
    <p:sldLayoutId id="21474840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BE128B-FAF9-49F9-B534-D0362DE59A7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35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7" r:id="rId1"/>
    <p:sldLayoutId id="2147484078" r:id="rId2"/>
    <p:sldLayoutId id="2147484079" r:id="rId3"/>
    <p:sldLayoutId id="2147484080" r:id="rId4"/>
    <p:sldLayoutId id="2147484081" r:id="rId5"/>
    <p:sldLayoutId id="2147484082" r:id="rId6"/>
    <p:sldLayoutId id="2147484083" r:id="rId7"/>
    <p:sldLayoutId id="2147484084" r:id="rId8"/>
    <p:sldLayoutId id="2147484085" r:id="rId9"/>
    <p:sldLayoutId id="2147484086" r:id="rId10"/>
    <p:sldLayoutId id="21474840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onf.msl.titech.ac.jp/jsap-crysta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Python: A Light Weight Language (LWL)</a:t>
            </a:r>
            <a:endParaRPr lang="ja-JP" altLang="en-US" sz="3600" b="1" dirty="0">
              <a:solidFill>
                <a:srgbClr val="0000FF"/>
              </a:solidFill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539552" y="1124744"/>
            <a:ext cx="853244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4163" indent="-28416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433513" algn="l"/>
              </a:tabLst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Interpreter language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インタプリタ言語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– 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逐次解釈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b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               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Wingdings" panose="05000000000000000000" pitchFamily="2" charset="2"/>
              </a:rPr>
              <a:t> Compiled language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Wingdings" panose="05000000000000000000" pitchFamily="2" charset="2"/>
              </a:rPr>
              <a:t>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Wingdings" panose="05000000000000000000" pitchFamily="2" charset="2"/>
              </a:rPr>
              <a:t>(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Wingdings" panose="05000000000000000000" pitchFamily="2" charset="2"/>
              </a:rPr>
              <a:t>コンパイル言語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Wingdings" panose="05000000000000000000" pitchFamily="2" charset="2"/>
              </a:rPr>
              <a:t>–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Wingdings" panose="05000000000000000000" pitchFamily="2" charset="2"/>
              </a:rPr>
              <a:t> 機械語翻訳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Wingdings" panose="05000000000000000000" pitchFamily="2" charset="2"/>
              </a:rPr>
              <a:t>)</a:t>
            </a:r>
            <a:b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 Slower execution, but faster development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433513" algn="l"/>
              </a:tabLst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Only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interpreter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and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editor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are required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433513" algn="l"/>
              </a:tabLst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Free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or public domain versions available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433513" algn="l"/>
              </a:tabLst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Grammar similar to C, C++, 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perl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, 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php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, …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433513" algn="l"/>
              </a:tabLst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Native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Object-Oriented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オブジェクト指向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language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433513" algn="l"/>
              </a:tabLst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Efficient functions and libraries</a:t>
            </a:r>
            <a:b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 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Text processing: Regular expression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(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正規表現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, </a:t>
            </a:r>
            <a:b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　　　　　　　　　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csv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, html, xml,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json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etc</a:t>
            </a:r>
            <a:b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 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Science: </a:t>
            </a:r>
            <a:r>
              <a:rPr kumimoji="1" lang="en-US" altLang="ja-JP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numpy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, </a:t>
            </a:r>
            <a:r>
              <a:rPr kumimoji="1" lang="en-US" altLang="ja-JP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scipy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, </a:t>
            </a:r>
            <a:r>
              <a:rPr kumimoji="1" lang="en-US" altLang="ja-JP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scikit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-learn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etc</a:t>
            </a:r>
            <a:b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Network: …</a:t>
            </a:r>
            <a:b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  Graph plotting: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matplotlib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etc</a:t>
            </a:r>
            <a:b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  GUI: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tkinter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,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pygtk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etc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07504" y="724634"/>
            <a:ext cx="78951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Install: http://conf.msl.titech.ac.jp/Lecture/InstallPython/InstallPython.html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7326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Python distribution: My recommendation</a:t>
            </a:r>
            <a:endParaRPr lang="ja-JP" altLang="en-US" sz="3600" b="1" dirty="0">
              <a:solidFill>
                <a:srgbClr val="0000FF"/>
              </a:solidFill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04612" y="762000"/>
            <a:ext cx="9144000" cy="637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4163" indent="-28416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Distribution: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Same main software may be combined with different sets of supporting programs / files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     </a:t>
            </a:r>
            <a:r>
              <a:rPr kumimoji="1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ex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. Linux distribution: CentOS,  Ubuntu, SUSE, 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For python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  Linux / Mac OS X pre-installed: Basic python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      you may need to install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numpy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,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scipy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,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etc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by the command:</a:t>
            </a:r>
            <a:b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                        pip install {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module_name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  Active python: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Commercial base, multi-platform</a:t>
            </a:r>
            <a:b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                  Free distribution is available as ‘Community Edition’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  Anaconda: Basic python + major </a:t>
            </a:r>
            <a:r>
              <a:rPr kumimoji="1" lang="en-US" altLang="ja-JP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liberalies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(modules)</a:t>
            </a:r>
            <a:b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                        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including </a:t>
            </a:r>
            <a:r>
              <a:rPr kumimoji="1" lang="en-US" altLang="ja-JP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numpy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, </a:t>
            </a:r>
            <a:r>
              <a:rPr kumimoji="1" lang="en-US" altLang="ja-JP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scipy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, </a:t>
            </a:r>
            <a:r>
              <a:rPr kumimoji="1" lang="en-US" altLang="ja-JP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etc</a:t>
            </a:r>
            <a:b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　　　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https://www.anaconda.com/products/individual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For installation, see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http://conf.msl.titech.ac.jp/Lecture/InstallPython/InstallPython.html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ED90EA4-AF59-402F-87AD-2CCCFE34FB77}"/>
              </a:ext>
            </a:extLst>
          </p:cNvPr>
          <p:cNvSpPr/>
          <p:nvPr/>
        </p:nvSpPr>
        <p:spPr>
          <a:xfrm>
            <a:off x="157740" y="4469770"/>
            <a:ext cx="8676456" cy="2232248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4066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>
            <a:extLst>
              <a:ext uri="{FF2B5EF4-FFF2-40B4-BE49-F238E27FC236}">
                <a16:creationId xmlns:a16="http://schemas.microsoft.com/office/drawing/2014/main" id="{70265E5E-C445-4338-A22C-F09D48E390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12800"/>
          </a:xfrm>
        </p:spPr>
        <p:txBody>
          <a:bodyPr/>
          <a:lstStyle/>
          <a:p>
            <a:r>
              <a:rPr lang="en-US" altLang="ja-JP" sz="3600" b="1" dirty="0">
                <a:solidFill>
                  <a:srgbClr val="0000FF"/>
                </a:solidFill>
              </a:rPr>
              <a:t>Python</a:t>
            </a:r>
            <a:r>
              <a:rPr lang="ja-JP" altLang="en-US" sz="3600" b="1" dirty="0">
                <a:solidFill>
                  <a:srgbClr val="0000FF"/>
                </a:solidFill>
              </a:rPr>
              <a:t>の基礎</a:t>
            </a:r>
            <a:r>
              <a:rPr lang="en-US" altLang="ja-JP" sz="3600" b="1" dirty="0">
                <a:solidFill>
                  <a:srgbClr val="0000FF"/>
                </a:solidFill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Major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version</a:t>
            </a:r>
            <a:r>
              <a:rPr lang="ja-JP" altLang="en-US" sz="3600" b="1" dirty="0">
                <a:solidFill>
                  <a:srgbClr val="0000FF"/>
                </a:solidFill>
              </a:rPr>
              <a:t>の違い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266700" y="901700"/>
          <a:ext cx="8724900" cy="304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2450">
                  <a:extLst>
                    <a:ext uri="{9D8B030D-6E8A-4147-A177-3AD203B41FA5}">
                      <a16:colId xmlns:a16="http://schemas.microsoft.com/office/drawing/2014/main" val="2435785443"/>
                    </a:ext>
                  </a:extLst>
                </a:gridCol>
                <a:gridCol w="4362450">
                  <a:extLst>
                    <a:ext uri="{9D8B030D-6E8A-4147-A177-3AD203B41FA5}">
                      <a16:colId xmlns:a16="http://schemas.microsoft.com/office/drawing/2014/main" val="55132692"/>
                    </a:ext>
                  </a:extLst>
                </a:gridCol>
              </a:tblGrid>
              <a:tr h="421640">
                <a:tc>
                  <a:txBody>
                    <a:bodyPr/>
                    <a:lstStyle/>
                    <a:p>
                      <a:r>
                        <a:rPr kumimoji="1" lang="en-US" altLang="ja-JP" dirty="0" err="1">
                          <a:solidFill>
                            <a:srgbClr val="FFFF00"/>
                          </a:solidFill>
                        </a:rPr>
                        <a:t>Ver</a:t>
                      </a:r>
                      <a:r>
                        <a:rPr kumimoji="1" lang="en-US" altLang="ja-JP" dirty="0">
                          <a:solidFill>
                            <a:srgbClr val="FFFF00"/>
                          </a:solidFill>
                        </a:rPr>
                        <a:t> 2.X</a:t>
                      </a:r>
                      <a:endParaRPr kumimoji="1" lang="ja-JP" alt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>
                          <a:solidFill>
                            <a:srgbClr val="FFFF00"/>
                          </a:solidFill>
                        </a:rPr>
                        <a:t>Ver</a:t>
                      </a:r>
                      <a:r>
                        <a:rPr kumimoji="1" lang="en-US" altLang="ja-JP" dirty="0">
                          <a:solidFill>
                            <a:srgbClr val="FFFF00"/>
                          </a:solidFill>
                        </a:rPr>
                        <a:t> 3.X</a:t>
                      </a:r>
                      <a:endParaRPr kumimoji="1" lang="ja-JP" alt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814030"/>
                  </a:ext>
                </a:extLst>
              </a:tr>
              <a:tr h="42164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0000FF"/>
                          </a:solidFill>
                        </a:rPr>
                        <a:t>コンソール出力</a:t>
                      </a:r>
                      <a:br>
                        <a:rPr kumimoji="1" lang="en-US" altLang="ja-JP" sz="1400" dirty="0"/>
                      </a:br>
                      <a:r>
                        <a:rPr kumimoji="1" lang="en-US" altLang="ja-JP" sz="1400" dirty="0"/>
                        <a:t>print </a:t>
                      </a:r>
                      <a:r>
                        <a:rPr kumimoji="1" lang="ja-JP" altLang="en-US" sz="1400" dirty="0"/>
                        <a:t>は組み込み構文のため、</a:t>
                      </a:r>
                      <a:r>
                        <a:rPr kumimoji="1" lang="en-US" altLang="ja-JP" sz="1400" dirty="0"/>
                        <a:t>()</a:t>
                      </a:r>
                      <a:r>
                        <a:rPr kumimoji="1" lang="ja-JP" altLang="en-US" sz="1400" dirty="0"/>
                        <a:t> がなくてもよい</a:t>
                      </a:r>
                      <a:br>
                        <a:rPr kumimoji="1" lang="en-US" altLang="ja-JP" sz="1400" dirty="0"/>
                      </a:br>
                      <a:r>
                        <a:rPr kumimoji="1" lang="en-US" altLang="ja-JP" sz="1400" dirty="0"/>
                        <a:t>print “x=“, x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400" dirty="0"/>
                    </a:p>
                    <a:p>
                      <a:r>
                        <a:rPr kumimoji="1" lang="en-US" altLang="ja-JP" sz="1400" dirty="0"/>
                        <a:t>print</a:t>
                      </a:r>
                      <a:r>
                        <a:rPr kumimoji="1" lang="ja-JP" altLang="en-US" sz="1400" dirty="0"/>
                        <a:t> が関数になったため、 </a:t>
                      </a:r>
                      <a:r>
                        <a:rPr kumimoji="1" lang="en-US" altLang="ja-JP" sz="1400" dirty="0"/>
                        <a:t>()</a:t>
                      </a:r>
                      <a:r>
                        <a:rPr kumimoji="1" lang="ja-JP" altLang="en-US" sz="1400" dirty="0"/>
                        <a:t> が必要。</a:t>
                      </a:r>
                      <a:br>
                        <a:rPr kumimoji="1" lang="en-US" altLang="ja-JP" sz="1400" dirty="0"/>
                      </a:br>
                      <a:r>
                        <a:rPr kumimoji="1" lang="ja-JP" altLang="en-US" sz="1400" dirty="0"/>
                        <a:t>　</a:t>
                      </a:r>
                      <a:r>
                        <a:rPr kumimoji="1" lang="en-US" altLang="ja-JP" sz="1400" dirty="0"/>
                        <a:t>print(“x=“, x)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改行を抑制するには </a:t>
                      </a:r>
                      <a:r>
                        <a:rPr kumimoji="1" lang="en-US" altLang="ja-JP" sz="1400" dirty="0"/>
                        <a:t>end = ‘’</a:t>
                      </a:r>
                      <a:r>
                        <a:rPr kumimoji="1" lang="ja-JP" altLang="en-US" sz="1400" dirty="0"/>
                        <a:t> 引数を与える</a:t>
                      </a:r>
                      <a:endParaRPr kumimoji="1" lang="en-US" altLang="ja-JP" sz="14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　</a:t>
                      </a:r>
                      <a:r>
                        <a:rPr kumimoji="1" lang="en-US" altLang="ja-JP" sz="1400" dirty="0"/>
                        <a:t>print(“x=“, x, end = ‘’)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244629"/>
                  </a:ext>
                </a:extLst>
              </a:tr>
              <a:tr h="42164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文字列で </a:t>
                      </a:r>
                      <a:r>
                        <a:rPr kumimoji="1" lang="en-US" altLang="ja-JP" sz="1400" dirty="0" err="1"/>
                        <a:t>uniconde</a:t>
                      </a:r>
                      <a:r>
                        <a:rPr kumimoji="1" lang="ja-JP" altLang="en-US" sz="1400" dirty="0"/>
                        <a:t> を指定する場合は </a:t>
                      </a:r>
                      <a:r>
                        <a:rPr kumimoji="1" lang="en-US" altLang="ja-JP" sz="1400" dirty="0"/>
                        <a:t>u’’</a:t>
                      </a:r>
                      <a:r>
                        <a:rPr kumimoji="1" lang="ja-JP" altLang="en-US" sz="1400" dirty="0"/>
                        <a:t> を使う</a:t>
                      </a:r>
                      <a:endParaRPr kumimoji="1" lang="en-US" altLang="ja-JP" sz="1400" dirty="0"/>
                    </a:p>
                    <a:p>
                      <a:r>
                        <a:rPr kumimoji="1" lang="en-US" altLang="ja-JP" sz="1400" dirty="0"/>
                        <a:t>s = u’</a:t>
                      </a:r>
                      <a:r>
                        <a:rPr kumimoji="1" lang="ja-JP" altLang="en-US" sz="1400" dirty="0"/>
                        <a:t>パイソン</a:t>
                      </a:r>
                      <a:r>
                        <a:rPr kumimoji="1" lang="en-US" altLang="ja-JP" sz="1400" dirty="0"/>
                        <a:t>‘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文字列は</a:t>
                      </a:r>
                      <a:r>
                        <a:rPr kumimoji="1" lang="en-US" altLang="ja-JP" sz="1400" dirty="0" err="1"/>
                        <a:t>uniconde</a:t>
                      </a:r>
                      <a:r>
                        <a:rPr kumimoji="1" lang="ja-JP" altLang="en-US" sz="1400" dirty="0" err="1"/>
                        <a:t>に統</a:t>
                      </a:r>
                      <a:r>
                        <a:rPr kumimoji="1" lang="ja-JP" altLang="en-US" sz="1400" dirty="0"/>
                        <a:t>一されているので、</a:t>
                      </a:r>
                      <a:r>
                        <a:rPr kumimoji="1" lang="en-US" altLang="ja-JP" sz="1400" dirty="0"/>
                        <a:t>u’’</a:t>
                      </a:r>
                      <a:r>
                        <a:rPr kumimoji="1" lang="ja-JP" altLang="en-US" sz="1400" dirty="0"/>
                        <a:t> は不要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571077"/>
                  </a:ext>
                </a:extLst>
              </a:tr>
              <a:tr h="843280">
                <a:tc gridSpan="2"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rgbClr val="FF0000"/>
                          </a:solidFill>
                        </a:rPr>
                        <a:t>Ver3</a:t>
                      </a:r>
                      <a:r>
                        <a:rPr kumimoji="1" lang="ja-JP" altLang="en-US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kumimoji="1" lang="en-US" altLang="ja-JP" sz="1400" b="1" dirty="0">
                          <a:solidFill>
                            <a:srgbClr val="FF0000"/>
                          </a:solidFill>
                        </a:rPr>
                        <a:t>.X</a:t>
                      </a:r>
                      <a:r>
                        <a:rPr kumimoji="1" lang="ja-JP" altLang="en-US" sz="1400" b="1" dirty="0">
                          <a:solidFill>
                            <a:srgbClr val="FF0000"/>
                          </a:solidFill>
                        </a:rPr>
                        <a:t>には </a:t>
                      </a:r>
                      <a:r>
                        <a:rPr kumimoji="1" lang="en-US" altLang="ja-JP" sz="1400" b="1" dirty="0" err="1">
                          <a:solidFill>
                            <a:srgbClr val="FF0000"/>
                          </a:solidFill>
                        </a:rPr>
                        <a:t>Ver</a:t>
                      </a:r>
                      <a:r>
                        <a:rPr kumimoji="1" lang="ja-JP" altLang="en-US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kumimoji="1" lang="en-US" altLang="ja-JP" sz="1400" b="1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kumimoji="1" lang="ja-JP" altLang="en-US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kumimoji="1" lang="en-US" altLang="ja-JP" sz="1400" b="1" dirty="0">
                          <a:solidFill>
                            <a:srgbClr val="FF0000"/>
                          </a:solidFill>
                        </a:rPr>
                        <a:t>=&gt;</a:t>
                      </a:r>
                      <a:r>
                        <a:rPr kumimoji="1" lang="en-US" altLang="ja-JP" sz="1400" b="1" dirty="0" err="1">
                          <a:solidFill>
                            <a:srgbClr val="FF0000"/>
                          </a:solidFill>
                        </a:rPr>
                        <a:t>Ver</a:t>
                      </a:r>
                      <a:r>
                        <a:rPr kumimoji="1" lang="ja-JP" altLang="en-US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kumimoji="1" lang="en-US" altLang="ja-JP" sz="1400" b="1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kumimoji="1" lang="ja-JP" altLang="en-US" sz="1400" b="1" dirty="0">
                          <a:solidFill>
                            <a:srgbClr val="FF0000"/>
                          </a:solidFill>
                        </a:rPr>
                        <a:t> 変換ツールが含まれている</a:t>
                      </a:r>
                      <a:endParaRPr kumimoji="1" lang="en-US" altLang="ja-JP" sz="1400" b="1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2to3 –w v2_script.py</a:t>
                      </a:r>
                    </a:p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       =&gt; 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バックアップファイル 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v2_script.py.bak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 をつくり、</a:t>
                      </a:r>
                      <a:r>
                        <a:rPr kumimoji="1" lang="en-US" altLang="ja-JP" sz="1400" b="0" dirty="0" err="1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のファイルが 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v2_script.py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に出力される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　参考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https://www.python-izm.com/tips/2to3/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692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1890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  <a:ea typeface="ＨＧ丸ゴシックB" charset="-128"/>
              </a:rPr>
              <a:t>Python: Anaconda 3x</a:t>
            </a:r>
            <a:endParaRPr lang="ja-JP" altLang="en-US" sz="3600" b="1" dirty="0">
              <a:solidFill>
                <a:srgbClr val="0000FF"/>
              </a:solidFill>
              <a:ea typeface="ＨＧ丸ゴシックB" charset="-128"/>
            </a:endParaRPr>
          </a:p>
        </p:txBody>
      </p:sp>
      <p:sp>
        <p:nvSpPr>
          <p:cNvPr id="61" name="Text Box 48"/>
          <p:cNvSpPr txBox="1">
            <a:spLocks noChangeArrowheads="1"/>
          </p:cNvSpPr>
          <p:nvPr/>
        </p:nvSpPr>
        <p:spPr bwMode="auto">
          <a:xfrm>
            <a:off x="105222" y="866904"/>
            <a:ext cx="8993209" cy="3570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http://conf.msl.titech.ac.jp/jsap-crystal/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 </a:t>
            </a:r>
            <a:b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</a:b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ページ最下部：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　　インストール方法：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Install python (English)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モジュールのインストール</a:t>
            </a:r>
            <a:b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</a:b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参考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https://insilico-notebook.com/conda-pip-install/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・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Anaconda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の場合、</a:t>
            </a:r>
            <a:r>
              <a:rPr kumimoji="1" lang="en-US" altLang="ja-JP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conda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を使う方がよい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競合によるトラブルが少ない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　  </a:t>
            </a:r>
            <a:r>
              <a:rPr kumimoji="1" lang="en-US" altLang="ja-JP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conda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install </a:t>
            </a:r>
            <a:r>
              <a:rPr kumimoji="1" lang="en-US" altLang="ja-JP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module_name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　　　今回のプログラムを実行する場合は、追加のモジュールインストールは不要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・ 一般の場合は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pip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を使い、</a:t>
            </a:r>
            <a:r>
              <a:rPr kumimoji="1" lang="en-US" altLang="ja-JP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numpy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, </a:t>
            </a:r>
            <a:r>
              <a:rPr kumimoji="1" lang="en-US" altLang="ja-JP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scipy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などをインストールする必要がある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　 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pip install </a:t>
            </a:r>
            <a:r>
              <a:rPr kumimoji="1" lang="en-US" altLang="ja-JP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module_name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3273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Anaconda: License condition changed</a:t>
            </a:r>
            <a:endParaRPr lang="ja-JP" altLang="en-US" sz="3600" b="1" dirty="0">
              <a:solidFill>
                <a:srgbClr val="0000FF"/>
              </a:solidFill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04612" y="829156"/>
            <a:ext cx="91440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4163" indent="-28416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Apr, 2020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Free Anaconda Individual Edition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 For solo practitioners,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students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, and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researchers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For others (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200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名以上の営利団体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による利用を有償化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Commercial Edition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@ $14.95/month, 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etc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有償化への対応策例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https://qiita.com/c60evaporator/items/ba41cef4b37465c39948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https://blog.neko-ni-naritai.com/entry/installing-intel-channel-numpy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2934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6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3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787</TotalTime>
  <Words>654</Words>
  <Application>Microsoft Office PowerPoint</Application>
  <PresentationFormat>画面に合わせる (4:3)</PresentationFormat>
  <Paragraphs>62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5</vt:i4>
      </vt:variant>
    </vt:vector>
  </HeadingPairs>
  <TitlesOfParts>
    <vt:vector size="14" baseType="lpstr">
      <vt:lpstr>游ゴシック</vt:lpstr>
      <vt:lpstr>Arial</vt:lpstr>
      <vt:lpstr>Calibri</vt:lpstr>
      <vt:lpstr>Calibri Light</vt:lpstr>
      <vt:lpstr>Times New Roman</vt:lpstr>
      <vt:lpstr>Office テーマ</vt:lpstr>
      <vt:lpstr>標準デザイン</vt:lpstr>
      <vt:lpstr>16_標準デザイン</vt:lpstr>
      <vt:lpstr>13_標準デザイン</vt:lpstr>
      <vt:lpstr>Python: A Light Weight Language (LWL)</vt:lpstr>
      <vt:lpstr>Python distribution: My recommendation</vt:lpstr>
      <vt:lpstr>Pythonの基礎: Major versionの違い</vt:lpstr>
      <vt:lpstr>Python: Anaconda 3x</vt:lpstr>
      <vt:lpstr>Anaconda: License condition changed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レポートS6点群のステレオ投影</dc:title>
  <dc:creator>神谷利夫</dc:creator>
  <cp:lastModifiedBy>利夫 神谷</cp:lastModifiedBy>
  <cp:revision>134</cp:revision>
  <dcterms:created xsi:type="dcterms:W3CDTF">2013-04-22T01:26:47Z</dcterms:created>
  <dcterms:modified xsi:type="dcterms:W3CDTF">2023-10-15T22:59:41Z</dcterms:modified>
</cp:coreProperties>
</file>