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0" r:id="rId1"/>
  </p:sldMasterIdLst>
  <p:notesMasterIdLst>
    <p:notesMasterId r:id="rId25"/>
  </p:notesMasterIdLst>
  <p:sldIdLst>
    <p:sldId id="542" r:id="rId2"/>
    <p:sldId id="574" r:id="rId3"/>
    <p:sldId id="579" r:id="rId4"/>
    <p:sldId id="580" r:id="rId5"/>
    <p:sldId id="581" r:id="rId6"/>
    <p:sldId id="562" r:id="rId7"/>
    <p:sldId id="548" r:id="rId8"/>
    <p:sldId id="549" r:id="rId9"/>
    <p:sldId id="564" r:id="rId10"/>
    <p:sldId id="551" r:id="rId11"/>
    <p:sldId id="552" r:id="rId12"/>
    <p:sldId id="553" r:id="rId13"/>
    <p:sldId id="555" r:id="rId14"/>
    <p:sldId id="556" r:id="rId15"/>
    <p:sldId id="554" r:id="rId16"/>
    <p:sldId id="557" r:id="rId17"/>
    <p:sldId id="559" r:id="rId18"/>
    <p:sldId id="550" r:id="rId19"/>
    <p:sldId id="558" r:id="rId20"/>
    <p:sldId id="560" r:id="rId21"/>
    <p:sldId id="561" r:id="rId22"/>
    <p:sldId id="563" r:id="rId23"/>
    <p:sldId id="565" r:id="rId24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05" autoAdjust="0"/>
    <p:restoredTop sz="90929"/>
  </p:normalViewPr>
  <p:slideViewPr>
    <p:cSldViewPr>
      <p:cViewPr varScale="1">
        <p:scale>
          <a:sx n="110" d="100"/>
          <a:sy n="110" d="100"/>
        </p:scale>
        <p:origin x="438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152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C09FBA6-6D4E-4499-B846-A880707C9E0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973711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703F23-1EFE-4A38-8909-5A01A17171A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49193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BEDA3F-4850-4FD8-84DD-604E33E433E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46308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CDE3A1-A894-4B2E-93F9-C3E2E26C544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238626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40DAA6-4AD7-49AD-85EE-1AA06FA1D44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21839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386673-4C14-415F-96D9-1BEE6EE1D78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02779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F12371-156F-49F3-9B48-08FAA45F6FE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67234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A5B28A-301C-41EE-8BFB-09DD680B7DA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9124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E92591-CBCE-4A0B-8BC3-52C4F650580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45529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066296-420A-4C1C-A6C4-87668707F49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34633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38FC43-D665-43F7-AFD3-E5AE1A7348A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04578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992EB6-A98A-431E-9275-C3F9669CCC2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08366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D6D5C3-A46E-4622-99CE-9A526F5B980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19068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fld id="{7AECA093-3C2D-4591-9068-C0D14A63D63E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8" r:id="rId1"/>
    <p:sldLayoutId id="2147484029" r:id="rId2"/>
    <p:sldLayoutId id="2147484030" r:id="rId3"/>
    <p:sldLayoutId id="2147484031" r:id="rId4"/>
    <p:sldLayoutId id="2147484032" r:id="rId5"/>
    <p:sldLayoutId id="2147484033" r:id="rId6"/>
    <p:sldLayoutId id="2147484034" r:id="rId7"/>
    <p:sldLayoutId id="2147484035" r:id="rId8"/>
    <p:sldLayoutId id="2147484036" r:id="rId9"/>
    <p:sldLayoutId id="2147484037" r:id="rId10"/>
    <p:sldLayoutId id="2147484038" r:id="rId11"/>
    <p:sldLayoutId id="214748403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9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6680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ja-JP" sz="3600" b="1" dirty="0">
                <a:solidFill>
                  <a:srgbClr val="0000FF"/>
                </a:solidFill>
                <a:ea typeface="ＨＧ丸ゴシックB" pitchFamily="49" charset="-128"/>
              </a:rPr>
              <a:t>Perl</a:t>
            </a:r>
            <a:r>
              <a:rPr lang="ja-JP" altLang="en-US" sz="3600" b="1" dirty="0">
                <a:solidFill>
                  <a:srgbClr val="0000FF"/>
                </a:solidFill>
                <a:ea typeface="ＨＧ丸ゴシックB" pitchFamily="49" charset="-128"/>
              </a:rPr>
              <a:t>参考ページ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1907704" y="835967"/>
            <a:ext cx="42811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http://tohoho-web.com/www.htm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196752" y="1286689"/>
            <a:ext cx="8856984" cy="8375718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08104" y="1286689"/>
            <a:ext cx="8369887" cy="7915089"/>
          </a:xfrm>
          <a:prstGeom prst="rect">
            <a:avLst/>
          </a:prstGeom>
        </p:spPr>
      </p:pic>
    </p:spTree>
  </p:cSld>
  <p:clrMapOvr>
    <a:masterClrMapping/>
  </p:clrMapOvr>
  <p:transition>
    <p:sndAc>
      <p:stSnd>
        <p:snd r:embed="rId2" name="CAMERA.WAV"/>
      </p:stSnd>
    </p:sndAc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9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22313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ja-JP" altLang="en-US" sz="3600" b="1" dirty="0">
                <a:solidFill>
                  <a:srgbClr val="0000FF"/>
                </a:solidFill>
                <a:ea typeface="ＨＧ丸ゴシックB" pitchFamily="49" charset="-128"/>
              </a:rPr>
              <a:t>繰り返し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0" y="704874"/>
            <a:ext cx="9144000" cy="119109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dirty="0"/>
              <a:t>#!/</a:t>
            </a:r>
            <a:r>
              <a:rPr lang="en-US" altLang="ja-JP" sz="1600" dirty="0" err="1"/>
              <a:t>usr</a:t>
            </a:r>
            <a:r>
              <a:rPr lang="en-US" altLang="ja-JP" sz="1600" dirty="0"/>
              <a:t>/bin/</a:t>
            </a:r>
            <a:r>
              <a:rPr lang="en-US" altLang="ja-JP" sz="1600" dirty="0" err="1"/>
              <a:t>perl</a:t>
            </a:r>
            <a:endParaRPr lang="en-US" altLang="ja-JP" sz="1600" dirty="0"/>
          </a:p>
          <a:p>
            <a:r>
              <a:rPr lang="en-US" altLang="ja-JP" sz="1600" dirty="0">
                <a:solidFill>
                  <a:srgbClr val="0000FF"/>
                </a:solidFill>
              </a:rPr>
              <a:t># </a:t>
            </a:r>
            <a:r>
              <a:rPr lang="ja-JP" altLang="en-US" sz="1600" dirty="0">
                <a:solidFill>
                  <a:srgbClr val="0000FF"/>
                </a:solidFill>
              </a:rPr>
              <a:t>最初の行が </a:t>
            </a:r>
            <a:r>
              <a:rPr lang="en-US" altLang="ja-JP" sz="1600" dirty="0">
                <a:solidFill>
                  <a:srgbClr val="0000FF"/>
                </a:solidFill>
              </a:rPr>
              <a:t>#!</a:t>
            </a:r>
            <a:r>
              <a:rPr lang="ja-JP" altLang="en-US" sz="1600" dirty="0">
                <a:solidFill>
                  <a:srgbClr val="0000FF"/>
                </a:solidFill>
              </a:rPr>
              <a:t>で始まるのは、</a:t>
            </a:r>
            <a:r>
              <a:rPr lang="en-US" altLang="ja-JP" sz="1600" dirty="0">
                <a:solidFill>
                  <a:srgbClr val="0000FF"/>
                </a:solidFill>
              </a:rPr>
              <a:t>Unix/Linux </a:t>
            </a:r>
            <a:r>
              <a:rPr lang="ja-JP" altLang="en-US" sz="1600" dirty="0">
                <a:solidFill>
                  <a:srgbClr val="0000FF"/>
                </a:solidFill>
              </a:rPr>
              <a:t>でどのコマンドを使ってスクリプトを実行するかを指定するため</a:t>
            </a:r>
          </a:p>
          <a:p>
            <a:r>
              <a:rPr lang="en-US" altLang="ja-JP" sz="1600" dirty="0">
                <a:solidFill>
                  <a:srgbClr val="0000FF"/>
                </a:solidFill>
              </a:rPr>
              <a:t># </a:t>
            </a:r>
            <a:r>
              <a:rPr lang="en-US" altLang="ja-JP" sz="1600" dirty="0" err="1">
                <a:solidFill>
                  <a:srgbClr val="0000FF"/>
                </a:solidFill>
              </a:rPr>
              <a:t>perl</a:t>
            </a:r>
            <a:r>
              <a:rPr lang="en-US" altLang="ja-JP" sz="1600" dirty="0">
                <a:solidFill>
                  <a:srgbClr val="0000FF"/>
                </a:solidFill>
              </a:rPr>
              <a:t> </a:t>
            </a:r>
            <a:r>
              <a:rPr lang="ja-JP" altLang="en-US" sz="1600" dirty="0">
                <a:solidFill>
                  <a:srgbClr val="0000FF"/>
                </a:solidFill>
              </a:rPr>
              <a:t>スクリプト名 で実行する場合には関係ない</a:t>
            </a:r>
          </a:p>
          <a:p>
            <a:endParaRPr lang="ja-JP" altLang="en-US" sz="1600" dirty="0"/>
          </a:p>
          <a:p>
            <a:r>
              <a:rPr lang="en-US" altLang="ja-JP" sz="1600" dirty="0">
                <a:solidFill>
                  <a:srgbClr val="0000FF"/>
                </a:solidFill>
              </a:rPr>
              <a:t># '#' </a:t>
            </a:r>
            <a:r>
              <a:rPr lang="ja-JP" altLang="en-US" sz="1600" dirty="0">
                <a:solidFill>
                  <a:srgbClr val="0000FF"/>
                </a:solidFill>
              </a:rPr>
              <a:t>があると、その行のそれ以降はすべてコメント分になり、実行時には無視される</a:t>
            </a:r>
          </a:p>
          <a:p>
            <a:endParaRPr lang="ja-JP" altLang="en-US" sz="1600" dirty="0"/>
          </a:p>
          <a:p>
            <a:r>
              <a:rPr lang="en-US" altLang="ja-JP" sz="1600" dirty="0">
                <a:solidFill>
                  <a:srgbClr val="0000FF"/>
                </a:solidFill>
              </a:rPr>
              <a:t># use </a:t>
            </a:r>
            <a:r>
              <a:rPr lang="ja-JP" altLang="en-US" sz="1600" dirty="0">
                <a:solidFill>
                  <a:srgbClr val="0000FF"/>
                </a:solidFill>
              </a:rPr>
              <a:t>文により、いろいろな機能追加、モジュール読み込みを行える</a:t>
            </a:r>
          </a:p>
          <a:p>
            <a:r>
              <a:rPr lang="en-US" altLang="ja-JP" sz="1600" dirty="0">
                <a:solidFill>
                  <a:srgbClr val="0000FF"/>
                </a:solidFill>
              </a:rPr>
              <a:t># use strict; </a:t>
            </a:r>
            <a:r>
              <a:rPr lang="ja-JP" altLang="en-US" sz="1600" dirty="0">
                <a:solidFill>
                  <a:srgbClr val="0000FF"/>
                </a:solidFill>
              </a:rPr>
              <a:t>を使うと、それ以降、変数を必ず </a:t>
            </a:r>
            <a:r>
              <a:rPr lang="en-US" altLang="ja-JP" sz="1600" dirty="0">
                <a:solidFill>
                  <a:srgbClr val="0000FF"/>
                </a:solidFill>
              </a:rPr>
              <a:t>my </a:t>
            </a:r>
            <a:r>
              <a:rPr lang="ja-JP" altLang="en-US" sz="1600" dirty="0">
                <a:solidFill>
                  <a:srgbClr val="0000FF"/>
                </a:solidFill>
              </a:rPr>
              <a:t>変数名 で宣言しないといけなくなる</a:t>
            </a:r>
          </a:p>
          <a:p>
            <a:r>
              <a:rPr lang="en-US" altLang="ja-JP" sz="1600" dirty="0">
                <a:solidFill>
                  <a:srgbClr val="FF0000"/>
                </a:solidFill>
              </a:rPr>
              <a:t>use strict;</a:t>
            </a:r>
          </a:p>
          <a:p>
            <a:endParaRPr lang="en-US" altLang="ja-JP" sz="1600" dirty="0"/>
          </a:p>
          <a:p>
            <a:r>
              <a:rPr lang="en-US" altLang="ja-JP" sz="1600" dirty="0">
                <a:solidFill>
                  <a:srgbClr val="0000FF"/>
                </a:solidFill>
              </a:rPr>
              <a:t># </a:t>
            </a:r>
            <a:r>
              <a:rPr lang="ja-JP" altLang="en-US" sz="1600" dirty="0">
                <a:solidFill>
                  <a:srgbClr val="0000FF"/>
                </a:solidFill>
              </a:rPr>
              <a:t>プログラム内では、数値などの </a:t>
            </a:r>
            <a:r>
              <a:rPr lang="en-US" altLang="ja-JP" sz="1600" dirty="0">
                <a:solidFill>
                  <a:srgbClr val="0000FF"/>
                </a:solidFill>
              </a:rPr>
              <a:t>"</a:t>
            </a:r>
            <a:r>
              <a:rPr lang="ja-JP" altLang="en-US" sz="1600" dirty="0">
                <a:solidFill>
                  <a:srgbClr val="0000FF"/>
                </a:solidFill>
              </a:rPr>
              <a:t>直書き</a:t>
            </a:r>
            <a:r>
              <a:rPr lang="en-US" altLang="ja-JP" sz="1600" dirty="0">
                <a:solidFill>
                  <a:srgbClr val="0000FF"/>
                </a:solidFill>
              </a:rPr>
              <a:t>" </a:t>
            </a:r>
            <a:r>
              <a:rPr lang="ja-JP" altLang="en-US" sz="1600" dirty="0">
                <a:solidFill>
                  <a:srgbClr val="0000FF"/>
                </a:solidFill>
              </a:rPr>
              <a:t>はなるべく避け、スクリプト最初に変数で宣言する</a:t>
            </a:r>
          </a:p>
          <a:p>
            <a:r>
              <a:rPr lang="en-US" altLang="ja-JP" sz="1600" dirty="0">
                <a:solidFill>
                  <a:srgbClr val="0000FF"/>
                </a:solidFill>
              </a:rPr>
              <a:t># </a:t>
            </a:r>
            <a:r>
              <a:rPr lang="ja-JP" altLang="en-US" sz="1600" dirty="0">
                <a:solidFill>
                  <a:srgbClr val="0000FF"/>
                </a:solidFill>
              </a:rPr>
              <a:t>これにより、数値の書き換えがわかりやすく、簡単になる</a:t>
            </a:r>
          </a:p>
          <a:p>
            <a:endParaRPr lang="ja-JP" altLang="en-US" sz="1600" dirty="0"/>
          </a:p>
          <a:p>
            <a:r>
              <a:rPr lang="en-US" altLang="ja-JP" sz="1600" dirty="0">
                <a:solidFill>
                  <a:srgbClr val="0000FF"/>
                </a:solidFill>
              </a:rPr>
              <a:t># Radian </a:t>
            </a:r>
            <a:r>
              <a:rPr lang="ja-JP" altLang="en-US" sz="1600" dirty="0">
                <a:solidFill>
                  <a:srgbClr val="0000FF"/>
                </a:solidFill>
              </a:rPr>
              <a:t>から </a:t>
            </a:r>
            <a:r>
              <a:rPr lang="en-US" altLang="ja-JP" sz="1600" dirty="0">
                <a:solidFill>
                  <a:srgbClr val="0000FF"/>
                </a:solidFill>
              </a:rPr>
              <a:t>degree </a:t>
            </a:r>
            <a:r>
              <a:rPr lang="ja-JP" altLang="en-US" sz="1600" dirty="0" err="1">
                <a:solidFill>
                  <a:srgbClr val="0000FF"/>
                </a:solidFill>
              </a:rPr>
              <a:t>への</a:t>
            </a:r>
            <a:r>
              <a:rPr lang="ja-JP" altLang="en-US" sz="1600" dirty="0">
                <a:solidFill>
                  <a:srgbClr val="0000FF"/>
                </a:solidFill>
              </a:rPr>
              <a:t>変換</a:t>
            </a:r>
          </a:p>
          <a:p>
            <a:r>
              <a:rPr lang="en-US" altLang="ja-JP" sz="1600" dirty="0">
                <a:solidFill>
                  <a:srgbClr val="FF0000"/>
                </a:solidFill>
              </a:rPr>
              <a:t>my</a:t>
            </a:r>
            <a:r>
              <a:rPr lang="en-US" altLang="ja-JP" sz="1600" dirty="0"/>
              <a:t> $Deg2Rad = 3.1415926535 / 180.0;</a:t>
            </a:r>
          </a:p>
          <a:p>
            <a:r>
              <a:rPr lang="en-US" altLang="ja-JP" sz="1600" dirty="0">
                <a:solidFill>
                  <a:srgbClr val="0000FF"/>
                </a:solidFill>
              </a:rPr>
              <a:t># Degree </a:t>
            </a:r>
            <a:r>
              <a:rPr lang="ja-JP" altLang="en-US" sz="1600" dirty="0">
                <a:solidFill>
                  <a:srgbClr val="0000FF"/>
                </a:solidFill>
              </a:rPr>
              <a:t>から </a:t>
            </a:r>
            <a:r>
              <a:rPr lang="en-US" altLang="ja-JP" sz="1600" dirty="0">
                <a:solidFill>
                  <a:srgbClr val="0000FF"/>
                </a:solidFill>
              </a:rPr>
              <a:t>radian </a:t>
            </a:r>
            <a:r>
              <a:rPr lang="ja-JP" altLang="en-US" sz="1600" dirty="0" err="1">
                <a:solidFill>
                  <a:srgbClr val="0000FF"/>
                </a:solidFill>
              </a:rPr>
              <a:t>への</a:t>
            </a:r>
            <a:r>
              <a:rPr lang="ja-JP" altLang="en-US" sz="1600" dirty="0">
                <a:solidFill>
                  <a:srgbClr val="0000FF"/>
                </a:solidFill>
              </a:rPr>
              <a:t>変換</a:t>
            </a:r>
          </a:p>
          <a:p>
            <a:r>
              <a:rPr lang="en-US" altLang="ja-JP" sz="1600" dirty="0"/>
              <a:t>my $Rad2Deg = 1.0 / $Deg2Rad;</a:t>
            </a:r>
          </a:p>
          <a:p>
            <a:r>
              <a:rPr lang="en-US" altLang="ja-JP" sz="1600" dirty="0">
                <a:solidFill>
                  <a:srgbClr val="0000FF"/>
                </a:solidFill>
              </a:rPr>
              <a:t># </a:t>
            </a:r>
            <a:r>
              <a:rPr lang="en-US" altLang="ja-JP" sz="1600" dirty="0" err="1">
                <a:solidFill>
                  <a:srgbClr val="0000FF"/>
                </a:solidFill>
              </a:rPr>
              <a:t>cos</a:t>
            </a:r>
            <a:r>
              <a:rPr lang="en-US" altLang="ja-JP" sz="1600" dirty="0">
                <a:solidFill>
                  <a:srgbClr val="0000FF"/>
                </a:solidFill>
              </a:rPr>
              <a:t>(Q) </a:t>
            </a:r>
            <a:r>
              <a:rPr lang="ja-JP" altLang="en-US" sz="1600" dirty="0">
                <a:solidFill>
                  <a:srgbClr val="0000FF"/>
                </a:solidFill>
              </a:rPr>
              <a:t>を </a:t>
            </a:r>
            <a:r>
              <a:rPr lang="en-US" altLang="ja-JP" sz="1600" dirty="0">
                <a:solidFill>
                  <a:srgbClr val="0000FF"/>
                </a:solidFill>
              </a:rPr>
              <a:t>0 </a:t>
            </a:r>
            <a:r>
              <a:rPr lang="ja-JP" altLang="en-US" sz="1600" dirty="0">
                <a:solidFill>
                  <a:srgbClr val="0000FF"/>
                </a:solidFill>
              </a:rPr>
              <a:t>とみなす最大の値</a:t>
            </a:r>
          </a:p>
          <a:p>
            <a:r>
              <a:rPr lang="en-US" altLang="ja-JP" sz="1600" dirty="0"/>
              <a:t>my $</a:t>
            </a:r>
            <a:r>
              <a:rPr lang="en-US" altLang="ja-JP" sz="1600" dirty="0" err="1"/>
              <a:t>eps</a:t>
            </a:r>
            <a:r>
              <a:rPr lang="en-US" altLang="ja-JP" sz="1600" dirty="0"/>
              <a:t> = 1.0e-100;</a:t>
            </a:r>
          </a:p>
          <a:p>
            <a:r>
              <a:rPr lang="en-US" altLang="ja-JP" sz="1600" dirty="0">
                <a:solidFill>
                  <a:srgbClr val="0000FF"/>
                </a:solidFill>
              </a:rPr>
              <a:t># tan(Q) </a:t>
            </a:r>
            <a:r>
              <a:rPr lang="ja-JP" altLang="en-US" sz="1600" dirty="0">
                <a:solidFill>
                  <a:srgbClr val="0000FF"/>
                </a:solidFill>
              </a:rPr>
              <a:t>を 無限大 とみなす値</a:t>
            </a:r>
          </a:p>
          <a:p>
            <a:r>
              <a:rPr lang="en-US" altLang="ja-JP" sz="1600" dirty="0"/>
              <a:t>my $</a:t>
            </a:r>
            <a:r>
              <a:rPr lang="en-US" altLang="ja-JP" sz="1600" dirty="0" err="1"/>
              <a:t>inf</a:t>
            </a:r>
            <a:r>
              <a:rPr lang="en-US" altLang="ja-JP" sz="1600" dirty="0"/>
              <a:t> = 1.0e+100;</a:t>
            </a:r>
          </a:p>
          <a:p>
            <a:endParaRPr lang="en-US" altLang="ja-JP" sz="1600" dirty="0"/>
          </a:p>
          <a:p>
            <a:r>
              <a:rPr lang="en-US" altLang="ja-JP" sz="1600" dirty="0">
                <a:solidFill>
                  <a:srgbClr val="0000FF"/>
                </a:solidFill>
              </a:rPr>
              <a:t># </a:t>
            </a:r>
            <a:r>
              <a:rPr lang="ja-JP" altLang="en-US" sz="1600" dirty="0">
                <a:solidFill>
                  <a:srgbClr val="0000FF"/>
                </a:solidFill>
              </a:rPr>
              <a:t>角度</a:t>
            </a:r>
            <a:r>
              <a:rPr lang="en-US" altLang="ja-JP" sz="1600" dirty="0">
                <a:solidFill>
                  <a:srgbClr val="0000FF"/>
                </a:solidFill>
              </a:rPr>
              <a:t>θ (Q) </a:t>
            </a:r>
            <a:r>
              <a:rPr lang="ja-JP" altLang="en-US" sz="1600" dirty="0">
                <a:solidFill>
                  <a:srgbClr val="0000FF"/>
                </a:solidFill>
              </a:rPr>
              <a:t>の範囲</a:t>
            </a:r>
          </a:p>
          <a:p>
            <a:r>
              <a:rPr lang="en-US" altLang="ja-JP" sz="1600" dirty="0"/>
              <a:t>my $</a:t>
            </a:r>
            <a:r>
              <a:rPr lang="en-US" altLang="ja-JP" sz="1600" dirty="0" err="1"/>
              <a:t>Qmin</a:t>
            </a:r>
            <a:r>
              <a:rPr lang="en-US" altLang="ja-JP" sz="1600" dirty="0"/>
              <a:t>  =   0.0; # degree</a:t>
            </a:r>
          </a:p>
          <a:p>
            <a:r>
              <a:rPr lang="en-US" altLang="ja-JP" sz="1600" dirty="0"/>
              <a:t>my $</a:t>
            </a:r>
            <a:r>
              <a:rPr lang="en-US" altLang="ja-JP" sz="1600" dirty="0" err="1"/>
              <a:t>Qmax</a:t>
            </a:r>
            <a:r>
              <a:rPr lang="en-US" altLang="ja-JP" sz="1600" dirty="0"/>
              <a:t>  = 360.0; # degree</a:t>
            </a:r>
          </a:p>
          <a:p>
            <a:r>
              <a:rPr lang="en-US" altLang="ja-JP" sz="1600" dirty="0"/>
              <a:t>my $</a:t>
            </a:r>
            <a:r>
              <a:rPr lang="en-US" altLang="ja-JP" sz="1600" dirty="0" err="1"/>
              <a:t>Qstep</a:t>
            </a:r>
            <a:r>
              <a:rPr lang="en-US" altLang="ja-JP" sz="1600" dirty="0"/>
              <a:t> =  10.0; # degree</a:t>
            </a:r>
          </a:p>
          <a:p>
            <a:endParaRPr lang="en-US" altLang="ja-JP" sz="1600" dirty="0"/>
          </a:p>
          <a:p>
            <a:r>
              <a:rPr lang="en-US" altLang="ja-JP" sz="1600" dirty="0">
                <a:solidFill>
                  <a:srgbClr val="0000FF"/>
                </a:solidFill>
              </a:rPr>
              <a:t># for(</a:t>
            </a:r>
            <a:r>
              <a:rPr lang="ja-JP" altLang="en-US" sz="1600" dirty="0">
                <a:solidFill>
                  <a:srgbClr val="0000FF"/>
                </a:solidFill>
              </a:rPr>
              <a:t>式</a:t>
            </a:r>
            <a:r>
              <a:rPr lang="en-US" altLang="ja-JP" sz="1600" dirty="0">
                <a:solidFill>
                  <a:srgbClr val="0000FF"/>
                </a:solidFill>
              </a:rPr>
              <a:t>1</a:t>
            </a:r>
            <a:r>
              <a:rPr lang="ja-JP" altLang="en-US" sz="1600" dirty="0">
                <a:solidFill>
                  <a:srgbClr val="0000FF"/>
                </a:solidFill>
              </a:rPr>
              <a:t> </a:t>
            </a:r>
            <a:r>
              <a:rPr lang="en-US" altLang="ja-JP" sz="1600" dirty="0">
                <a:solidFill>
                  <a:srgbClr val="0000FF"/>
                </a:solidFill>
              </a:rPr>
              <a:t>;</a:t>
            </a:r>
            <a:r>
              <a:rPr lang="ja-JP" altLang="en-US" sz="1600" dirty="0">
                <a:solidFill>
                  <a:srgbClr val="0000FF"/>
                </a:solidFill>
              </a:rPr>
              <a:t> 式</a:t>
            </a:r>
            <a:r>
              <a:rPr lang="en-US" altLang="ja-JP" sz="1600" dirty="0">
                <a:solidFill>
                  <a:srgbClr val="0000FF"/>
                </a:solidFill>
              </a:rPr>
              <a:t>2</a:t>
            </a:r>
            <a:r>
              <a:rPr lang="ja-JP" altLang="en-US" sz="1600" dirty="0">
                <a:solidFill>
                  <a:srgbClr val="0000FF"/>
                </a:solidFill>
              </a:rPr>
              <a:t> </a:t>
            </a:r>
            <a:r>
              <a:rPr lang="en-US" altLang="ja-JP" sz="1600" dirty="0">
                <a:solidFill>
                  <a:srgbClr val="0000FF"/>
                </a:solidFill>
              </a:rPr>
              <a:t>;</a:t>
            </a:r>
            <a:r>
              <a:rPr lang="ja-JP" altLang="en-US" sz="1600" dirty="0">
                <a:solidFill>
                  <a:srgbClr val="0000FF"/>
                </a:solidFill>
              </a:rPr>
              <a:t> 式</a:t>
            </a:r>
            <a:r>
              <a:rPr lang="en-US" altLang="ja-JP" sz="1600" dirty="0">
                <a:solidFill>
                  <a:srgbClr val="0000FF"/>
                </a:solidFill>
              </a:rPr>
              <a:t>3)</a:t>
            </a:r>
            <a:r>
              <a:rPr lang="ja-JP" altLang="en-US" sz="1600" dirty="0">
                <a:solidFill>
                  <a:srgbClr val="0000FF"/>
                </a:solidFill>
              </a:rPr>
              <a:t> </a:t>
            </a:r>
            <a:r>
              <a:rPr lang="en-US" altLang="ja-JP" sz="1600" dirty="0">
                <a:solidFill>
                  <a:srgbClr val="0000FF"/>
                </a:solidFill>
              </a:rPr>
              <a:t>{</a:t>
            </a:r>
            <a:r>
              <a:rPr lang="ja-JP" altLang="en-US" sz="1600" dirty="0">
                <a:solidFill>
                  <a:srgbClr val="0000FF"/>
                </a:solidFill>
              </a:rPr>
              <a:t> プログラム </a:t>
            </a:r>
            <a:r>
              <a:rPr lang="en-US" altLang="ja-JP" sz="1600" dirty="0">
                <a:solidFill>
                  <a:srgbClr val="0000FF"/>
                </a:solidFill>
              </a:rPr>
              <a:t>}</a:t>
            </a:r>
            <a:r>
              <a:rPr lang="ja-JP" altLang="en-US" sz="1600" dirty="0">
                <a:solidFill>
                  <a:srgbClr val="0000FF"/>
                </a:solidFill>
              </a:rPr>
              <a:t> は、式</a:t>
            </a:r>
            <a:r>
              <a:rPr lang="en-US" altLang="ja-JP" sz="1600" dirty="0">
                <a:solidFill>
                  <a:srgbClr val="0000FF"/>
                </a:solidFill>
              </a:rPr>
              <a:t>1</a:t>
            </a:r>
            <a:r>
              <a:rPr lang="ja-JP" altLang="en-US" sz="1600" dirty="0">
                <a:solidFill>
                  <a:srgbClr val="0000FF"/>
                </a:solidFill>
              </a:rPr>
              <a:t> で変数を初期化し、</a:t>
            </a:r>
            <a:endParaRPr lang="en-US" altLang="ja-JP" sz="1600" dirty="0">
              <a:solidFill>
                <a:srgbClr val="0000FF"/>
              </a:solidFill>
            </a:endParaRPr>
          </a:p>
          <a:p>
            <a:r>
              <a:rPr lang="en-US" altLang="ja-JP" sz="1600" dirty="0">
                <a:solidFill>
                  <a:srgbClr val="0000FF"/>
                </a:solidFill>
              </a:rPr>
              <a:t>#</a:t>
            </a:r>
            <a:r>
              <a:rPr lang="ja-JP" altLang="en-US" sz="1600" dirty="0">
                <a:solidFill>
                  <a:srgbClr val="0000FF"/>
                </a:solidFill>
              </a:rPr>
              <a:t> プログラム を実行した後 式</a:t>
            </a:r>
            <a:r>
              <a:rPr lang="en-US" altLang="ja-JP" sz="1600" dirty="0">
                <a:solidFill>
                  <a:srgbClr val="0000FF"/>
                </a:solidFill>
              </a:rPr>
              <a:t>3</a:t>
            </a:r>
            <a:r>
              <a:rPr lang="ja-JP" altLang="en-US" sz="1600" dirty="0">
                <a:solidFill>
                  <a:srgbClr val="0000FF"/>
                </a:solidFill>
              </a:rPr>
              <a:t>で変数を更新する。式</a:t>
            </a:r>
            <a:r>
              <a:rPr lang="en-US" altLang="ja-JP" sz="1600" dirty="0">
                <a:solidFill>
                  <a:srgbClr val="0000FF"/>
                </a:solidFill>
              </a:rPr>
              <a:t>2</a:t>
            </a:r>
            <a:r>
              <a:rPr lang="ja-JP" altLang="en-US" sz="1600" dirty="0">
                <a:solidFill>
                  <a:srgbClr val="0000FF"/>
                </a:solidFill>
              </a:rPr>
              <a:t>の条件が満足されている間繰り返す</a:t>
            </a:r>
            <a:endParaRPr lang="en-US" altLang="ja-JP" sz="1600" dirty="0">
              <a:solidFill>
                <a:srgbClr val="0000FF"/>
              </a:solidFill>
            </a:endParaRPr>
          </a:p>
          <a:p>
            <a:r>
              <a:rPr lang="en-US" altLang="ja-JP" sz="1600" dirty="0">
                <a:solidFill>
                  <a:srgbClr val="FF0000"/>
                </a:solidFill>
              </a:rPr>
              <a:t>for</a:t>
            </a:r>
            <a:r>
              <a:rPr lang="en-US" altLang="ja-JP" sz="1600" dirty="0"/>
              <a:t>(</a:t>
            </a:r>
            <a:r>
              <a:rPr lang="en-US" altLang="ja-JP" sz="1600" dirty="0">
                <a:solidFill>
                  <a:srgbClr val="FF0000"/>
                </a:solidFill>
              </a:rPr>
              <a:t>my $Q = $</a:t>
            </a:r>
            <a:r>
              <a:rPr lang="en-US" altLang="ja-JP" sz="1600" dirty="0" err="1">
                <a:solidFill>
                  <a:srgbClr val="FF0000"/>
                </a:solidFill>
              </a:rPr>
              <a:t>Qmin</a:t>
            </a:r>
            <a:r>
              <a:rPr lang="en-US" altLang="ja-JP" sz="1600" dirty="0"/>
              <a:t> ; </a:t>
            </a:r>
            <a:r>
              <a:rPr lang="en-US" altLang="ja-JP" sz="1600" dirty="0">
                <a:solidFill>
                  <a:srgbClr val="FF0000"/>
                </a:solidFill>
              </a:rPr>
              <a:t>$Q &lt;= $</a:t>
            </a:r>
            <a:r>
              <a:rPr lang="en-US" altLang="ja-JP" sz="1600" dirty="0" err="1">
                <a:solidFill>
                  <a:srgbClr val="FF0000"/>
                </a:solidFill>
              </a:rPr>
              <a:t>Qmax</a:t>
            </a:r>
            <a:r>
              <a:rPr lang="en-US" altLang="ja-JP" sz="1600" dirty="0"/>
              <a:t> ; </a:t>
            </a:r>
            <a:r>
              <a:rPr lang="en-US" altLang="ja-JP" sz="1600" dirty="0">
                <a:solidFill>
                  <a:srgbClr val="FF0000"/>
                </a:solidFill>
              </a:rPr>
              <a:t>$Q = $Q + $</a:t>
            </a:r>
            <a:r>
              <a:rPr lang="en-US" altLang="ja-JP" sz="1600" dirty="0" err="1">
                <a:solidFill>
                  <a:srgbClr val="FF0000"/>
                </a:solidFill>
              </a:rPr>
              <a:t>Qstep</a:t>
            </a:r>
            <a:r>
              <a:rPr lang="en-US" altLang="ja-JP" sz="1600" dirty="0"/>
              <a:t>) {</a:t>
            </a:r>
          </a:p>
          <a:p>
            <a:r>
              <a:rPr lang="en-US" altLang="ja-JP" sz="1600" dirty="0"/>
              <a:t>	my $</a:t>
            </a:r>
            <a:r>
              <a:rPr lang="en-US" altLang="ja-JP" sz="1600" dirty="0" err="1"/>
              <a:t>sinQ</a:t>
            </a:r>
            <a:r>
              <a:rPr lang="en-US" altLang="ja-JP" sz="1600" dirty="0"/>
              <a:t> = sin($Q * $Deg2Rad);</a:t>
            </a:r>
          </a:p>
          <a:p>
            <a:r>
              <a:rPr lang="en-US" altLang="ja-JP" sz="1600" dirty="0"/>
              <a:t>	my $</a:t>
            </a:r>
            <a:r>
              <a:rPr lang="en-US" altLang="ja-JP" sz="1600" dirty="0" err="1"/>
              <a:t>cosQ</a:t>
            </a:r>
            <a:r>
              <a:rPr lang="en-US" altLang="ja-JP" sz="1600" dirty="0"/>
              <a:t> = </a:t>
            </a:r>
            <a:r>
              <a:rPr lang="en-US" altLang="ja-JP" sz="1600" dirty="0" err="1"/>
              <a:t>cos</a:t>
            </a:r>
            <a:r>
              <a:rPr lang="en-US" altLang="ja-JP" sz="1600" dirty="0"/>
              <a:t>($Q * $Deg2Rad);</a:t>
            </a:r>
          </a:p>
          <a:p>
            <a:endParaRPr lang="en-US" altLang="ja-JP" sz="1600" dirty="0"/>
          </a:p>
          <a:p>
            <a:r>
              <a:rPr lang="en-US" altLang="ja-JP" sz="1600" dirty="0"/>
              <a:t>	my $</a:t>
            </a:r>
            <a:r>
              <a:rPr lang="en-US" altLang="ja-JP" sz="1600" dirty="0" err="1"/>
              <a:t>tanQ</a:t>
            </a:r>
            <a:r>
              <a:rPr lang="en-US" altLang="ja-JP" sz="1600" dirty="0"/>
              <a:t>;</a:t>
            </a:r>
          </a:p>
          <a:p>
            <a:r>
              <a:rPr lang="en-US" altLang="ja-JP" sz="1600" dirty="0">
                <a:solidFill>
                  <a:srgbClr val="0000FF"/>
                </a:solidFill>
              </a:rPr>
              <a:t># if(</a:t>
            </a:r>
            <a:r>
              <a:rPr lang="ja-JP" altLang="en-US" sz="1600" dirty="0">
                <a:solidFill>
                  <a:srgbClr val="0000FF"/>
                </a:solidFill>
              </a:rPr>
              <a:t>式</a:t>
            </a:r>
            <a:r>
              <a:rPr lang="en-US" altLang="ja-JP" sz="1600" dirty="0">
                <a:solidFill>
                  <a:srgbClr val="0000FF"/>
                </a:solidFill>
              </a:rPr>
              <a:t>1)</a:t>
            </a:r>
            <a:r>
              <a:rPr lang="ja-JP" altLang="en-US" sz="1600" dirty="0">
                <a:solidFill>
                  <a:srgbClr val="0000FF"/>
                </a:solidFill>
              </a:rPr>
              <a:t> </a:t>
            </a:r>
            <a:r>
              <a:rPr lang="en-US" altLang="ja-JP" sz="1600" dirty="0">
                <a:solidFill>
                  <a:srgbClr val="0000FF"/>
                </a:solidFill>
              </a:rPr>
              <a:t>{</a:t>
            </a:r>
            <a:r>
              <a:rPr lang="ja-JP" altLang="en-US" sz="1600" dirty="0">
                <a:solidFill>
                  <a:srgbClr val="0000FF"/>
                </a:solidFill>
              </a:rPr>
              <a:t> プログラム</a:t>
            </a:r>
            <a:r>
              <a:rPr lang="en-US" altLang="ja-JP" sz="1600" dirty="0">
                <a:solidFill>
                  <a:srgbClr val="0000FF"/>
                </a:solidFill>
              </a:rPr>
              <a:t>1</a:t>
            </a:r>
            <a:r>
              <a:rPr lang="ja-JP" altLang="en-US" sz="1600" dirty="0">
                <a:solidFill>
                  <a:srgbClr val="0000FF"/>
                </a:solidFill>
              </a:rPr>
              <a:t> </a:t>
            </a:r>
            <a:r>
              <a:rPr lang="en-US" altLang="ja-JP" sz="1600" dirty="0">
                <a:solidFill>
                  <a:srgbClr val="0000FF"/>
                </a:solidFill>
              </a:rPr>
              <a:t>}</a:t>
            </a:r>
            <a:r>
              <a:rPr lang="ja-JP" altLang="en-US" sz="1600" dirty="0">
                <a:solidFill>
                  <a:srgbClr val="0000FF"/>
                </a:solidFill>
              </a:rPr>
              <a:t> </a:t>
            </a:r>
            <a:r>
              <a:rPr lang="en-US" altLang="ja-JP" sz="1600" dirty="0" err="1">
                <a:solidFill>
                  <a:srgbClr val="0000FF"/>
                </a:solidFill>
              </a:rPr>
              <a:t>elsif</a:t>
            </a:r>
            <a:r>
              <a:rPr lang="en-US" altLang="ja-JP" sz="1600" dirty="0">
                <a:solidFill>
                  <a:srgbClr val="0000FF"/>
                </a:solidFill>
              </a:rPr>
              <a:t>(</a:t>
            </a:r>
            <a:r>
              <a:rPr lang="ja-JP" altLang="en-US" sz="1600" dirty="0">
                <a:solidFill>
                  <a:srgbClr val="0000FF"/>
                </a:solidFill>
              </a:rPr>
              <a:t>式</a:t>
            </a:r>
            <a:r>
              <a:rPr lang="en-US" altLang="ja-JP" sz="1600" dirty="0">
                <a:solidFill>
                  <a:srgbClr val="0000FF"/>
                </a:solidFill>
              </a:rPr>
              <a:t>2)</a:t>
            </a:r>
            <a:r>
              <a:rPr lang="ja-JP" altLang="en-US" sz="1600" dirty="0">
                <a:solidFill>
                  <a:srgbClr val="0000FF"/>
                </a:solidFill>
              </a:rPr>
              <a:t> ｛プログラム</a:t>
            </a:r>
            <a:r>
              <a:rPr lang="en-US" altLang="ja-JP" sz="1600" dirty="0">
                <a:solidFill>
                  <a:srgbClr val="0000FF"/>
                </a:solidFill>
              </a:rPr>
              <a:t>2</a:t>
            </a:r>
            <a:r>
              <a:rPr lang="ja-JP" altLang="en-US" sz="1600" dirty="0">
                <a:solidFill>
                  <a:srgbClr val="0000FF"/>
                </a:solidFill>
              </a:rPr>
              <a:t>｝</a:t>
            </a:r>
            <a:r>
              <a:rPr lang="en-US" altLang="ja-JP" sz="1600" dirty="0">
                <a:solidFill>
                  <a:srgbClr val="0000FF"/>
                </a:solidFill>
              </a:rPr>
              <a:t>else</a:t>
            </a:r>
            <a:r>
              <a:rPr lang="ja-JP" altLang="en-US" sz="1600" dirty="0">
                <a:solidFill>
                  <a:srgbClr val="0000FF"/>
                </a:solidFill>
              </a:rPr>
              <a:t> </a:t>
            </a:r>
            <a:r>
              <a:rPr lang="en-US" altLang="ja-JP" sz="1600" dirty="0">
                <a:solidFill>
                  <a:srgbClr val="0000FF"/>
                </a:solidFill>
              </a:rPr>
              <a:t>{</a:t>
            </a:r>
            <a:r>
              <a:rPr lang="ja-JP" altLang="en-US" sz="1600" dirty="0">
                <a:solidFill>
                  <a:srgbClr val="0000FF"/>
                </a:solidFill>
              </a:rPr>
              <a:t>プログラム</a:t>
            </a:r>
            <a:r>
              <a:rPr lang="en-US" altLang="ja-JP" sz="1600" dirty="0">
                <a:solidFill>
                  <a:srgbClr val="0000FF"/>
                </a:solidFill>
              </a:rPr>
              <a:t>3}</a:t>
            </a:r>
            <a:r>
              <a:rPr lang="ja-JP" altLang="en-US" sz="1600" dirty="0">
                <a:solidFill>
                  <a:srgbClr val="0000FF"/>
                </a:solidFill>
              </a:rPr>
              <a:t>  は、</a:t>
            </a:r>
            <a:endParaRPr lang="en-US" altLang="ja-JP" sz="1600" dirty="0">
              <a:solidFill>
                <a:srgbClr val="0000FF"/>
              </a:solidFill>
            </a:endParaRPr>
          </a:p>
          <a:p>
            <a:r>
              <a:rPr lang="en-US" altLang="ja-JP" sz="1600" dirty="0">
                <a:solidFill>
                  <a:srgbClr val="0000FF"/>
                </a:solidFill>
              </a:rPr>
              <a:t>#</a:t>
            </a:r>
            <a:r>
              <a:rPr lang="ja-JP" altLang="en-US" sz="1600" dirty="0">
                <a:solidFill>
                  <a:srgbClr val="0000FF"/>
                </a:solidFill>
              </a:rPr>
              <a:t>式</a:t>
            </a:r>
            <a:r>
              <a:rPr lang="en-US" altLang="ja-JP" sz="1600" dirty="0">
                <a:solidFill>
                  <a:srgbClr val="0000FF"/>
                </a:solidFill>
              </a:rPr>
              <a:t>1</a:t>
            </a:r>
            <a:r>
              <a:rPr lang="ja-JP" altLang="en-US" sz="1600" dirty="0">
                <a:solidFill>
                  <a:srgbClr val="0000FF"/>
                </a:solidFill>
              </a:rPr>
              <a:t> の条件を満足する場合はプログラム</a:t>
            </a:r>
            <a:r>
              <a:rPr lang="en-US" altLang="ja-JP" sz="1600" dirty="0">
                <a:solidFill>
                  <a:srgbClr val="0000FF"/>
                </a:solidFill>
              </a:rPr>
              <a:t>1</a:t>
            </a:r>
            <a:r>
              <a:rPr lang="ja-JP" altLang="en-US" sz="1600" dirty="0">
                <a:solidFill>
                  <a:srgbClr val="0000FF"/>
                </a:solidFill>
              </a:rPr>
              <a:t>を実行する。</a:t>
            </a:r>
            <a:endParaRPr lang="en-US" altLang="ja-JP" sz="1600" dirty="0">
              <a:solidFill>
                <a:srgbClr val="0000FF"/>
              </a:solidFill>
            </a:endParaRPr>
          </a:p>
          <a:p>
            <a:r>
              <a:rPr lang="en-US" altLang="ja-JP" sz="1600" dirty="0">
                <a:solidFill>
                  <a:srgbClr val="0000FF"/>
                </a:solidFill>
              </a:rPr>
              <a:t>#</a:t>
            </a:r>
            <a:r>
              <a:rPr lang="ja-JP" altLang="en-US" sz="1600" dirty="0">
                <a:solidFill>
                  <a:srgbClr val="0000FF"/>
                </a:solidFill>
              </a:rPr>
              <a:t>式</a:t>
            </a:r>
            <a:r>
              <a:rPr lang="en-US" altLang="ja-JP" sz="1600" dirty="0">
                <a:solidFill>
                  <a:srgbClr val="0000FF"/>
                </a:solidFill>
              </a:rPr>
              <a:t>1</a:t>
            </a:r>
            <a:r>
              <a:rPr lang="ja-JP" altLang="en-US" sz="1600" dirty="0">
                <a:solidFill>
                  <a:srgbClr val="0000FF"/>
                </a:solidFill>
              </a:rPr>
              <a:t>を満足しない場合は 式</a:t>
            </a:r>
            <a:r>
              <a:rPr lang="en-US" altLang="ja-JP" sz="1600" dirty="0">
                <a:solidFill>
                  <a:srgbClr val="0000FF"/>
                </a:solidFill>
              </a:rPr>
              <a:t>2</a:t>
            </a:r>
            <a:r>
              <a:rPr lang="ja-JP" altLang="en-US" sz="1600" dirty="0">
                <a:solidFill>
                  <a:srgbClr val="0000FF"/>
                </a:solidFill>
              </a:rPr>
              <a:t>の条件を評価し、満足すればプログラム</a:t>
            </a:r>
            <a:r>
              <a:rPr lang="en-US" altLang="ja-JP" sz="1600" dirty="0">
                <a:solidFill>
                  <a:srgbClr val="0000FF"/>
                </a:solidFill>
              </a:rPr>
              <a:t>2</a:t>
            </a:r>
            <a:r>
              <a:rPr lang="ja-JP" altLang="en-US" sz="1600" dirty="0">
                <a:solidFill>
                  <a:srgbClr val="0000FF"/>
                </a:solidFill>
              </a:rPr>
              <a:t> を実行する。</a:t>
            </a:r>
            <a:endParaRPr lang="en-US" altLang="ja-JP" sz="1600" dirty="0">
              <a:solidFill>
                <a:srgbClr val="0000FF"/>
              </a:solidFill>
            </a:endParaRPr>
          </a:p>
          <a:p>
            <a:r>
              <a:rPr lang="en-US" altLang="ja-JP" sz="1600" dirty="0">
                <a:solidFill>
                  <a:srgbClr val="0000FF"/>
                </a:solidFill>
              </a:rPr>
              <a:t>#</a:t>
            </a:r>
            <a:r>
              <a:rPr lang="en-US" altLang="ja-JP" sz="1600" dirty="0" err="1">
                <a:solidFill>
                  <a:srgbClr val="0000FF"/>
                </a:solidFill>
              </a:rPr>
              <a:t>if,elsif</a:t>
            </a:r>
            <a:r>
              <a:rPr lang="ja-JP" altLang="en-US" sz="1600" dirty="0">
                <a:solidFill>
                  <a:srgbClr val="0000FF"/>
                </a:solidFill>
              </a:rPr>
              <a:t>のいずれの条件も満足しない場合は プログラム</a:t>
            </a:r>
            <a:r>
              <a:rPr lang="en-US" altLang="ja-JP" sz="1600" dirty="0">
                <a:solidFill>
                  <a:srgbClr val="0000FF"/>
                </a:solidFill>
              </a:rPr>
              <a:t>3</a:t>
            </a:r>
            <a:r>
              <a:rPr lang="ja-JP" altLang="en-US" sz="1600" dirty="0">
                <a:solidFill>
                  <a:srgbClr val="0000FF"/>
                </a:solidFill>
              </a:rPr>
              <a:t>を実行する</a:t>
            </a:r>
            <a:endParaRPr lang="en-US" altLang="ja-JP" sz="1600" dirty="0">
              <a:solidFill>
                <a:srgbClr val="0000FF"/>
              </a:solidFill>
            </a:endParaRPr>
          </a:p>
          <a:p>
            <a:r>
              <a:rPr lang="en-US" altLang="ja-JP" sz="1600" dirty="0">
                <a:solidFill>
                  <a:srgbClr val="FF0000"/>
                </a:solidFill>
              </a:rPr>
              <a:t>	if(abs($</a:t>
            </a:r>
            <a:r>
              <a:rPr lang="en-US" altLang="ja-JP" sz="1600" dirty="0" err="1">
                <a:solidFill>
                  <a:srgbClr val="FF0000"/>
                </a:solidFill>
              </a:rPr>
              <a:t>cosQ</a:t>
            </a:r>
            <a:r>
              <a:rPr lang="en-US" altLang="ja-JP" sz="1600" dirty="0">
                <a:solidFill>
                  <a:srgbClr val="FF0000"/>
                </a:solidFill>
              </a:rPr>
              <a:t>) &lt; $</a:t>
            </a:r>
            <a:r>
              <a:rPr lang="en-US" altLang="ja-JP" sz="1600" dirty="0" err="1">
                <a:solidFill>
                  <a:srgbClr val="FF0000"/>
                </a:solidFill>
              </a:rPr>
              <a:t>eps</a:t>
            </a:r>
            <a:r>
              <a:rPr lang="en-US" altLang="ja-JP" sz="1600" dirty="0">
                <a:solidFill>
                  <a:srgbClr val="FF0000"/>
                </a:solidFill>
              </a:rPr>
              <a:t>) {</a:t>
            </a:r>
          </a:p>
          <a:p>
            <a:r>
              <a:rPr lang="en-US" altLang="ja-JP" sz="1600" dirty="0"/>
              <a:t>		$</a:t>
            </a:r>
            <a:r>
              <a:rPr lang="en-US" altLang="ja-JP" sz="1600" dirty="0" err="1"/>
              <a:t>tanQ</a:t>
            </a:r>
            <a:r>
              <a:rPr lang="en-US" altLang="ja-JP" sz="1600" dirty="0"/>
              <a:t> = $</a:t>
            </a:r>
            <a:r>
              <a:rPr lang="en-US" altLang="ja-JP" sz="1600" dirty="0" err="1"/>
              <a:t>inf</a:t>
            </a:r>
            <a:r>
              <a:rPr lang="en-US" altLang="ja-JP" sz="1600" dirty="0"/>
              <a:t>;</a:t>
            </a:r>
          </a:p>
          <a:p>
            <a:r>
              <a:rPr lang="en-US" altLang="ja-JP" sz="1600" dirty="0"/>
              <a:t>	}</a:t>
            </a:r>
          </a:p>
          <a:p>
            <a:r>
              <a:rPr lang="en-US" altLang="ja-JP" sz="1600" dirty="0">
                <a:solidFill>
                  <a:srgbClr val="FF0000"/>
                </a:solidFill>
              </a:rPr>
              <a:t>	else {</a:t>
            </a:r>
          </a:p>
          <a:p>
            <a:r>
              <a:rPr lang="en-US" altLang="ja-JP" sz="1600" dirty="0"/>
              <a:t>		$</a:t>
            </a:r>
            <a:r>
              <a:rPr lang="en-US" altLang="ja-JP" sz="1600" dirty="0" err="1"/>
              <a:t>tanQ</a:t>
            </a:r>
            <a:r>
              <a:rPr lang="en-US" altLang="ja-JP" sz="1600" dirty="0"/>
              <a:t> = $</a:t>
            </a:r>
            <a:r>
              <a:rPr lang="en-US" altLang="ja-JP" sz="1600" dirty="0" err="1"/>
              <a:t>sinQ</a:t>
            </a:r>
            <a:r>
              <a:rPr lang="en-US" altLang="ja-JP" sz="1600" dirty="0"/>
              <a:t> / $</a:t>
            </a:r>
            <a:r>
              <a:rPr lang="en-US" altLang="ja-JP" sz="1600" dirty="0" err="1"/>
              <a:t>cosQ</a:t>
            </a:r>
            <a:r>
              <a:rPr lang="en-US" altLang="ja-JP" sz="1600" dirty="0"/>
              <a:t>;</a:t>
            </a:r>
          </a:p>
          <a:p>
            <a:r>
              <a:rPr lang="en-US" altLang="ja-JP" sz="1600" dirty="0"/>
              <a:t>	}</a:t>
            </a:r>
          </a:p>
          <a:p>
            <a:endParaRPr lang="en-US" altLang="ja-JP" sz="1600" dirty="0"/>
          </a:p>
          <a:p>
            <a:r>
              <a:rPr lang="en-US" altLang="ja-JP" sz="1600" dirty="0"/>
              <a:t>	</a:t>
            </a:r>
            <a:r>
              <a:rPr lang="en-US" altLang="ja-JP" sz="1600" dirty="0">
                <a:solidFill>
                  <a:srgbClr val="FF0000"/>
                </a:solidFill>
              </a:rPr>
              <a:t>print</a:t>
            </a:r>
            <a:r>
              <a:rPr lang="en-US" altLang="ja-JP" sz="1600" dirty="0"/>
              <a:t> "tan($Q) = $</a:t>
            </a:r>
            <a:r>
              <a:rPr lang="en-US" altLang="ja-JP" sz="1600" dirty="0" err="1"/>
              <a:t>tanQ</a:t>
            </a:r>
            <a:r>
              <a:rPr lang="en-US" altLang="ja-JP" sz="1600" dirty="0"/>
              <a:t> </a:t>
            </a:r>
            <a:r>
              <a:rPr lang="en-US" altLang="ja-JP" sz="1600" dirty="0">
                <a:solidFill>
                  <a:srgbClr val="FF0000"/>
                </a:solidFill>
              </a:rPr>
              <a:t>\n</a:t>
            </a:r>
            <a:r>
              <a:rPr lang="en-US" altLang="ja-JP" sz="1600" dirty="0"/>
              <a:t>";</a:t>
            </a:r>
          </a:p>
          <a:p>
            <a:r>
              <a:rPr lang="en-US" altLang="ja-JP" sz="1600" dirty="0"/>
              <a:t>}</a:t>
            </a:r>
          </a:p>
          <a:p>
            <a:endParaRPr lang="en-US" altLang="ja-JP" sz="1600" dirty="0"/>
          </a:p>
        </p:txBody>
      </p:sp>
      <p:sp>
        <p:nvSpPr>
          <p:cNvPr id="2" name="正方形/長方形 1"/>
          <p:cNvSpPr/>
          <p:nvPr/>
        </p:nvSpPr>
        <p:spPr>
          <a:xfrm>
            <a:off x="0" y="260648"/>
            <a:ext cx="8825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>
                <a:solidFill>
                  <a:srgbClr val="FF0000"/>
                </a:solidFill>
              </a:rPr>
              <a:t>for.pl</a:t>
            </a:r>
          </a:p>
        </p:txBody>
      </p:sp>
    </p:spTree>
    <p:extLst>
      <p:ext uri="{BB962C8B-B14F-4D97-AF65-F5344CB8AC3E}">
        <p14:creationId xmlns:p14="http://schemas.microsoft.com/office/powerpoint/2010/main" val="499980065"/>
      </p:ext>
    </p:extLst>
  </p:cSld>
  <p:clrMapOvr>
    <a:masterClrMapping/>
  </p:clrMapOvr>
  <p:transition>
    <p:sndAc>
      <p:stSnd>
        <p:snd r:embed="rId2" name="CAMERA.WAV"/>
      </p:stSnd>
    </p:sndAc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9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92696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ja-JP" altLang="en-US" sz="3600" b="1" dirty="0">
                <a:solidFill>
                  <a:srgbClr val="0000FF"/>
                </a:solidFill>
                <a:ea typeface="ＨＧ丸ゴシックB" pitchFamily="49" charset="-128"/>
              </a:rPr>
              <a:t>条件分岐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0" y="848890"/>
            <a:ext cx="9144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dirty="0">
                <a:solidFill>
                  <a:srgbClr val="0000FF"/>
                </a:solidFill>
              </a:rPr>
              <a:t># </a:t>
            </a:r>
            <a:r>
              <a:rPr lang="ja-JP" altLang="en-US" sz="1600" dirty="0">
                <a:solidFill>
                  <a:srgbClr val="0000FF"/>
                </a:solidFill>
              </a:rPr>
              <a:t>角度</a:t>
            </a:r>
            <a:r>
              <a:rPr lang="en-US" altLang="ja-JP" sz="1600" dirty="0">
                <a:solidFill>
                  <a:srgbClr val="0000FF"/>
                </a:solidFill>
              </a:rPr>
              <a:t>θ (Q) </a:t>
            </a:r>
            <a:r>
              <a:rPr lang="ja-JP" altLang="en-US" sz="1600" dirty="0">
                <a:solidFill>
                  <a:srgbClr val="0000FF"/>
                </a:solidFill>
              </a:rPr>
              <a:t>の範囲</a:t>
            </a:r>
          </a:p>
          <a:p>
            <a:r>
              <a:rPr lang="en-US" altLang="ja-JP" sz="1600" dirty="0"/>
              <a:t>my $</a:t>
            </a:r>
            <a:r>
              <a:rPr lang="en-US" altLang="ja-JP" sz="1600" dirty="0" err="1"/>
              <a:t>Qmin</a:t>
            </a:r>
            <a:r>
              <a:rPr lang="en-US" altLang="ja-JP" sz="1600" dirty="0"/>
              <a:t>  =   0.0; # degree</a:t>
            </a:r>
          </a:p>
          <a:p>
            <a:r>
              <a:rPr lang="en-US" altLang="ja-JP" sz="1600" dirty="0"/>
              <a:t>my $</a:t>
            </a:r>
            <a:r>
              <a:rPr lang="en-US" altLang="ja-JP" sz="1600" dirty="0" err="1"/>
              <a:t>Qmax</a:t>
            </a:r>
            <a:r>
              <a:rPr lang="en-US" altLang="ja-JP" sz="1600" dirty="0"/>
              <a:t>  = 360.0; # degree</a:t>
            </a:r>
          </a:p>
          <a:p>
            <a:r>
              <a:rPr lang="en-US" altLang="ja-JP" sz="1600" dirty="0"/>
              <a:t>my $</a:t>
            </a:r>
            <a:r>
              <a:rPr lang="en-US" altLang="ja-JP" sz="1600" dirty="0" err="1"/>
              <a:t>Qstep</a:t>
            </a:r>
            <a:r>
              <a:rPr lang="en-US" altLang="ja-JP" sz="1600" dirty="0"/>
              <a:t> =  10.0; # degree</a:t>
            </a:r>
          </a:p>
          <a:p>
            <a:endParaRPr lang="en-US" altLang="ja-JP" sz="1600" dirty="0"/>
          </a:p>
          <a:p>
            <a:r>
              <a:rPr lang="en-US" altLang="ja-JP" sz="1600" dirty="0">
                <a:solidFill>
                  <a:srgbClr val="0000FF"/>
                </a:solidFill>
              </a:rPr>
              <a:t># for(</a:t>
            </a:r>
            <a:r>
              <a:rPr lang="ja-JP" altLang="en-US" sz="1600" dirty="0">
                <a:solidFill>
                  <a:srgbClr val="0000FF"/>
                </a:solidFill>
              </a:rPr>
              <a:t>式</a:t>
            </a:r>
            <a:r>
              <a:rPr lang="en-US" altLang="ja-JP" sz="1600" dirty="0">
                <a:solidFill>
                  <a:srgbClr val="0000FF"/>
                </a:solidFill>
              </a:rPr>
              <a:t>1</a:t>
            </a:r>
            <a:r>
              <a:rPr lang="ja-JP" altLang="en-US" sz="1600" dirty="0">
                <a:solidFill>
                  <a:srgbClr val="0000FF"/>
                </a:solidFill>
              </a:rPr>
              <a:t> </a:t>
            </a:r>
            <a:r>
              <a:rPr lang="en-US" altLang="ja-JP" sz="1600" dirty="0">
                <a:solidFill>
                  <a:srgbClr val="0000FF"/>
                </a:solidFill>
              </a:rPr>
              <a:t>;</a:t>
            </a:r>
            <a:r>
              <a:rPr lang="ja-JP" altLang="en-US" sz="1600" dirty="0">
                <a:solidFill>
                  <a:srgbClr val="0000FF"/>
                </a:solidFill>
              </a:rPr>
              <a:t> 式</a:t>
            </a:r>
            <a:r>
              <a:rPr lang="en-US" altLang="ja-JP" sz="1600" dirty="0">
                <a:solidFill>
                  <a:srgbClr val="0000FF"/>
                </a:solidFill>
              </a:rPr>
              <a:t>2</a:t>
            </a:r>
            <a:r>
              <a:rPr lang="ja-JP" altLang="en-US" sz="1600" dirty="0">
                <a:solidFill>
                  <a:srgbClr val="0000FF"/>
                </a:solidFill>
              </a:rPr>
              <a:t> </a:t>
            </a:r>
            <a:r>
              <a:rPr lang="en-US" altLang="ja-JP" sz="1600" dirty="0">
                <a:solidFill>
                  <a:srgbClr val="0000FF"/>
                </a:solidFill>
              </a:rPr>
              <a:t>;</a:t>
            </a:r>
            <a:r>
              <a:rPr lang="ja-JP" altLang="en-US" sz="1600" dirty="0">
                <a:solidFill>
                  <a:srgbClr val="0000FF"/>
                </a:solidFill>
              </a:rPr>
              <a:t> 式</a:t>
            </a:r>
            <a:r>
              <a:rPr lang="en-US" altLang="ja-JP" sz="1600" dirty="0">
                <a:solidFill>
                  <a:srgbClr val="0000FF"/>
                </a:solidFill>
              </a:rPr>
              <a:t>3)</a:t>
            </a:r>
            <a:r>
              <a:rPr lang="ja-JP" altLang="en-US" sz="1600" dirty="0">
                <a:solidFill>
                  <a:srgbClr val="0000FF"/>
                </a:solidFill>
              </a:rPr>
              <a:t> </a:t>
            </a:r>
            <a:r>
              <a:rPr lang="en-US" altLang="ja-JP" sz="1600" dirty="0">
                <a:solidFill>
                  <a:srgbClr val="0000FF"/>
                </a:solidFill>
              </a:rPr>
              <a:t>{</a:t>
            </a:r>
            <a:r>
              <a:rPr lang="ja-JP" altLang="en-US" sz="1600" dirty="0">
                <a:solidFill>
                  <a:srgbClr val="0000FF"/>
                </a:solidFill>
              </a:rPr>
              <a:t> プログラム </a:t>
            </a:r>
            <a:r>
              <a:rPr lang="en-US" altLang="ja-JP" sz="1600" dirty="0">
                <a:solidFill>
                  <a:srgbClr val="0000FF"/>
                </a:solidFill>
              </a:rPr>
              <a:t>}</a:t>
            </a:r>
            <a:r>
              <a:rPr lang="ja-JP" altLang="en-US" sz="1600" dirty="0">
                <a:solidFill>
                  <a:srgbClr val="0000FF"/>
                </a:solidFill>
              </a:rPr>
              <a:t> は、式</a:t>
            </a:r>
            <a:r>
              <a:rPr lang="en-US" altLang="ja-JP" sz="1600" dirty="0">
                <a:solidFill>
                  <a:srgbClr val="0000FF"/>
                </a:solidFill>
              </a:rPr>
              <a:t>1</a:t>
            </a:r>
            <a:r>
              <a:rPr lang="ja-JP" altLang="en-US" sz="1600" dirty="0">
                <a:solidFill>
                  <a:srgbClr val="0000FF"/>
                </a:solidFill>
              </a:rPr>
              <a:t> で変数を初期化し、</a:t>
            </a:r>
            <a:endParaRPr lang="en-US" altLang="ja-JP" sz="1600" dirty="0">
              <a:solidFill>
                <a:srgbClr val="0000FF"/>
              </a:solidFill>
            </a:endParaRPr>
          </a:p>
          <a:p>
            <a:r>
              <a:rPr lang="en-US" altLang="ja-JP" sz="1600" dirty="0">
                <a:solidFill>
                  <a:srgbClr val="0000FF"/>
                </a:solidFill>
              </a:rPr>
              <a:t>#</a:t>
            </a:r>
            <a:r>
              <a:rPr lang="ja-JP" altLang="en-US" sz="1600" dirty="0">
                <a:solidFill>
                  <a:srgbClr val="0000FF"/>
                </a:solidFill>
              </a:rPr>
              <a:t> プログラム を実行した後 式</a:t>
            </a:r>
            <a:r>
              <a:rPr lang="en-US" altLang="ja-JP" sz="1600" dirty="0">
                <a:solidFill>
                  <a:srgbClr val="0000FF"/>
                </a:solidFill>
              </a:rPr>
              <a:t>3</a:t>
            </a:r>
            <a:r>
              <a:rPr lang="ja-JP" altLang="en-US" sz="1600" dirty="0">
                <a:solidFill>
                  <a:srgbClr val="0000FF"/>
                </a:solidFill>
              </a:rPr>
              <a:t>で変数を更新する。式</a:t>
            </a:r>
            <a:r>
              <a:rPr lang="en-US" altLang="ja-JP" sz="1600" dirty="0">
                <a:solidFill>
                  <a:srgbClr val="0000FF"/>
                </a:solidFill>
              </a:rPr>
              <a:t>2</a:t>
            </a:r>
            <a:r>
              <a:rPr lang="ja-JP" altLang="en-US" sz="1600" dirty="0">
                <a:solidFill>
                  <a:srgbClr val="0000FF"/>
                </a:solidFill>
              </a:rPr>
              <a:t>の条件が満足されている間繰り返す</a:t>
            </a:r>
            <a:endParaRPr lang="en-US" altLang="ja-JP" sz="1600" dirty="0">
              <a:solidFill>
                <a:srgbClr val="0000FF"/>
              </a:solidFill>
            </a:endParaRPr>
          </a:p>
          <a:p>
            <a:r>
              <a:rPr lang="en-US" altLang="ja-JP" sz="1600" dirty="0">
                <a:solidFill>
                  <a:srgbClr val="FF0000"/>
                </a:solidFill>
              </a:rPr>
              <a:t>for</a:t>
            </a:r>
            <a:r>
              <a:rPr lang="en-US" altLang="ja-JP" sz="1600" dirty="0"/>
              <a:t>(</a:t>
            </a:r>
            <a:r>
              <a:rPr lang="en-US" altLang="ja-JP" sz="1600" dirty="0">
                <a:solidFill>
                  <a:srgbClr val="FF0000"/>
                </a:solidFill>
              </a:rPr>
              <a:t>my $Q = $</a:t>
            </a:r>
            <a:r>
              <a:rPr lang="en-US" altLang="ja-JP" sz="1600" dirty="0" err="1">
                <a:solidFill>
                  <a:srgbClr val="FF0000"/>
                </a:solidFill>
              </a:rPr>
              <a:t>Qmin</a:t>
            </a:r>
            <a:r>
              <a:rPr lang="en-US" altLang="ja-JP" sz="1600" dirty="0"/>
              <a:t> ; </a:t>
            </a:r>
            <a:r>
              <a:rPr lang="en-US" altLang="ja-JP" sz="1600" dirty="0">
                <a:solidFill>
                  <a:srgbClr val="FF0000"/>
                </a:solidFill>
              </a:rPr>
              <a:t>$Q &lt;= $</a:t>
            </a:r>
            <a:r>
              <a:rPr lang="en-US" altLang="ja-JP" sz="1600" dirty="0" err="1">
                <a:solidFill>
                  <a:srgbClr val="FF0000"/>
                </a:solidFill>
              </a:rPr>
              <a:t>Qmax</a:t>
            </a:r>
            <a:r>
              <a:rPr lang="en-US" altLang="ja-JP" sz="1600" dirty="0"/>
              <a:t> ; </a:t>
            </a:r>
            <a:r>
              <a:rPr lang="en-US" altLang="ja-JP" sz="1600" dirty="0">
                <a:solidFill>
                  <a:srgbClr val="FF0000"/>
                </a:solidFill>
              </a:rPr>
              <a:t>$Q = $Q + $</a:t>
            </a:r>
            <a:r>
              <a:rPr lang="en-US" altLang="ja-JP" sz="1600" dirty="0" err="1">
                <a:solidFill>
                  <a:srgbClr val="FF0000"/>
                </a:solidFill>
              </a:rPr>
              <a:t>Qstep</a:t>
            </a:r>
            <a:r>
              <a:rPr lang="en-US" altLang="ja-JP" sz="1600" dirty="0"/>
              <a:t>) {</a:t>
            </a:r>
          </a:p>
          <a:p>
            <a:r>
              <a:rPr lang="en-US" altLang="ja-JP" sz="1600" dirty="0"/>
              <a:t>	my $</a:t>
            </a:r>
            <a:r>
              <a:rPr lang="en-US" altLang="ja-JP" sz="1600" dirty="0" err="1"/>
              <a:t>sinQ</a:t>
            </a:r>
            <a:r>
              <a:rPr lang="en-US" altLang="ja-JP" sz="1600" dirty="0"/>
              <a:t> = sin($Q * $Deg2Rad);</a:t>
            </a:r>
          </a:p>
          <a:p>
            <a:r>
              <a:rPr lang="en-US" altLang="ja-JP" sz="1600" dirty="0"/>
              <a:t>	my $</a:t>
            </a:r>
            <a:r>
              <a:rPr lang="en-US" altLang="ja-JP" sz="1600" dirty="0" err="1"/>
              <a:t>cosQ</a:t>
            </a:r>
            <a:r>
              <a:rPr lang="en-US" altLang="ja-JP" sz="1600" dirty="0"/>
              <a:t> = </a:t>
            </a:r>
            <a:r>
              <a:rPr lang="en-US" altLang="ja-JP" sz="1600" dirty="0" err="1"/>
              <a:t>cos</a:t>
            </a:r>
            <a:r>
              <a:rPr lang="en-US" altLang="ja-JP" sz="1600" dirty="0"/>
              <a:t>($Q * $Deg2Rad);</a:t>
            </a:r>
          </a:p>
          <a:p>
            <a:endParaRPr lang="en-US" altLang="ja-JP" sz="1600" dirty="0"/>
          </a:p>
          <a:p>
            <a:r>
              <a:rPr lang="en-US" altLang="ja-JP" sz="1600" dirty="0"/>
              <a:t>	my $</a:t>
            </a:r>
            <a:r>
              <a:rPr lang="en-US" altLang="ja-JP" sz="1600" dirty="0" err="1"/>
              <a:t>tanQ</a:t>
            </a:r>
            <a:r>
              <a:rPr lang="en-US" altLang="ja-JP" sz="1600" dirty="0"/>
              <a:t>;</a:t>
            </a:r>
          </a:p>
          <a:p>
            <a:r>
              <a:rPr lang="en-US" altLang="ja-JP" sz="1600" dirty="0">
                <a:solidFill>
                  <a:srgbClr val="0000FF"/>
                </a:solidFill>
              </a:rPr>
              <a:t># if(</a:t>
            </a:r>
            <a:r>
              <a:rPr lang="ja-JP" altLang="en-US" sz="1600" dirty="0">
                <a:solidFill>
                  <a:srgbClr val="0000FF"/>
                </a:solidFill>
              </a:rPr>
              <a:t>式</a:t>
            </a:r>
            <a:r>
              <a:rPr lang="en-US" altLang="ja-JP" sz="1600" dirty="0">
                <a:solidFill>
                  <a:srgbClr val="0000FF"/>
                </a:solidFill>
              </a:rPr>
              <a:t>1)</a:t>
            </a:r>
            <a:r>
              <a:rPr lang="ja-JP" altLang="en-US" sz="1600" dirty="0">
                <a:solidFill>
                  <a:srgbClr val="0000FF"/>
                </a:solidFill>
              </a:rPr>
              <a:t> </a:t>
            </a:r>
            <a:r>
              <a:rPr lang="en-US" altLang="ja-JP" sz="1600" dirty="0">
                <a:solidFill>
                  <a:srgbClr val="0000FF"/>
                </a:solidFill>
              </a:rPr>
              <a:t>{</a:t>
            </a:r>
            <a:r>
              <a:rPr lang="ja-JP" altLang="en-US" sz="1600" dirty="0">
                <a:solidFill>
                  <a:srgbClr val="0000FF"/>
                </a:solidFill>
              </a:rPr>
              <a:t> プログラム</a:t>
            </a:r>
            <a:r>
              <a:rPr lang="en-US" altLang="ja-JP" sz="1600" dirty="0">
                <a:solidFill>
                  <a:srgbClr val="0000FF"/>
                </a:solidFill>
              </a:rPr>
              <a:t>1</a:t>
            </a:r>
            <a:r>
              <a:rPr lang="ja-JP" altLang="en-US" sz="1600" dirty="0">
                <a:solidFill>
                  <a:srgbClr val="0000FF"/>
                </a:solidFill>
              </a:rPr>
              <a:t> </a:t>
            </a:r>
            <a:r>
              <a:rPr lang="en-US" altLang="ja-JP" sz="1600" dirty="0">
                <a:solidFill>
                  <a:srgbClr val="0000FF"/>
                </a:solidFill>
              </a:rPr>
              <a:t>}</a:t>
            </a:r>
            <a:r>
              <a:rPr lang="ja-JP" altLang="en-US" sz="1600" dirty="0">
                <a:solidFill>
                  <a:srgbClr val="0000FF"/>
                </a:solidFill>
              </a:rPr>
              <a:t> </a:t>
            </a:r>
            <a:r>
              <a:rPr lang="en-US" altLang="ja-JP" sz="1600" dirty="0" err="1">
                <a:solidFill>
                  <a:srgbClr val="0000FF"/>
                </a:solidFill>
              </a:rPr>
              <a:t>elsif</a:t>
            </a:r>
            <a:r>
              <a:rPr lang="en-US" altLang="ja-JP" sz="1600" dirty="0">
                <a:solidFill>
                  <a:srgbClr val="0000FF"/>
                </a:solidFill>
              </a:rPr>
              <a:t>(</a:t>
            </a:r>
            <a:r>
              <a:rPr lang="ja-JP" altLang="en-US" sz="1600" dirty="0">
                <a:solidFill>
                  <a:srgbClr val="0000FF"/>
                </a:solidFill>
              </a:rPr>
              <a:t>式</a:t>
            </a:r>
            <a:r>
              <a:rPr lang="en-US" altLang="ja-JP" sz="1600" dirty="0">
                <a:solidFill>
                  <a:srgbClr val="0000FF"/>
                </a:solidFill>
              </a:rPr>
              <a:t>2)</a:t>
            </a:r>
            <a:r>
              <a:rPr lang="ja-JP" altLang="en-US" sz="1600" dirty="0">
                <a:solidFill>
                  <a:srgbClr val="0000FF"/>
                </a:solidFill>
              </a:rPr>
              <a:t> ｛プログラム</a:t>
            </a:r>
            <a:r>
              <a:rPr lang="en-US" altLang="ja-JP" sz="1600" dirty="0">
                <a:solidFill>
                  <a:srgbClr val="0000FF"/>
                </a:solidFill>
              </a:rPr>
              <a:t>2</a:t>
            </a:r>
            <a:r>
              <a:rPr lang="ja-JP" altLang="en-US" sz="1600" dirty="0">
                <a:solidFill>
                  <a:srgbClr val="0000FF"/>
                </a:solidFill>
              </a:rPr>
              <a:t>｝</a:t>
            </a:r>
            <a:r>
              <a:rPr lang="en-US" altLang="ja-JP" sz="1600" dirty="0">
                <a:solidFill>
                  <a:srgbClr val="0000FF"/>
                </a:solidFill>
              </a:rPr>
              <a:t>else</a:t>
            </a:r>
            <a:r>
              <a:rPr lang="ja-JP" altLang="en-US" sz="1600" dirty="0">
                <a:solidFill>
                  <a:srgbClr val="0000FF"/>
                </a:solidFill>
              </a:rPr>
              <a:t> </a:t>
            </a:r>
            <a:r>
              <a:rPr lang="en-US" altLang="ja-JP" sz="1600" dirty="0">
                <a:solidFill>
                  <a:srgbClr val="0000FF"/>
                </a:solidFill>
              </a:rPr>
              <a:t>{</a:t>
            </a:r>
            <a:r>
              <a:rPr lang="ja-JP" altLang="en-US" sz="1600" dirty="0">
                <a:solidFill>
                  <a:srgbClr val="0000FF"/>
                </a:solidFill>
              </a:rPr>
              <a:t>プログラム</a:t>
            </a:r>
            <a:r>
              <a:rPr lang="en-US" altLang="ja-JP" sz="1600" dirty="0">
                <a:solidFill>
                  <a:srgbClr val="0000FF"/>
                </a:solidFill>
              </a:rPr>
              <a:t>3}</a:t>
            </a:r>
            <a:r>
              <a:rPr lang="ja-JP" altLang="en-US" sz="1600" dirty="0">
                <a:solidFill>
                  <a:srgbClr val="0000FF"/>
                </a:solidFill>
              </a:rPr>
              <a:t>  は、</a:t>
            </a:r>
            <a:endParaRPr lang="en-US" altLang="ja-JP" sz="1600" dirty="0">
              <a:solidFill>
                <a:srgbClr val="0000FF"/>
              </a:solidFill>
            </a:endParaRPr>
          </a:p>
          <a:p>
            <a:r>
              <a:rPr lang="en-US" altLang="ja-JP" sz="1600" dirty="0">
                <a:solidFill>
                  <a:srgbClr val="0000FF"/>
                </a:solidFill>
              </a:rPr>
              <a:t>#</a:t>
            </a:r>
            <a:r>
              <a:rPr lang="ja-JP" altLang="en-US" sz="1600" dirty="0">
                <a:solidFill>
                  <a:srgbClr val="0000FF"/>
                </a:solidFill>
              </a:rPr>
              <a:t>式</a:t>
            </a:r>
            <a:r>
              <a:rPr lang="en-US" altLang="ja-JP" sz="1600" dirty="0">
                <a:solidFill>
                  <a:srgbClr val="0000FF"/>
                </a:solidFill>
              </a:rPr>
              <a:t>1</a:t>
            </a:r>
            <a:r>
              <a:rPr lang="ja-JP" altLang="en-US" sz="1600" dirty="0">
                <a:solidFill>
                  <a:srgbClr val="0000FF"/>
                </a:solidFill>
              </a:rPr>
              <a:t> の条件を満足する場合はプログラム</a:t>
            </a:r>
            <a:r>
              <a:rPr lang="en-US" altLang="ja-JP" sz="1600" dirty="0">
                <a:solidFill>
                  <a:srgbClr val="0000FF"/>
                </a:solidFill>
              </a:rPr>
              <a:t>1</a:t>
            </a:r>
            <a:r>
              <a:rPr lang="ja-JP" altLang="en-US" sz="1600" dirty="0">
                <a:solidFill>
                  <a:srgbClr val="0000FF"/>
                </a:solidFill>
              </a:rPr>
              <a:t>を実行する。</a:t>
            </a:r>
            <a:endParaRPr lang="en-US" altLang="ja-JP" sz="1600" dirty="0">
              <a:solidFill>
                <a:srgbClr val="0000FF"/>
              </a:solidFill>
            </a:endParaRPr>
          </a:p>
          <a:p>
            <a:r>
              <a:rPr lang="en-US" altLang="ja-JP" sz="1600" dirty="0">
                <a:solidFill>
                  <a:srgbClr val="0000FF"/>
                </a:solidFill>
              </a:rPr>
              <a:t>#</a:t>
            </a:r>
            <a:r>
              <a:rPr lang="ja-JP" altLang="en-US" sz="1600" dirty="0">
                <a:solidFill>
                  <a:srgbClr val="0000FF"/>
                </a:solidFill>
              </a:rPr>
              <a:t>式</a:t>
            </a:r>
            <a:r>
              <a:rPr lang="en-US" altLang="ja-JP" sz="1600" dirty="0">
                <a:solidFill>
                  <a:srgbClr val="0000FF"/>
                </a:solidFill>
              </a:rPr>
              <a:t>1</a:t>
            </a:r>
            <a:r>
              <a:rPr lang="ja-JP" altLang="en-US" sz="1600" dirty="0">
                <a:solidFill>
                  <a:srgbClr val="0000FF"/>
                </a:solidFill>
              </a:rPr>
              <a:t>を満足しない場合は 式</a:t>
            </a:r>
            <a:r>
              <a:rPr lang="en-US" altLang="ja-JP" sz="1600" dirty="0">
                <a:solidFill>
                  <a:srgbClr val="0000FF"/>
                </a:solidFill>
              </a:rPr>
              <a:t>2</a:t>
            </a:r>
            <a:r>
              <a:rPr lang="ja-JP" altLang="en-US" sz="1600" dirty="0">
                <a:solidFill>
                  <a:srgbClr val="0000FF"/>
                </a:solidFill>
              </a:rPr>
              <a:t>の条件を評価し、満足すればプログラム</a:t>
            </a:r>
            <a:r>
              <a:rPr lang="en-US" altLang="ja-JP" sz="1600" dirty="0">
                <a:solidFill>
                  <a:srgbClr val="0000FF"/>
                </a:solidFill>
              </a:rPr>
              <a:t>2</a:t>
            </a:r>
            <a:r>
              <a:rPr lang="ja-JP" altLang="en-US" sz="1600" dirty="0">
                <a:solidFill>
                  <a:srgbClr val="0000FF"/>
                </a:solidFill>
              </a:rPr>
              <a:t> を実行する。</a:t>
            </a:r>
            <a:endParaRPr lang="en-US" altLang="ja-JP" sz="1600" dirty="0">
              <a:solidFill>
                <a:srgbClr val="0000FF"/>
              </a:solidFill>
            </a:endParaRPr>
          </a:p>
          <a:p>
            <a:r>
              <a:rPr lang="en-US" altLang="ja-JP" sz="1600" dirty="0">
                <a:solidFill>
                  <a:srgbClr val="0000FF"/>
                </a:solidFill>
              </a:rPr>
              <a:t>#</a:t>
            </a:r>
            <a:r>
              <a:rPr lang="en-US" altLang="ja-JP" sz="1600" dirty="0" err="1">
                <a:solidFill>
                  <a:srgbClr val="0000FF"/>
                </a:solidFill>
              </a:rPr>
              <a:t>if,elsif</a:t>
            </a:r>
            <a:r>
              <a:rPr lang="ja-JP" altLang="en-US" sz="1600" dirty="0">
                <a:solidFill>
                  <a:srgbClr val="0000FF"/>
                </a:solidFill>
              </a:rPr>
              <a:t>のいずれの条件も満足しない場合は プログラム</a:t>
            </a:r>
            <a:r>
              <a:rPr lang="en-US" altLang="ja-JP" sz="1600" dirty="0">
                <a:solidFill>
                  <a:srgbClr val="0000FF"/>
                </a:solidFill>
              </a:rPr>
              <a:t>3</a:t>
            </a:r>
            <a:r>
              <a:rPr lang="ja-JP" altLang="en-US" sz="1600" dirty="0">
                <a:solidFill>
                  <a:srgbClr val="0000FF"/>
                </a:solidFill>
              </a:rPr>
              <a:t>を実行する</a:t>
            </a:r>
            <a:endParaRPr lang="en-US" altLang="ja-JP" sz="1600" dirty="0">
              <a:solidFill>
                <a:srgbClr val="0000FF"/>
              </a:solidFill>
            </a:endParaRPr>
          </a:p>
          <a:p>
            <a:r>
              <a:rPr lang="en-US" altLang="ja-JP" sz="1600" dirty="0">
                <a:solidFill>
                  <a:srgbClr val="FF0000"/>
                </a:solidFill>
              </a:rPr>
              <a:t>	if(abs($</a:t>
            </a:r>
            <a:r>
              <a:rPr lang="en-US" altLang="ja-JP" sz="1600" dirty="0" err="1">
                <a:solidFill>
                  <a:srgbClr val="FF0000"/>
                </a:solidFill>
              </a:rPr>
              <a:t>cosQ</a:t>
            </a:r>
            <a:r>
              <a:rPr lang="en-US" altLang="ja-JP" sz="1600" dirty="0">
                <a:solidFill>
                  <a:srgbClr val="FF0000"/>
                </a:solidFill>
              </a:rPr>
              <a:t>) &lt; $</a:t>
            </a:r>
            <a:r>
              <a:rPr lang="en-US" altLang="ja-JP" sz="1600" dirty="0" err="1">
                <a:solidFill>
                  <a:srgbClr val="FF0000"/>
                </a:solidFill>
              </a:rPr>
              <a:t>eps</a:t>
            </a:r>
            <a:r>
              <a:rPr lang="en-US" altLang="ja-JP" sz="1600" dirty="0">
                <a:solidFill>
                  <a:srgbClr val="FF0000"/>
                </a:solidFill>
              </a:rPr>
              <a:t>) {</a:t>
            </a:r>
          </a:p>
          <a:p>
            <a:r>
              <a:rPr lang="en-US" altLang="ja-JP" sz="1600" dirty="0"/>
              <a:t>		$</a:t>
            </a:r>
            <a:r>
              <a:rPr lang="en-US" altLang="ja-JP" sz="1600" dirty="0" err="1"/>
              <a:t>tanQ</a:t>
            </a:r>
            <a:r>
              <a:rPr lang="en-US" altLang="ja-JP" sz="1600" dirty="0"/>
              <a:t> = $</a:t>
            </a:r>
            <a:r>
              <a:rPr lang="en-US" altLang="ja-JP" sz="1600" dirty="0" err="1"/>
              <a:t>inf</a:t>
            </a:r>
            <a:r>
              <a:rPr lang="en-US" altLang="ja-JP" sz="1600" dirty="0"/>
              <a:t>;</a:t>
            </a:r>
          </a:p>
          <a:p>
            <a:r>
              <a:rPr lang="en-US" altLang="ja-JP" sz="1600" dirty="0"/>
              <a:t>	}</a:t>
            </a:r>
          </a:p>
          <a:p>
            <a:r>
              <a:rPr lang="en-US" altLang="ja-JP" sz="1600" dirty="0">
                <a:solidFill>
                  <a:srgbClr val="FF0000"/>
                </a:solidFill>
              </a:rPr>
              <a:t>	else {</a:t>
            </a:r>
          </a:p>
          <a:p>
            <a:r>
              <a:rPr lang="en-US" altLang="ja-JP" sz="1600" dirty="0"/>
              <a:t>		$</a:t>
            </a:r>
            <a:r>
              <a:rPr lang="en-US" altLang="ja-JP" sz="1600" dirty="0" err="1"/>
              <a:t>tanQ</a:t>
            </a:r>
            <a:r>
              <a:rPr lang="en-US" altLang="ja-JP" sz="1600" dirty="0"/>
              <a:t> = $</a:t>
            </a:r>
            <a:r>
              <a:rPr lang="en-US" altLang="ja-JP" sz="1600" dirty="0" err="1"/>
              <a:t>sinQ</a:t>
            </a:r>
            <a:r>
              <a:rPr lang="en-US" altLang="ja-JP" sz="1600" dirty="0"/>
              <a:t> / $</a:t>
            </a:r>
            <a:r>
              <a:rPr lang="en-US" altLang="ja-JP" sz="1600" dirty="0" err="1"/>
              <a:t>cosQ</a:t>
            </a:r>
            <a:r>
              <a:rPr lang="en-US" altLang="ja-JP" sz="1600" dirty="0"/>
              <a:t>;</a:t>
            </a:r>
          </a:p>
          <a:p>
            <a:r>
              <a:rPr lang="en-US" altLang="ja-JP" sz="1600" dirty="0"/>
              <a:t>	}</a:t>
            </a:r>
          </a:p>
          <a:p>
            <a:r>
              <a:rPr lang="en-US" altLang="ja-JP" sz="1600" dirty="0"/>
              <a:t>	</a:t>
            </a:r>
            <a:r>
              <a:rPr lang="en-US" altLang="ja-JP" sz="1600" dirty="0">
                <a:solidFill>
                  <a:srgbClr val="FF0000"/>
                </a:solidFill>
              </a:rPr>
              <a:t>print</a:t>
            </a:r>
            <a:r>
              <a:rPr lang="en-US" altLang="ja-JP" sz="1600" dirty="0"/>
              <a:t> "tan($Q) = $</a:t>
            </a:r>
            <a:r>
              <a:rPr lang="en-US" altLang="ja-JP" sz="1600" dirty="0" err="1"/>
              <a:t>tanQ</a:t>
            </a:r>
            <a:r>
              <a:rPr lang="en-US" altLang="ja-JP" sz="1600" dirty="0"/>
              <a:t> </a:t>
            </a:r>
            <a:r>
              <a:rPr lang="en-US" altLang="ja-JP" sz="1600" dirty="0">
                <a:solidFill>
                  <a:srgbClr val="FF0000"/>
                </a:solidFill>
              </a:rPr>
              <a:t>\n</a:t>
            </a:r>
            <a:r>
              <a:rPr lang="en-US" altLang="ja-JP" sz="1600" dirty="0"/>
              <a:t>";</a:t>
            </a:r>
          </a:p>
          <a:p>
            <a:r>
              <a:rPr lang="en-US" altLang="ja-JP" sz="1600" dirty="0"/>
              <a:t>}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0" y="404664"/>
            <a:ext cx="8825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>
                <a:solidFill>
                  <a:srgbClr val="FF0000"/>
                </a:solidFill>
              </a:rPr>
              <a:t>for.pl</a:t>
            </a:r>
          </a:p>
        </p:txBody>
      </p:sp>
    </p:spTree>
    <p:extLst>
      <p:ext uri="{BB962C8B-B14F-4D97-AF65-F5344CB8AC3E}">
        <p14:creationId xmlns:p14="http://schemas.microsoft.com/office/powerpoint/2010/main" val="3221283836"/>
      </p:ext>
    </p:extLst>
  </p:cSld>
  <p:clrMapOvr>
    <a:masterClrMapping/>
  </p:clrMapOvr>
  <p:transition>
    <p:sndAc>
      <p:stSnd>
        <p:snd r:embed="rId2" name="CAMERA.WAV"/>
      </p:stSnd>
    </p:sndAc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9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92696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ja-JP" altLang="en-US" sz="3600" b="1" dirty="0">
                <a:solidFill>
                  <a:srgbClr val="0000FF"/>
                </a:solidFill>
                <a:ea typeface="ＨＧ丸ゴシックB" pitchFamily="49" charset="-128"/>
              </a:rPr>
              <a:t>関数化</a:t>
            </a:r>
            <a:r>
              <a:rPr lang="en-US" altLang="ja-JP" sz="3600" b="1" dirty="0">
                <a:solidFill>
                  <a:srgbClr val="0000FF"/>
                </a:solidFill>
                <a:ea typeface="ＨＧ丸ゴシックB" pitchFamily="49" charset="-128"/>
              </a:rPr>
              <a:t>(Subroutine</a:t>
            </a:r>
            <a:r>
              <a:rPr lang="ja-JP" altLang="en-US" sz="3600" b="1" dirty="0">
                <a:solidFill>
                  <a:srgbClr val="0000FF"/>
                </a:solidFill>
                <a:ea typeface="ＨＧ丸ゴシックB" pitchFamily="49" charset="-128"/>
              </a:rPr>
              <a:t>化</a:t>
            </a:r>
            <a:r>
              <a:rPr lang="en-US" altLang="ja-JP" sz="3600" b="1" dirty="0">
                <a:solidFill>
                  <a:srgbClr val="0000FF"/>
                </a:solidFill>
                <a:ea typeface="ＨＧ丸ゴシックB" pitchFamily="49" charset="-128"/>
              </a:rPr>
              <a:t>)</a:t>
            </a:r>
            <a:endParaRPr lang="ja-JP" altLang="en-US" sz="3600" b="1" dirty="0">
              <a:solidFill>
                <a:srgbClr val="0000FF"/>
              </a:solidFill>
              <a:ea typeface="ＨＧ丸ゴシックB" pitchFamily="49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0" y="848890"/>
            <a:ext cx="9144000" cy="124033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dirty="0"/>
              <a:t>#!/</a:t>
            </a:r>
            <a:r>
              <a:rPr lang="en-US" altLang="ja-JP" sz="1600" dirty="0" err="1"/>
              <a:t>usr</a:t>
            </a:r>
            <a:r>
              <a:rPr lang="en-US" altLang="ja-JP" sz="1600" dirty="0"/>
              <a:t>/bin/</a:t>
            </a:r>
            <a:r>
              <a:rPr lang="en-US" altLang="ja-JP" sz="1600" dirty="0" err="1"/>
              <a:t>perl</a:t>
            </a:r>
            <a:endParaRPr lang="en-US" altLang="ja-JP" sz="1600" dirty="0"/>
          </a:p>
          <a:p>
            <a:endParaRPr lang="en-US" altLang="ja-JP" sz="1600" dirty="0"/>
          </a:p>
          <a:p>
            <a:r>
              <a:rPr lang="en-US" altLang="ja-JP" sz="1600" dirty="0"/>
              <a:t>use strict;</a:t>
            </a:r>
          </a:p>
          <a:p>
            <a:endParaRPr lang="en-US" altLang="ja-JP" sz="1600" dirty="0"/>
          </a:p>
          <a:p>
            <a:r>
              <a:rPr lang="en-US" altLang="ja-JP" sz="1600" dirty="0"/>
              <a:t>#===================================================</a:t>
            </a:r>
          </a:p>
          <a:p>
            <a:r>
              <a:rPr lang="en-US" altLang="ja-JP" sz="1600" dirty="0"/>
              <a:t># </a:t>
            </a:r>
            <a:r>
              <a:rPr lang="ja-JP" altLang="en-US" sz="1600" dirty="0"/>
              <a:t>決まった処理は</a:t>
            </a:r>
            <a:r>
              <a:rPr lang="en-US" altLang="ja-JP" sz="1600" dirty="0"/>
              <a:t>Subroutine</a:t>
            </a:r>
            <a:r>
              <a:rPr lang="ja-JP" altLang="en-US" sz="1600" dirty="0"/>
              <a:t>化することで再利用できる</a:t>
            </a:r>
          </a:p>
          <a:p>
            <a:r>
              <a:rPr lang="en-US" altLang="ja-JP" sz="1600" dirty="0"/>
              <a:t>#===================================================</a:t>
            </a:r>
          </a:p>
          <a:p>
            <a:r>
              <a:rPr lang="en-US" altLang="ja-JP" sz="1600" dirty="0"/>
              <a:t># Radian </a:t>
            </a:r>
            <a:r>
              <a:rPr lang="ja-JP" altLang="en-US" sz="1600" dirty="0"/>
              <a:t>から </a:t>
            </a:r>
            <a:r>
              <a:rPr lang="en-US" altLang="ja-JP" sz="1600" dirty="0"/>
              <a:t>degree </a:t>
            </a:r>
            <a:r>
              <a:rPr lang="ja-JP" altLang="en-US" sz="1600" dirty="0" err="1"/>
              <a:t>への</a:t>
            </a:r>
            <a:r>
              <a:rPr lang="ja-JP" altLang="en-US" sz="1600" dirty="0"/>
              <a:t>変換</a:t>
            </a:r>
          </a:p>
          <a:p>
            <a:r>
              <a:rPr lang="en-US" altLang="ja-JP" sz="1600" dirty="0"/>
              <a:t>my $Deg2Rad = 3.1415926535 / 180.0;</a:t>
            </a:r>
          </a:p>
          <a:p>
            <a:r>
              <a:rPr lang="en-US" altLang="ja-JP" sz="1600" dirty="0"/>
              <a:t># Degree </a:t>
            </a:r>
            <a:r>
              <a:rPr lang="ja-JP" altLang="en-US" sz="1600" dirty="0"/>
              <a:t>から </a:t>
            </a:r>
            <a:r>
              <a:rPr lang="en-US" altLang="ja-JP" sz="1600" dirty="0"/>
              <a:t>radian </a:t>
            </a:r>
            <a:r>
              <a:rPr lang="ja-JP" altLang="en-US" sz="1600" dirty="0" err="1"/>
              <a:t>への</a:t>
            </a:r>
            <a:r>
              <a:rPr lang="ja-JP" altLang="en-US" sz="1600" dirty="0"/>
              <a:t>変換</a:t>
            </a:r>
          </a:p>
          <a:p>
            <a:r>
              <a:rPr lang="en-US" altLang="ja-JP" sz="1600" dirty="0"/>
              <a:t>my $Rad2Deg = 1.0 / $Deg2Rad;</a:t>
            </a:r>
          </a:p>
          <a:p>
            <a:r>
              <a:rPr lang="en-US" altLang="ja-JP" sz="1600" dirty="0"/>
              <a:t># </a:t>
            </a:r>
            <a:r>
              <a:rPr lang="en-US" altLang="ja-JP" sz="1600" dirty="0" err="1"/>
              <a:t>cos</a:t>
            </a:r>
            <a:r>
              <a:rPr lang="en-US" altLang="ja-JP" sz="1600" dirty="0"/>
              <a:t>(Q) </a:t>
            </a:r>
            <a:r>
              <a:rPr lang="ja-JP" altLang="en-US" sz="1600" dirty="0"/>
              <a:t>を </a:t>
            </a:r>
            <a:r>
              <a:rPr lang="en-US" altLang="ja-JP" sz="1600" dirty="0"/>
              <a:t>0 </a:t>
            </a:r>
            <a:r>
              <a:rPr lang="ja-JP" altLang="en-US" sz="1600" dirty="0"/>
              <a:t>とみなす最大の値</a:t>
            </a:r>
          </a:p>
          <a:p>
            <a:r>
              <a:rPr lang="en-US" altLang="ja-JP" sz="1600" dirty="0"/>
              <a:t>my $</a:t>
            </a:r>
            <a:r>
              <a:rPr lang="en-US" altLang="ja-JP" sz="1600" dirty="0" err="1"/>
              <a:t>eps</a:t>
            </a:r>
            <a:r>
              <a:rPr lang="en-US" altLang="ja-JP" sz="1600" dirty="0"/>
              <a:t> = 1.0e-100;</a:t>
            </a:r>
          </a:p>
          <a:p>
            <a:r>
              <a:rPr lang="en-US" altLang="ja-JP" sz="1600" dirty="0"/>
              <a:t># tan(Q) </a:t>
            </a:r>
            <a:r>
              <a:rPr lang="ja-JP" altLang="en-US" sz="1600" dirty="0"/>
              <a:t>を 無限大 とみなす値</a:t>
            </a:r>
          </a:p>
          <a:p>
            <a:r>
              <a:rPr lang="en-US" altLang="ja-JP" sz="1600" dirty="0"/>
              <a:t>my $</a:t>
            </a:r>
            <a:r>
              <a:rPr lang="en-US" altLang="ja-JP" sz="1600" dirty="0" err="1"/>
              <a:t>inf</a:t>
            </a:r>
            <a:r>
              <a:rPr lang="en-US" altLang="ja-JP" sz="1600" dirty="0"/>
              <a:t> = 1.0e+100;</a:t>
            </a:r>
          </a:p>
          <a:p>
            <a:endParaRPr lang="en-US" altLang="ja-JP" sz="1600" dirty="0"/>
          </a:p>
          <a:p>
            <a:r>
              <a:rPr lang="en-US" altLang="ja-JP" sz="1600" dirty="0"/>
              <a:t># </a:t>
            </a:r>
            <a:r>
              <a:rPr lang="ja-JP" altLang="en-US" sz="1600" dirty="0"/>
              <a:t>角度</a:t>
            </a:r>
            <a:r>
              <a:rPr lang="el-GR" altLang="ja-JP" sz="1600" dirty="0"/>
              <a:t>θ (</a:t>
            </a:r>
            <a:r>
              <a:rPr lang="en-US" altLang="ja-JP" sz="1600" dirty="0"/>
              <a:t>Q) </a:t>
            </a:r>
            <a:r>
              <a:rPr lang="ja-JP" altLang="en-US" sz="1600" dirty="0"/>
              <a:t>の範囲</a:t>
            </a:r>
          </a:p>
          <a:p>
            <a:r>
              <a:rPr lang="en-US" altLang="ja-JP" sz="1600" dirty="0"/>
              <a:t>my $</a:t>
            </a:r>
            <a:r>
              <a:rPr lang="en-US" altLang="ja-JP" sz="1600" dirty="0" err="1"/>
              <a:t>Qmin</a:t>
            </a:r>
            <a:r>
              <a:rPr lang="en-US" altLang="ja-JP" sz="1600" dirty="0"/>
              <a:t>  =   0.0; # degree</a:t>
            </a:r>
          </a:p>
          <a:p>
            <a:r>
              <a:rPr lang="en-US" altLang="ja-JP" sz="1600" dirty="0"/>
              <a:t>my $</a:t>
            </a:r>
            <a:r>
              <a:rPr lang="en-US" altLang="ja-JP" sz="1600" dirty="0" err="1"/>
              <a:t>Qmax</a:t>
            </a:r>
            <a:r>
              <a:rPr lang="en-US" altLang="ja-JP" sz="1600" dirty="0"/>
              <a:t>  = 360.0; # degree</a:t>
            </a:r>
          </a:p>
          <a:p>
            <a:r>
              <a:rPr lang="en-US" altLang="ja-JP" sz="1600" dirty="0"/>
              <a:t>my $</a:t>
            </a:r>
            <a:r>
              <a:rPr lang="en-US" altLang="ja-JP" sz="1600" dirty="0" err="1"/>
              <a:t>Qstep</a:t>
            </a:r>
            <a:r>
              <a:rPr lang="en-US" altLang="ja-JP" sz="1600" dirty="0"/>
              <a:t> =  10.0; # degree</a:t>
            </a:r>
          </a:p>
          <a:p>
            <a:endParaRPr lang="en-US" altLang="ja-JP" sz="1600" dirty="0"/>
          </a:p>
          <a:p>
            <a:r>
              <a:rPr lang="en-US" altLang="ja-JP" sz="1600" dirty="0"/>
              <a:t>for(my $Q = $</a:t>
            </a:r>
            <a:r>
              <a:rPr lang="en-US" altLang="ja-JP" sz="1600" dirty="0" err="1"/>
              <a:t>Qmin</a:t>
            </a:r>
            <a:r>
              <a:rPr lang="en-US" altLang="ja-JP" sz="1600" dirty="0"/>
              <a:t> ; $Q &lt;= $</a:t>
            </a:r>
            <a:r>
              <a:rPr lang="en-US" altLang="ja-JP" sz="1600" dirty="0" err="1"/>
              <a:t>Qmax</a:t>
            </a:r>
            <a:r>
              <a:rPr lang="en-US" altLang="ja-JP" sz="1600" dirty="0"/>
              <a:t> ; $Q = $Q + $</a:t>
            </a:r>
            <a:r>
              <a:rPr lang="en-US" altLang="ja-JP" sz="1600" dirty="0" err="1"/>
              <a:t>Qstep</a:t>
            </a:r>
            <a:r>
              <a:rPr lang="en-US" altLang="ja-JP" sz="1600" dirty="0"/>
              <a:t>) {</a:t>
            </a:r>
          </a:p>
          <a:p>
            <a:r>
              <a:rPr lang="en-US" altLang="ja-JP" sz="1600" dirty="0">
                <a:solidFill>
                  <a:srgbClr val="0000FF"/>
                </a:solidFill>
              </a:rPr>
              <a:t># Subroutine</a:t>
            </a:r>
            <a:r>
              <a:rPr lang="ja-JP" altLang="en-US" sz="1600" dirty="0">
                <a:solidFill>
                  <a:srgbClr val="0000FF"/>
                </a:solidFill>
              </a:rPr>
              <a:t>を呼び出す際には </a:t>
            </a:r>
            <a:r>
              <a:rPr lang="en-US" altLang="ja-JP" sz="1600" dirty="0">
                <a:solidFill>
                  <a:srgbClr val="0000FF"/>
                </a:solidFill>
              </a:rPr>
              <a:t>Subroutine </a:t>
            </a:r>
            <a:r>
              <a:rPr lang="ja-JP" altLang="en-US" sz="1600" dirty="0">
                <a:solidFill>
                  <a:srgbClr val="0000FF"/>
                </a:solidFill>
              </a:rPr>
              <a:t>明の前に </a:t>
            </a:r>
            <a:r>
              <a:rPr lang="en-US" altLang="ja-JP" sz="1600" dirty="0">
                <a:solidFill>
                  <a:srgbClr val="0000FF"/>
                </a:solidFill>
              </a:rPr>
              <a:t>'&amp;' </a:t>
            </a:r>
            <a:r>
              <a:rPr lang="ja-JP" altLang="en-US" sz="1600" dirty="0">
                <a:solidFill>
                  <a:srgbClr val="0000FF"/>
                </a:solidFill>
              </a:rPr>
              <a:t>をつける</a:t>
            </a:r>
          </a:p>
          <a:p>
            <a:r>
              <a:rPr lang="ja-JP" altLang="en-US" sz="1600" dirty="0">
                <a:solidFill>
                  <a:srgbClr val="0000FF"/>
                </a:solidFill>
              </a:rPr>
              <a:t>	</a:t>
            </a:r>
            <a:r>
              <a:rPr lang="en-US" altLang="ja-JP" sz="1600" dirty="0">
                <a:solidFill>
                  <a:srgbClr val="0000FF"/>
                </a:solidFill>
              </a:rPr>
              <a:t>my $</a:t>
            </a:r>
            <a:r>
              <a:rPr lang="en-US" altLang="ja-JP" sz="1600" dirty="0" err="1">
                <a:solidFill>
                  <a:srgbClr val="0000FF"/>
                </a:solidFill>
              </a:rPr>
              <a:t>tanQ</a:t>
            </a:r>
            <a:r>
              <a:rPr lang="en-US" altLang="ja-JP" sz="1600" dirty="0">
                <a:solidFill>
                  <a:srgbClr val="0000FF"/>
                </a:solidFill>
              </a:rPr>
              <a:t> = </a:t>
            </a:r>
            <a:r>
              <a:rPr lang="en-US" altLang="ja-JP" sz="1600" dirty="0">
                <a:solidFill>
                  <a:srgbClr val="FF0000"/>
                </a:solidFill>
              </a:rPr>
              <a:t>&amp;tan($Q)</a:t>
            </a:r>
            <a:r>
              <a:rPr lang="en-US" altLang="ja-JP" sz="1600" dirty="0">
                <a:solidFill>
                  <a:srgbClr val="0000FF"/>
                </a:solidFill>
              </a:rPr>
              <a:t>;</a:t>
            </a:r>
          </a:p>
          <a:p>
            <a:r>
              <a:rPr lang="en-US" altLang="ja-JP" sz="1600" dirty="0"/>
              <a:t>	print "tan($Q) = $</a:t>
            </a:r>
            <a:r>
              <a:rPr lang="en-US" altLang="ja-JP" sz="1600" dirty="0" err="1"/>
              <a:t>tanQ</a:t>
            </a:r>
            <a:r>
              <a:rPr lang="en-US" altLang="ja-JP" sz="1600" dirty="0"/>
              <a:t>\n";</a:t>
            </a:r>
          </a:p>
          <a:p>
            <a:r>
              <a:rPr lang="en-US" altLang="ja-JP" sz="1600" dirty="0"/>
              <a:t>}</a:t>
            </a:r>
          </a:p>
          <a:p>
            <a:endParaRPr lang="en-US" altLang="ja-JP" sz="1600" dirty="0"/>
          </a:p>
          <a:p>
            <a:r>
              <a:rPr lang="en-US" altLang="ja-JP" sz="1600" dirty="0">
                <a:solidFill>
                  <a:srgbClr val="0000FF"/>
                </a:solidFill>
              </a:rPr>
              <a:t># Subroutine</a:t>
            </a:r>
            <a:r>
              <a:rPr lang="ja-JP" altLang="en-US" sz="1600" dirty="0">
                <a:solidFill>
                  <a:srgbClr val="0000FF"/>
                </a:solidFill>
              </a:rPr>
              <a:t>の宣言は </a:t>
            </a:r>
            <a:r>
              <a:rPr lang="en-US" altLang="ja-JP" sz="1600" dirty="0">
                <a:solidFill>
                  <a:srgbClr val="0000FF"/>
                </a:solidFill>
              </a:rPr>
              <a:t>'Sub'</a:t>
            </a:r>
          </a:p>
          <a:p>
            <a:r>
              <a:rPr lang="en-US" altLang="ja-JP" sz="1600" dirty="0">
                <a:solidFill>
                  <a:srgbClr val="0000FF"/>
                </a:solidFill>
              </a:rPr>
              <a:t>sub tan</a:t>
            </a:r>
          </a:p>
          <a:p>
            <a:r>
              <a:rPr lang="en-US" altLang="ja-JP" sz="1600" dirty="0"/>
              <a:t>{</a:t>
            </a:r>
          </a:p>
          <a:p>
            <a:r>
              <a:rPr lang="en-US" altLang="ja-JP" sz="1600" dirty="0">
                <a:solidFill>
                  <a:srgbClr val="0000FF"/>
                </a:solidFill>
              </a:rPr>
              <a:t># Perl</a:t>
            </a:r>
            <a:r>
              <a:rPr lang="ja-JP" altLang="en-US" sz="1600" dirty="0">
                <a:solidFill>
                  <a:srgbClr val="0000FF"/>
                </a:solidFill>
              </a:rPr>
              <a:t>の</a:t>
            </a:r>
            <a:r>
              <a:rPr lang="en-US" altLang="ja-JP" sz="1600" dirty="0">
                <a:solidFill>
                  <a:srgbClr val="0000FF"/>
                </a:solidFill>
              </a:rPr>
              <a:t>Subroutine</a:t>
            </a:r>
            <a:r>
              <a:rPr lang="ja-JP" altLang="en-US" sz="1600" dirty="0">
                <a:solidFill>
                  <a:srgbClr val="0000FF"/>
                </a:solidFill>
              </a:rPr>
              <a:t>に渡す変数は、</a:t>
            </a:r>
            <a:r>
              <a:rPr lang="en-US" altLang="ja-JP" sz="1600" dirty="0">
                <a:solidFill>
                  <a:srgbClr val="0000FF"/>
                </a:solidFill>
              </a:rPr>
              <a:t>@_ </a:t>
            </a:r>
            <a:r>
              <a:rPr lang="ja-JP" altLang="en-US" sz="1600" dirty="0">
                <a:solidFill>
                  <a:srgbClr val="0000FF"/>
                </a:solidFill>
              </a:rPr>
              <a:t>という配列で渡される。</a:t>
            </a:r>
          </a:p>
          <a:p>
            <a:r>
              <a:rPr lang="en-US" altLang="ja-JP" sz="1600" dirty="0">
                <a:solidFill>
                  <a:srgbClr val="0000FF"/>
                </a:solidFill>
              </a:rPr>
              <a:t># $_[0], $_[1] </a:t>
            </a:r>
            <a:r>
              <a:rPr lang="ja-JP" altLang="en-US" sz="1600" dirty="0" err="1">
                <a:solidFill>
                  <a:srgbClr val="0000FF"/>
                </a:solidFill>
              </a:rPr>
              <a:t>のように</a:t>
            </a:r>
            <a:r>
              <a:rPr lang="ja-JP" altLang="en-US" sz="1600" dirty="0">
                <a:solidFill>
                  <a:srgbClr val="0000FF"/>
                </a:solidFill>
              </a:rPr>
              <a:t>使ってもよいが、わかりやすい変数に代入しなおすと見通しが良くなる</a:t>
            </a:r>
          </a:p>
          <a:p>
            <a:r>
              <a:rPr lang="en-US" altLang="ja-JP" sz="1600" dirty="0">
                <a:solidFill>
                  <a:srgbClr val="0000FF"/>
                </a:solidFill>
              </a:rPr>
              <a:t># </a:t>
            </a:r>
            <a:r>
              <a:rPr lang="ja-JP" altLang="en-US" sz="1600" dirty="0">
                <a:solidFill>
                  <a:srgbClr val="0000FF"/>
                </a:solidFill>
              </a:rPr>
              <a:t>　　注意： 最初が </a:t>
            </a:r>
            <a:r>
              <a:rPr lang="en-US" altLang="ja-JP" sz="1600" dirty="0">
                <a:solidFill>
                  <a:srgbClr val="0000FF"/>
                </a:solidFill>
              </a:rPr>
              <a:t>$ </a:t>
            </a:r>
            <a:r>
              <a:rPr lang="ja-JP" altLang="en-US" sz="1600" dirty="0">
                <a:solidFill>
                  <a:srgbClr val="0000FF"/>
                </a:solidFill>
              </a:rPr>
              <a:t>で始まる変数は </a:t>
            </a:r>
            <a:r>
              <a:rPr lang="en-US" altLang="ja-JP" sz="1600" dirty="0">
                <a:solidFill>
                  <a:srgbClr val="0000FF"/>
                </a:solidFill>
              </a:rPr>
              <a:t>"</a:t>
            </a:r>
            <a:r>
              <a:rPr lang="ja-JP" altLang="en-US" sz="1600" dirty="0">
                <a:solidFill>
                  <a:srgbClr val="0000FF"/>
                </a:solidFill>
              </a:rPr>
              <a:t>スカラー</a:t>
            </a:r>
            <a:r>
              <a:rPr lang="en-US" altLang="ja-JP" sz="1600" dirty="0">
                <a:solidFill>
                  <a:srgbClr val="0000FF"/>
                </a:solidFill>
              </a:rPr>
              <a:t>" </a:t>
            </a:r>
            <a:r>
              <a:rPr lang="ja-JP" altLang="en-US" sz="1600" dirty="0">
                <a:solidFill>
                  <a:srgbClr val="0000FF"/>
                </a:solidFill>
              </a:rPr>
              <a:t>と呼ばれ、一つの値だけを持つ</a:t>
            </a:r>
          </a:p>
          <a:p>
            <a:r>
              <a:rPr lang="en-US" altLang="ja-JP" sz="1600" dirty="0">
                <a:solidFill>
                  <a:srgbClr val="0000FF"/>
                </a:solidFill>
              </a:rPr>
              <a:t># </a:t>
            </a:r>
            <a:r>
              <a:rPr lang="ja-JP" altLang="en-US" sz="1600" dirty="0">
                <a:solidFill>
                  <a:srgbClr val="0000FF"/>
                </a:solidFill>
              </a:rPr>
              <a:t>　　　　　 最初が </a:t>
            </a:r>
            <a:r>
              <a:rPr lang="en-US" altLang="ja-JP" sz="1600" dirty="0">
                <a:solidFill>
                  <a:srgbClr val="0000FF"/>
                </a:solidFill>
              </a:rPr>
              <a:t>@ </a:t>
            </a:r>
            <a:r>
              <a:rPr lang="ja-JP" altLang="en-US" sz="1600" dirty="0">
                <a:solidFill>
                  <a:srgbClr val="0000FF"/>
                </a:solidFill>
              </a:rPr>
              <a:t>で始まる変数は </a:t>
            </a:r>
            <a:r>
              <a:rPr lang="en-US" altLang="ja-JP" sz="1600" dirty="0">
                <a:solidFill>
                  <a:srgbClr val="0000FF"/>
                </a:solidFill>
              </a:rPr>
              <a:t>"</a:t>
            </a:r>
            <a:r>
              <a:rPr lang="ja-JP" altLang="en-US" sz="1600" dirty="0">
                <a:solidFill>
                  <a:srgbClr val="0000FF"/>
                </a:solidFill>
              </a:rPr>
              <a:t>配列</a:t>
            </a:r>
            <a:r>
              <a:rPr lang="en-US" altLang="ja-JP" sz="1600" dirty="0">
                <a:solidFill>
                  <a:srgbClr val="0000FF"/>
                </a:solidFill>
              </a:rPr>
              <a:t>" </a:t>
            </a:r>
            <a:r>
              <a:rPr lang="ja-JP" altLang="en-US" sz="1600" dirty="0">
                <a:solidFill>
                  <a:srgbClr val="0000FF"/>
                </a:solidFill>
              </a:rPr>
              <a:t>と呼ばれ、複数の値を持てる。</a:t>
            </a:r>
          </a:p>
          <a:p>
            <a:r>
              <a:rPr lang="en-US" altLang="ja-JP" sz="1600" dirty="0">
                <a:solidFill>
                  <a:srgbClr val="0000FF"/>
                </a:solidFill>
              </a:rPr>
              <a:t># </a:t>
            </a:r>
            <a:r>
              <a:rPr lang="ja-JP" altLang="en-US" sz="1600" dirty="0">
                <a:solidFill>
                  <a:srgbClr val="0000FF"/>
                </a:solidFill>
              </a:rPr>
              <a:t>　　　　　 　　配列変数名が </a:t>
            </a:r>
            <a:r>
              <a:rPr lang="en-US" altLang="ja-JP" sz="1600" dirty="0">
                <a:solidFill>
                  <a:srgbClr val="0000FF"/>
                </a:solidFill>
              </a:rPr>
              <a:t>@</a:t>
            </a:r>
            <a:r>
              <a:rPr lang="en-US" altLang="ja-JP" sz="1600" dirty="0" err="1">
                <a:solidFill>
                  <a:srgbClr val="0000FF"/>
                </a:solidFill>
              </a:rPr>
              <a:t>hogehoge</a:t>
            </a:r>
            <a:r>
              <a:rPr lang="en-US" altLang="ja-JP" sz="1600" dirty="0">
                <a:solidFill>
                  <a:srgbClr val="0000FF"/>
                </a:solidFill>
              </a:rPr>
              <a:t> </a:t>
            </a:r>
            <a:r>
              <a:rPr lang="ja-JP" altLang="en-US" sz="1600" dirty="0">
                <a:solidFill>
                  <a:srgbClr val="0000FF"/>
                </a:solidFill>
              </a:rPr>
              <a:t>の場合、</a:t>
            </a:r>
            <a:r>
              <a:rPr lang="en-US" altLang="ja-JP" sz="1600" dirty="0">
                <a:solidFill>
                  <a:srgbClr val="0000FF"/>
                </a:solidFill>
              </a:rPr>
              <a:t>$</a:t>
            </a:r>
            <a:r>
              <a:rPr lang="en-US" altLang="ja-JP" sz="1600" dirty="0" err="1">
                <a:solidFill>
                  <a:srgbClr val="0000FF"/>
                </a:solidFill>
              </a:rPr>
              <a:t>i</a:t>
            </a:r>
            <a:r>
              <a:rPr lang="en-US" altLang="ja-JP" sz="1600" dirty="0">
                <a:solidFill>
                  <a:srgbClr val="0000FF"/>
                </a:solidFill>
              </a:rPr>
              <a:t> </a:t>
            </a:r>
            <a:r>
              <a:rPr lang="ja-JP" altLang="en-US" sz="1600" dirty="0">
                <a:solidFill>
                  <a:srgbClr val="0000FF"/>
                </a:solidFill>
              </a:rPr>
              <a:t>番目の配列を取り出すときには、</a:t>
            </a:r>
            <a:r>
              <a:rPr lang="en-US" altLang="ja-JP" sz="1600" dirty="0">
                <a:solidFill>
                  <a:srgbClr val="0000FF"/>
                </a:solidFill>
              </a:rPr>
              <a:t>$HOGEHOGE[$</a:t>
            </a:r>
            <a:r>
              <a:rPr lang="en-US" altLang="ja-JP" sz="1600" dirty="0" err="1">
                <a:solidFill>
                  <a:srgbClr val="0000FF"/>
                </a:solidFill>
              </a:rPr>
              <a:t>i</a:t>
            </a:r>
            <a:r>
              <a:rPr lang="en-US" altLang="ja-JP" sz="1600" dirty="0">
                <a:solidFill>
                  <a:srgbClr val="0000FF"/>
                </a:solidFill>
              </a:rPr>
              <a:t>] </a:t>
            </a:r>
            <a:r>
              <a:rPr lang="ja-JP" altLang="en-US" sz="1600" dirty="0">
                <a:solidFill>
                  <a:srgbClr val="0000FF"/>
                </a:solidFill>
              </a:rPr>
              <a:t>とする</a:t>
            </a:r>
          </a:p>
          <a:p>
            <a:r>
              <a:rPr lang="ja-JP" altLang="en-US" sz="1600" dirty="0">
                <a:solidFill>
                  <a:srgbClr val="0000FF"/>
                </a:solidFill>
              </a:rPr>
              <a:t>	</a:t>
            </a:r>
            <a:r>
              <a:rPr lang="en-US" altLang="ja-JP" sz="1600" dirty="0">
                <a:solidFill>
                  <a:srgbClr val="0000FF"/>
                </a:solidFill>
              </a:rPr>
              <a:t>my ($Q) = @_;</a:t>
            </a:r>
          </a:p>
          <a:p>
            <a:r>
              <a:rPr lang="en-US" altLang="ja-JP" sz="1600" dirty="0">
                <a:solidFill>
                  <a:srgbClr val="0000FF"/>
                </a:solidFill>
              </a:rPr>
              <a:t>	my $</a:t>
            </a:r>
            <a:r>
              <a:rPr lang="en-US" altLang="ja-JP" sz="1600" dirty="0" err="1">
                <a:solidFill>
                  <a:srgbClr val="0000FF"/>
                </a:solidFill>
              </a:rPr>
              <a:t>sinQ</a:t>
            </a:r>
            <a:r>
              <a:rPr lang="en-US" altLang="ja-JP" sz="1600" dirty="0">
                <a:solidFill>
                  <a:srgbClr val="0000FF"/>
                </a:solidFill>
              </a:rPr>
              <a:t> = sin($Q * $Deg2Rad);</a:t>
            </a:r>
          </a:p>
          <a:p>
            <a:r>
              <a:rPr lang="en-US" altLang="ja-JP" sz="1600" dirty="0">
                <a:solidFill>
                  <a:srgbClr val="0000FF"/>
                </a:solidFill>
              </a:rPr>
              <a:t>	my $</a:t>
            </a:r>
            <a:r>
              <a:rPr lang="en-US" altLang="ja-JP" sz="1600" dirty="0" err="1">
                <a:solidFill>
                  <a:srgbClr val="0000FF"/>
                </a:solidFill>
              </a:rPr>
              <a:t>cosQ</a:t>
            </a:r>
            <a:r>
              <a:rPr lang="en-US" altLang="ja-JP" sz="1600" dirty="0">
                <a:solidFill>
                  <a:srgbClr val="0000FF"/>
                </a:solidFill>
              </a:rPr>
              <a:t> = </a:t>
            </a:r>
            <a:r>
              <a:rPr lang="en-US" altLang="ja-JP" sz="1600" dirty="0" err="1">
                <a:solidFill>
                  <a:srgbClr val="0000FF"/>
                </a:solidFill>
              </a:rPr>
              <a:t>cos</a:t>
            </a:r>
            <a:r>
              <a:rPr lang="en-US" altLang="ja-JP" sz="1600" dirty="0">
                <a:solidFill>
                  <a:srgbClr val="0000FF"/>
                </a:solidFill>
              </a:rPr>
              <a:t>($Q * $Deg2Rad);</a:t>
            </a:r>
          </a:p>
          <a:p>
            <a:endParaRPr lang="en-US" altLang="ja-JP" sz="1600" dirty="0">
              <a:solidFill>
                <a:srgbClr val="0000FF"/>
              </a:solidFill>
            </a:endParaRPr>
          </a:p>
          <a:p>
            <a:r>
              <a:rPr lang="en-US" altLang="ja-JP" sz="1600" dirty="0">
                <a:solidFill>
                  <a:srgbClr val="0000FF"/>
                </a:solidFill>
              </a:rPr>
              <a:t>	my $</a:t>
            </a:r>
            <a:r>
              <a:rPr lang="en-US" altLang="ja-JP" sz="1600" dirty="0" err="1">
                <a:solidFill>
                  <a:srgbClr val="0000FF"/>
                </a:solidFill>
              </a:rPr>
              <a:t>tanQ</a:t>
            </a:r>
            <a:r>
              <a:rPr lang="en-US" altLang="ja-JP" sz="1600" dirty="0">
                <a:solidFill>
                  <a:srgbClr val="0000FF"/>
                </a:solidFill>
              </a:rPr>
              <a:t>;</a:t>
            </a:r>
          </a:p>
          <a:p>
            <a:r>
              <a:rPr lang="en-US" altLang="ja-JP" sz="1600" dirty="0">
                <a:solidFill>
                  <a:srgbClr val="0000FF"/>
                </a:solidFill>
              </a:rPr>
              <a:t>	if(abs($</a:t>
            </a:r>
            <a:r>
              <a:rPr lang="en-US" altLang="ja-JP" sz="1600" dirty="0" err="1">
                <a:solidFill>
                  <a:srgbClr val="0000FF"/>
                </a:solidFill>
              </a:rPr>
              <a:t>cosQ</a:t>
            </a:r>
            <a:r>
              <a:rPr lang="en-US" altLang="ja-JP" sz="1600" dirty="0">
                <a:solidFill>
                  <a:srgbClr val="0000FF"/>
                </a:solidFill>
              </a:rPr>
              <a:t>) &lt; $</a:t>
            </a:r>
            <a:r>
              <a:rPr lang="en-US" altLang="ja-JP" sz="1600" dirty="0" err="1">
                <a:solidFill>
                  <a:srgbClr val="0000FF"/>
                </a:solidFill>
              </a:rPr>
              <a:t>eps</a:t>
            </a:r>
            <a:r>
              <a:rPr lang="en-US" altLang="ja-JP" sz="1600" dirty="0">
                <a:solidFill>
                  <a:srgbClr val="0000FF"/>
                </a:solidFill>
              </a:rPr>
              <a:t>) {</a:t>
            </a:r>
          </a:p>
          <a:p>
            <a:r>
              <a:rPr lang="en-US" altLang="ja-JP" sz="1600" dirty="0">
                <a:solidFill>
                  <a:srgbClr val="0000FF"/>
                </a:solidFill>
              </a:rPr>
              <a:t>		$</a:t>
            </a:r>
            <a:r>
              <a:rPr lang="en-US" altLang="ja-JP" sz="1600" dirty="0" err="1">
                <a:solidFill>
                  <a:srgbClr val="0000FF"/>
                </a:solidFill>
              </a:rPr>
              <a:t>tanQ</a:t>
            </a:r>
            <a:r>
              <a:rPr lang="en-US" altLang="ja-JP" sz="1600" dirty="0">
                <a:solidFill>
                  <a:srgbClr val="0000FF"/>
                </a:solidFill>
              </a:rPr>
              <a:t> = $</a:t>
            </a:r>
            <a:r>
              <a:rPr lang="en-US" altLang="ja-JP" sz="1600" dirty="0" err="1">
                <a:solidFill>
                  <a:srgbClr val="0000FF"/>
                </a:solidFill>
              </a:rPr>
              <a:t>inf</a:t>
            </a:r>
            <a:r>
              <a:rPr lang="en-US" altLang="ja-JP" sz="1600" dirty="0">
                <a:solidFill>
                  <a:srgbClr val="0000FF"/>
                </a:solidFill>
              </a:rPr>
              <a:t>;</a:t>
            </a:r>
          </a:p>
          <a:p>
            <a:r>
              <a:rPr lang="en-US" altLang="ja-JP" sz="1600" dirty="0">
                <a:solidFill>
                  <a:srgbClr val="0000FF"/>
                </a:solidFill>
              </a:rPr>
              <a:t>	}</a:t>
            </a:r>
          </a:p>
          <a:p>
            <a:r>
              <a:rPr lang="en-US" altLang="ja-JP" sz="1600" dirty="0">
                <a:solidFill>
                  <a:srgbClr val="0000FF"/>
                </a:solidFill>
              </a:rPr>
              <a:t>	else {</a:t>
            </a:r>
          </a:p>
          <a:p>
            <a:r>
              <a:rPr lang="en-US" altLang="ja-JP" sz="1600" dirty="0">
                <a:solidFill>
                  <a:srgbClr val="0000FF"/>
                </a:solidFill>
              </a:rPr>
              <a:t>		$</a:t>
            </a:r>
            <a:r>
              <a:rPr lang="en-US" altLang="ja-JP" sz="1600" dirty="0" err="1">
                <a:solidFill>
                  <a:srgbClr val="0000FF"/>
                </a:solidFill>
              </a:rPr>
              <a:t>tanQ</a:t>
            </a:r>
            <a:r>
              <a:rPr lang="en-US" altLang="ja-JP" sz="1600" dirty="0">
                <a:solidFill>
                  <a:srgbClr val="0000FF"/>
                </a:solidFill>
              </a:rPr>
              <a:t> = $</a:t>
            </a:r>
            <a:r>
              <a:rPr lang="en-US" altLang="ja-JP" sz="1600" dirty="0" err="1">
                <a:solidFill>
                  <a:srgbClr val="0000FF"/>
                </a:solidFill>
              </a:rPr>
              <a:t>sinQ</a:t>
            </a:r>
            <a:r>
              <a:rPr lang="en-US" altLang="ja-JP" sz="1600" dirty="0">
                <a:solidFill>
                  <a:srgbClr val="0000FF"/>
                </a:solidFill>
              </a:rPr>
              <a:t> / $</a:t>
            </a:r>
            <a:r>
              <a:rPr lang="en-US" altLang="ja-JP" sz="1600" dirty="0" err="1">
                <a:solidFill>
                  <a:srgbClr val="0000FF"/>
                </a:solidFill>
              </a:rPr>
              <a:t>cosQ</a:t>
            </a:r>
            <a:r>
              <a:rPr lang="en-US" altLang="ja-JP" sz="1600" dirty="0">
                <a:solidFill>
                  <a:srgbClr val="0000FF"/>
                </a:solidFill>
              </a:rPr>
              <a:t>;</a:t>
            </a:r>
          </a:p>
          <a:p>
            <a:r>
              <a:rPr lang="en-US" altLang="ja-JP" sz="1600" dirty="0">
                <a:solidFill>
                  <a:srgbClr val="0000FF"/>
                </a:solidFill>
              </a:rPr>
              <a:t>	}</a:t>
            </a:r>
          </a:p>
          <a:p>
            <a:endParaRPr lang="en-US" altLang="ja-JP" sz="1600" dirty="0">
              <a:solidFill>
                <a:srgbClr val="0000FF"/>
              </a:solidFill>
            </a:endParaRPr>
          </a:p>
          <a:p>
            <a:r>
              <a:rPr lang="en-US" altLang="ja-JP" sz="1600" dirty="0">
                <a:solidFill>
                  <a:srgbClr val="0000FF"/>
                </a:solidFill>
              </a:rPr>
              <a:t>	return $</a:t>
            </a:r>
            <a:r>
              <a:rPr lang="en-US" altLang="ja-JP" sz="1600" dirty="0" err="1">
                <a:solidFill>
                  <a:srgbClr val="0000FF"/>
                </a:solidFill>
              </a:rPr>
              <a:t>tanQ</a:t>
            </a:r>
            <a:endParaRPr lang="en-US" altLang="ja-JP" sz="1600" dirty="0">
              <a:solidFill>
                <a:srgbClr val="0000FF"/>
              </a:solidFill>
            </a:endParaRPr>
          </a:p>
          <a:p>
            <a:r>
              <a:rPr lang="en-US" altLang="ja-JP" sz="1600" dirty="0">
                <a:solidFill>
                  <a:srgbClr val="0000FF"/>
                </a:solidFill>
              </a:rPr>
              <a:t>}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0" y="404664"/>
            <a:ext cx="9813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>
                <a:solidFill>
                  <a:srgbClr val="FF0000"/>
                </a:solidFill>
              </a:rPr>
              <a:t>sub.pl</a:t>
            </a:r>
          </a:p>
        </p:txBody>
      </p:sp>
    </p:spTree>
    <p:extLst>
      <p:ext uri="{BB962C8B-B14F-4D97-AF65-F5344CB8AC3E}">
        <p14:creationId xmlns:p14="http://schemas.microsoft.com/office/powerpoint/2010/main" val="2220508943"/>
      </p:ext>
    </p:extLst>
  </p:cSld>
  <p:clrMapOvr>
    <a:masterClrMapping/>
  </p:clrMapOvr>
  <p:transition>
    <p:sndAc>
      <p:stSnd>
        <p:snd r:embed="rId2" name="CAMERA.WAV"/>
      </p:stSnd>
    </p:sndAc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9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92696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ja-JP" altLang="en-US" sz="3600" b="1" dirty="0">
                <a:solidFill>
                  <a:srgbClr val="0000FF"/>
                </a:solidFill>
                <a:ea typeface="ＨＧ丸ゴシックB" pitchFamily="49" charset="-128"/>
              </a:rPr>
              <a:t>関数化</a:t>
            </a:r>
            <a:r>
              <a:rPr lang="en-US" altLang="ja-JP" sz="3600" b="1" dirty="0">
                <a:solidFill>
                  <a:srgbClr val="0000FF"/>
                </a:solidFill>
                <a:ea typeface="ＨＧ丸ゴシックB" pitchFamily="49" charset="-128"/>
              </a:rPr>
              <a:t>(Subroutine</a:t>
            </a:r>
            <a:r>
              <a:rPr lang="ja-JP" altLang="en-US" sz="3600" b="1" dirty="0">
                <a:solidFill>
                  <a:srgbClr val="0000FF"/>
                </a:solidFill>
                <a:ea typeface="ＨＧ丸ゴシックB" pitchFamily="49" charset="-128"/>
              </a:rPr>
              <a:t>化</a:t>
            </a:r>
            <a:r>
              <a:rPr lang="en-US" altLang="ja-JP" sz="3600" b="1" dirty="0">
                <a:solidFill>
                  <a:srgbClr val="0000FF"/>
                </a:solidFill>
                <a:ea typeface="ＨＧ丸ゴシックB" pitchFamily="49" charset="-128"/>
              </a:rPr>
              <a:t>)</a:t>
            </a:r>
            <a:endParaRPr lang="ja-JP" altLang="en-US" sz="3600" b="1" dirty="0">
              <a:solidFill>
                <a:srgbClr val="0000FF"/>
              </a:solidFill>
              <a:ea typeface="ＨＧ丸ゴシックB" pitchFamily="49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0" y="848890"/>
            <a:ext cx="9144000" cy="7232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dirty="0"/>
              <a:t>for(my $Q = $</a:t>
            </a:r>
            <a:r>
              <a:rPr lang="en-US" altLang="ja-JP" sz="1600" dirty="0" err="1"/>
              <a:t>Qmin</a:t>
            </a:r>
            <a:r>
              <a:rPr lang="en-US" altLang="ja-JP" sz="1600" dirty="0"/>
              <a:t> ; $Q &lt;= $</a:t>
            </a:r>
            <a:r>
              <a:rPr lang="en-US" altLang="ja-JP" sz="1600" dirty="0" err="1"/>
              <a:t>Qmax</a:t>
            </a:r>
            <a:r>
              <a:rPr lang="en-US" altLang="ja-JP" sz="1600" dirty="0"/>
              <a:t> ; $Q = $Q + $</a:t>
            </a:r>
            <a:r>
              <a:rPr lang="en-US" altLang="ja-JP" sz="1600" dirty="0" err="1"/>
              <a:t>Qstep</a:t>
            </a:r>
            <a:r>
              <a:rPr lang="en-US" altLang="ja-JP" sz="1600" dirty="0"/>
              <a:t>) {</a:t>
            </a:r>
          </a:p>
          <a:p>
            <a:r>
              <a:rPr lang="en-US" altLang="ja-JP" sz="1600" dirty="0">
                <a:solidFill>
                  <a:srgbClr val="0000FF"/>
                </a:solidFill>
              </a:rPr>
              <a:t># Subroutine</a:t>
            </a:r>
            <a:r>
              <a:rPr lang="ja-JP" altLang="en-US" sz="1600" dirty="0">
                <a:solidFill>
                  <a:srgbClr val="0000FF"/>
                </a:solidFill>
              </a:rPr>
              <a:t>を呼び出す際には </a:t>
            </a:r>
            <a:r>
              <a:rPr lang="en-US" altLang="ja-JP" sz="1600" dirty="0">
                <a:solidFill>
                  <a:srgbClr val="0000FF"/>
                </a:solidFill>
              </a:rPr>
              <a:t>Subroutine </a:t>
            </a:r>
            <a:r>
              <a:rPr lang="ja-JP" altLang="en-US" sz="1600" dirty="0">
                <a:solidFill>
                  <a:srgbClr val="0000FF"/>
                </a:solidFill>
              </a:rPr>
              <a:t>明の前に </a:t>
            </a:r>
            <a:r>
              <a:rPr lang="en-US" altLang="ja-JP" sz="1600" dirty="0">
                <a:solidFill>
                  <a:srgbClr val="0000FF"/>
                </a:solidFill>
              </a:rPr>
              <a:t>'&amp;' </a:t>
            </a:r>
            <a:r>
              <a:rPr lang="ja-JP" altLang="en-US" sz="1600" dirty="0">
                <a:solidFill>
                  <a:srgbClr val="0000FF"/>
                </a:solidFill>
              </a:rPr>
              <a:t>をつける</a:t>
            </a:r>
          </a:p>
          <a:p>
            <a:r>
              <a:rPr lang="ja-JP" altLang="en-US" sz="1600" dirty="0">
                <a:solidFill>
                  <a:srgbClr val="0000FF"/>
                </a:solidFill>
              </a:rPr>
              <a:t>	</a:t>
            </a:r>
            <a:r>
              <a:rPr lang="en-US" altLang="ja-JP" sz="1600" dirty="0">
                <a:solidFill>
                  <a:srgbClr val="0000FF"/>
                </a:solidFill>
              </a:rPr>
              <a:t>my $</a:t>
            </a:r>
            <a:r>
              <a:rPr lang="en-US" altLang="ja-JP" sz="1600" dirty="0" err="1">
                <a:solidFill>
                  <a:srgbClr val="0000FF"/>
                </a:solidFill>
              </a:rPr>
              <a:t>tanQ</a:t>
            </a:r>
            <a:r>
              <a:rPr lang="en-US" altLang="ja-JP" sz="1600" dirty="0">
                <a:solidFill>
                  <a:srgbClr val="0000FF"/>
                </a:solidFill>
              </a:rPr>
              <a:t> = </a:t>
            </a:r>
            <a:r>
              <a:rPr lang="en-US" altLang="ja-JP" sz="1600" dirty="0">
                <a:solidFill>
                  <a:srgbClr val="FF0000"/>
                </a:solidFill>
              </a:rPr>
              <a:t>&amp;tan($Q)</a:t>
            </a:r>
            <a:r>
              <a:rPr lang="en-US" altLang="ja-JP" sz="1600" dirty="0">
                <a:solidFill>
                  <a:srgbClr val="0000FF"/>
                </a:solidFill>
              </a:rPr>
              <a:t>;</a:t>
            </a:r>
          </a:p>
          <a:p>
            <a:r>
              <a:rPr lang="en-US" altLang="ja-JP" sz="1600" dirty="0"/>
              <a:t>	print "tan($Q) = $</a:t>
            </a:r>
            <a:r>
              <a:rPr lang="en-US" altLang="ja-JP" sz="1600" dirty="0" err="1"/>
              <a:t>tanQ</a:t>
            </a:r>
            <a:r>
              <a:rPr lang="en-US" altLang="ja-JP" sz="1600" dirty="0"/>
              <a:t>\n";</a:t>
            </a:r>
          </a:p>
          <a:p>
            <a:r>
              <a:rPr lang="en-US" altLang="ja-JP" sz="1600" dirty="0"/>
              <a:t>}</a:t>
            </a:r>
          </a:p>
          <a:p>
            <a:endParaRPr lang="en-US" altLang="ja-JP" sz="1600" dirty="0"/>
          </a:p>
          <a:p>
            <a:r>
              <a:rPr lang="en-US" altLang="ja-JP" sz="1600" dirty="0">
                <a:solidFill>
                  <a:srgbClr val="0000FF"/>
                </a:solidFill>
              </a:rPr>
              <a:t># Subroutine</a:t>
            </a:r>
            <a:r>
              <a:rPr lang="ja-JP" altLang="en-US" sz="1600" dirty="0">
                <a:solidFill>
                  <a:srgbClr val="0000FF"/>
                </a:solidFill>
              </a:rPr>
              <a:t>の宣言は </a:t>
            </a:r>
            <a:r>
              <a:rPr lang="en-US" altLang="ja-JP" sz="1600" dirty="0">
                <a:solidFill>
                  <a:srgbClr val="0000FF"/>
                </a:solidFill>
              </a:rPr>
              <a:t>'Sub'</a:t>
            </a:r>
          </a:p>
          <a:p>
            <a:r>
              <a:rPr lang="en-US" altLang="ja-JP" sz="1600" dirty="0">
                <a:solidFill>
                  <a:srgbClr val="FF0000"/>
                </a:solidFill>
              </a:rPr>
              <a:t>sub tan</a:t>
            </a:r>
          </a:p>
          <a:p>
            <a:r>
              <a:rPr lang="en-US" altLang="ja-JP" sz="1600" dirty="0"/>
              <a:t>{</a:t>
            </a:r>
          </a:p>
          <a:p>
            <a:r>
              <a:rPr lang="en-US" altLang="ja-JP" sz="1600" dirty="0">
                <a:solidFill>
                  <a:srgbClr val="0000FF"/>
                </a:solidFill>
              </a:rPr>
              <a:t># Perl</a:t>
            </a:r>
            <a:r>
              <a:rPr lang="ja-JP" altLang="en-US" sz="1600" dirty="0">
                <a:solidFill>
                  <a:srgbClr val="0000FF"/>
                </a:solidFill>
              </a:rPr>
              <a:t>の</a:t>
            </a:r>
            <a:r>
              <a:rPr lang="en-US" altLang="ja-JP" sz="1600" dirty="0">
                <a:solidFill>
                  <a:srgbClr val="0000FF"/>
                </a:solidFill>
              </a:rPr>
              <a:t>Subroutine</a:t>
            </a:r>
            <a:r>
              <a:rPr lang="ja-JP" altLang="en-US" sz="1600" dirty="0">
                <a:solidFill>
                  <a:srgbClr val="0000FF"/>
                </a:solidFill>
              </a:rPr>
              <a:t>に渡す変数は、</a:t>
            </a:r>
            <a:r>
              <a:rPr lang="en-US" altLang="ja-JP" sz="1600" dirty="0">
                <a:solidFill>
                  <a:srgbClr val="0000FF"/>
                </a:solidFill>
              </a:rPr>
              <a:t>@_ </a:t>
            </a:r>
            <a:r>
              <a:rPr lang="ja-JP" altLang="en-US" sz="1600" dirty="0">
                <a:solidFill>
                  <a:srgbClr val="0000FF"/>
                </a:solidFill>
              </a:rPr>
              <a:t>という配列で渡される。</a:t>
            </a:r>
          </a:p>
          <a:p>
            <a:r>
              <a:rPr lang="en-US" altLang="ja-JP" sz="1600" dirty="0">
                <a:solidFill>
                  <a:srgbClr val="0000FF"/>
                </a:solidFill>
              </a:rPr>
              <a:t># $_[0], $_[1] </a:t>
            </a:r>
            <a:r>
              <a:rPr lang="ja-JP" altLang="en-US" sz="1600" dirty="0" err="1">
                <a:solidFill>
                  <a:srgbClr val="0000FF"/>
                </a:solidFill>
              </a:rPr>
              <a:t>のように</a:t>
            </a:r>
            <a:r>
              <a:rPr lang="ja-JP" altLang="en-US" sz="1600" dirty="0">
                <a:solidFill>
                  <a:srgbClr val="0000FF"/>
                </a:solidFill>
              </a:rPr>
              <a:t>使ってもよいが、わかりやすい変数に代入しなおすと見通しが良くなる</a:t>
            </a:r>
          </a:p>
          <a:p>
            <a:r>
              <a:rPr lang="en-US" altLang="ja-JP" sz="1600" dirty="0">
                <a:solidFill>
                  <a:srgbClr val="0000FF"/>
                </a:solidFill>
              </a:rPr>
              <a:t># </a:t>
            </a:r>
            <a:r>
              <a:rPr lang="ja-JP" altLang="en-US" sz="1600" dirty="0">
                <a:solidFill>
                  <a:srgbClr val="0000FF"/>
                </a:solidFill>
              </a:rPr>
              <a:t>　　注意： 最初が </a:t>
            </a:r>
            <a:r>
              <a:rPr lang="en-US" altLang="ja-JP" sz="1600" dirty="0">
                <a:solidFill>
                  <a:srgbClr val="0000FF"/>
                </a:solidFill>
              </a:rPr>
              <a:t>$ </a:t>
            </a:r>
            <a:r>
              <a:rPr lang="ja-JP" altLang="en-US" sz="1600" dirty="0">
                <a:solidFill>
                  <a:srgbClr val="0000FF"/>
                </a:solidFill>
              </a:rPr>
              <a:t>で始まる変数は </a:t>
            </a:r>
            <a:r>
              <a:rPr lang="en-US" altLang="ja-JP" sz="1600" dirty="0">
                <a:solidFill>
                  <a:srgbClr val="0000FF"/>
                </a:solidFill>
              </a:rPr>
              <a:t>"</a:t>
            </a:r>
            <a:r>
              <a:rPr lang="ja-JP" altLang="en-US" sz="1600" dirty="0">
                <a:solidFill>
                  <a:srgbClr val="0000FF"/>
                </a:solidFill>
              </a:rPr>
              <a:t>スカラー</a:t>
            </a:r>
            <a:r>
              <a:rPr lang="en-US" altLang="ja-JP" sz="1600" dirty="0">
                <a:solidFill>
                  <a:srgbClr val="0000FF"/>
                </a:solidFill>
              </a:rPr>
              <a:t>" </a:t>
            </a:r>
            <a:r>
              <a:rPr lang="ja-JP" altLang="en-US" sz="1600" dirty="0">
                <a:solidFill>
                  <a:srgbClr val="0000FF"/>
                </a:solidFill>
              </a:rPr>
              <a:t>と呼ばれ、一つの値だけを持つ</a:t>
            </a:r>
          </a:p>
          <a:p>
            <a:r>
              <a:rPr lang="en-US" altLang="ja-JP" sz="1600" dirty="0">
                <a:solidFill>
                  <a:srgbClr val="0000FF"/>
                </a:solidFill>
              </a:rPr>
              <a:t># </a:t>
            </a:r>
            <a:r>
              <a:rPr lang="ja-JP" altLang="en-US" sz="1600" dirty="0">
                <a:solidFill>
                  <a:srgbClr val="0000FF"/>
                </a:solidFill>
              </a:rPr>
              <a:t>　　　　　 最初が </a:t>
            </a:r>
            <a:r>
              <a:rPr lang="en-US" altLang="ja-JP" sz="1600" dirty="0">
                <a:solidFill>
                  <a:srgbClr val="0000FF"/>
                </a:solidFill>
              </a:rPr>
              <a:t>@ </a:t>
            </a:r>
            <a:r>
              <a:rPr lang="ja-JP" altLang="en-US" sz="1600" dirty="0">
                <a:solidFill>
                  <a:srgbClr val="0000FF"/>
                </a:solidFill>
              </a:rPr>
              <a:t>で始まる変数は </a:t>
            </a:r>
            <a:r>
              <a:rPr lang="en-US" altLang="ja-JP" sz="1600" dirty="0">
                <a:solidFill>
                  <a:srgbClr val="0000FF"/>
                </a:solidFill>
              </a:rPr>
              <a:t>"</a:t>
            </a:r>
            <a:r>
              <a:rPr lang="ja-JP" altLang="en-US" sz="1600" dirty="0">
                <a:solidFill>
                  <a:srgbClr val="0000FF"/>
                </a:solidFill>
              </a:rPr>
              <a:t>配列</a:t>
            </a:r>
            <a:r>
              <a:rPr lang="en-US" altLang="ja-JP" sz="1600" dirty="0">
                <a:solidFill>
                  <a:srgbClr val="0000FF"/>
                </a:solidFill>
              </a:rPr>
              <a:t>" </a:t>
            </a:r>
            <a:r>
              <a:rPr lang="ja-JP" altLang="en-US" sz="1600" dirty="0">
                <a:solidFill>
                  <a:srgbClr val="0000FF"/>
                </a:solidFill>
              </a:rPr>
              <a:t>と呼ばれ、複数の値を持てる。</a:t>
            </a:r>
          </a:p>
          <a:p>
            <a:r>
              <a:rPr lang="en-US" altLang="ja-JP" sz="1600" dirty="0">
                <a:solidFill>
                  <a:srgbClr val="0000FF"/>
                </a:solidFill>
              </a:rPr>
              <a:t># </a:t>
            </a:r>
            <a:r>
              <a:rPr lang="ja-JP" altLang="en-US" sz="1600" dirty="0">
                <a:solidFill>
                  <a:srgbClr val="0000FF"/>
                </a:solidFill>
              </a:rPr>
              <a:t>　　　　　 　　配列変数名が </a:t>
            </a:r>
            <a:r>
              <a:rPr lang="en-US" altLang="ja-JP" sz="1600" dirty="0">
                <a:solidFill>
                  <a:srgbClr val="0000FF"/>
                </a:solidFill>
              </a:rPr>
              <a:t>@</a:t>
            </a:r>
            <a:r>
              <a:rPr lang="en-US" altLang="ja-JP" sz="1600" dirty="0" err="1">
                <a:solidFill>
                  <a:srgbClr val="0000FF"/>
                </a:solidFill>
              </a:rPr>
              <a:t>hoge</a:t>
            </a:r>
            <a:r>
              <a:rPr lang="en-US" altLang="ja-JP" sz="1600" dirty="0">
                <a:solidFill>
                  <a:srgbClr val="0000FF"/>
                </a:solidFill>
              </a:rPr>
              <a:t> </a:t>
            </a:r>
            <a:r>
              <a:rPr lang="ja-JP" altLang="en-US" sz="1600" dirty="0">
                <a:solidFill>
                  <a:srgbClr val="0000FF"/>
                </a:solidFill>
              </a:rPr>
              <a:t>の場合、</a:t>
            </a:r>
            <a:r>
              <a:rPr lang="en-US" altLang="ja-JP" sz="1600" dirty="0">
                <a:solidFill>
                  <a:srgbClr val="0000FF"/>
                </a:solidFill>
              </a:rPr>
              <a:t>$</a:t>
            </a:r>
            <a:r>
              <a:rPr lang="en-US" altLang="ja-JP" sz="1600" dirty="0" err="1">
                <a:solidFill>
                  <a:srgbClr val="0000FF"/>
                </a:solidFill>
              </a:rPr>
              <a:t>i</a:t>
            </a:r>
            <a:r>
              <a:rPr lang="en-US" altLang="ja-JP" sz="1600" dirty="0">
                <a:solidFill>
                  <a:srgbClr val="0000FF"/>
                </a:solidFill>
              </a:rPr>
              <a:t> </a:t>
            </a:r>
            <a:r>
              <a:rPr lang="ja-JP" altLang="en-US" sz="1600" dirty="0">
                <a:solidFill>
                  <a:srgbClr val="0000FF"/>
                </a:solidFill>
              </a:rPr>
              <a:t>番目の配列を取り出すときには、</a:t>
            </a:r>
            <a:r>
              <a:rPr lang="en-US" altLang="ja-JP" sz="1600" dirty="0">
                <a:solidFill>
                  <a:srgbClr val="0000FF"/>
                </a:solidFill>
              </a:rPr>
              <a:t>$</a:t>
            </a:r>
            <a:r>
              <a:rPr lang="en-US" altLang="ja-JP" sz="1600" dirty="0" err="1">
                <a:solidFill>
                  <a:srgbClr val="0000FF"/>
                </a:solidFill>
              </a:rPr>
              <a:t>hoge</a:t>
            </a:r>
            <a:r>
              <a:rPr lang="en-US" altLang="ja-JP" sz="1600" dirty="0">
                <a:solidFill>
                  <a:srgbClr val="0000FF"/>
                </a:solidFill>
              </a:rPr>
              <a:t>[$</a:t>
            </a:r>
            <a:r>
              <a:rPr lang="en-US" altLang="ja-JP" sz="1600" dirty="0" err="1">
                <a:solidFill>
                  <a:srgbClr val="0000FF"/>
                </a:solidFill>
              </a:rPr>
              <a:t>i</a:t>
            </a:r>
            <a:r>
              <a:rPr lang="en-US" altLang="ja-JP" sz="1600" dirty="0">
                <a:solidFill>
                  <a:srgbClr val="0000FF"/>
                </a:solidFill>
              </a:rPr>
              <a:t>] </a:t>
            </a:r>
            <a:r>
              <a:rPr lang="ja-JP" altLang="en-US" sz="1600" dirty="0">
                <a:solidFill>
                  <a:srgbClr val="0000FF"/>
                </a:solidFill>
              </a:rPr>
              <a:t>とする</a:t>
            </a:r>
          </a:p>
          <a:p>
            <a:r>
              <a:rPr lang="ja-JP" altLang="en-US" sz="1600" dirty="0">
                <a:solidFill>
                  <a:srgbClr val="0000FF"/>
                </a:solidFill>
              </a:rPr>
              <a:t>	</a:t>
            </a:r>
            <a:r>
              <a:rPr lang="en-US" altLang="ja-JP" sz="1600" dirty="0">
                <a:solidFill>
                  <a:srgbClr val="0000FF"/>
                </a:solidFill>
              </a:rPr>
              <a:t>my ($Q) = @_;</a:t>
            </a:r>
          </a:p>
          <a:p>
            <a:r>
              <a:rPr lang="en-US" altLang="ja-JP" sz="1600" dirty="0"/>
              <a:t>	my $</a:t>
            </a:r>
            <a:r>
              <a:rPr lang="en-US" altLang="ja-JP" sz="1600" dirty="0" err="1"/>
              <a:t>sinQ</a:t>
            </a:r>
            <a:r>
              <a:rPr lang="en-US" altLang="ja-JP" sz="1600" dirty="0"/>
              <a:t> = sin($Q * $Deg2Rad);</a:t>
            </a:r>
          </a:p>
          <a:p>
            <a:r>
              <a:rPr lang="en-US" altLang="ja-JP" sz="1600" dirty="0"/>
              <a:t>	my $</a:t>
            </a:r>
            <a:r>
              <a:rPr lang="en-US" altLang="ja-JP" sz="1600" dirty="0" err="1"/>
              <a:t>cosQ</a:t>
            </a:r>
            <a:r>
              <a:rPr lang="en-US" altLang="ja-JP" sz="1600" dirty="0"/>
              <a:t> = </a:t>
            </a:r>
            <a:r>
              <a:rPr lang="en-US" altLang="ja-JP" sz="1600" dirty="0" err="1"/>
              <a:t>cos</a:t>
            </a:r>
            <a:r>
              <a:rPr lang="en-US" altLang="ja-JP" sz="1600" dirty="0"/>
              <a:t>($Q * $Deg2Rad);</a:t>
            </a:r>
          </a:p>
          <a:p>
            <a:endParaRPr lang="en-US" altLang="ja-JP" sz="1600" dirty="0"/>
          </a:p>
          <a:p>
            <a:r>
              <a:rPr lang="en-US" altLang="ja-JP" sz="1600" dirty="0"/>
              <a:t>	my $</a:t>
            </a:r>
            <a:r>
              <a:rPr lang="en-US" altLang="ja-JP" sz="1600" dirty="0" err="1"/>
              <a:t>tanQ</a:t>
            </a:r>
            <a:r>
              <a:rPr lang="en-US" altLang="ja-JP" sz="1600" dirty="0"/>
              <a:t>;</a:t>
            </a:r>
          </a:p>
          <a:p>
            <a:r>
              <a:rPr lang="en-US" altLang="ja-JP" sz="1600" dirty="0"/>
              <a:t>	if(abs($</a:t>
            </a:r>
            <a:r>
              <a:rPr lang="en-US" altLang="ja-JP" sz="1600" dirty="0" err="1"/>
              <a:t>cosQ</a:t>
            </a:r>
            <a:r>
              <a:rPr lang="en-US" altLang="ja-JP" sz="1600" dirty="0"/>
              <a:t>) &lt; $</a:t>
            </a:r>
            <a:r>
              <a:rPr lang="en-US" altLang="ja-JP" sz="1600" dirty="0" err="1"/>
              <a:t>eps</a:t>
            </a:r>
            <a:r>
              <a:rPr lang="en-US" altLang="ja-JP" sz="1600" dirty="0"/>
              <a:t>) {</a:t>
            </a:r>
          </a:p>
          <a:p>
            <a:r>
              <a:rPr lang="en-US" altLang="ja-JP" sz="1600" dirty="0"/>
              <a:t>		$</a:t>
            </a:r>
            <a:r>
              <a:rPr lang="en-US" altLang="ja-JP" sz="1600" dirty="0" err="1"/>
              <a:t>tanQ</a:t>
            </a:r>
            <a:r>
              <a:rPr lang="en-US" altLang="ja-JP" sz="1600" dirty="0"/>
              <a:t> = $</a:t>
            </a:r>
            <a:r>
              <a:rPr lang="en-US" altLang="ja-JP" sz="1600" dirty="0" err="1"/>
              <a:t>inf</a:t>
            </a:r>
            <a:r>
              <a:rPr lang="en-US" altLang="ja-JP" sz="1600" dirty="0"/>
              <a:t>;</a:t>
            </a:r>
          </a:p>
          <a:p>
            <a:r>
              <a:rPr lang="en-US" altLang="ja-JP" sz="1600" dirty="0"/>
              <a:t>	}</a:t>
            </a:r>
          </a:p>
          <a:p>
            <a:r>
              <a:rPr lang="en-US" altLang="ja-JP" sz="1600" dirty="0"/>
              <a:t>	else {</a:t>
            </a:r>
          </a:p>
          <a:p>
            <a:r>
              <a:rPr lang="en-US" altLang="ja-JP" sz="1600" dirty="0"/>
              <a:t>		$</a:t>
            </a:r>
            <a:r>
              <a:rPr lang="en-US" altLang="ja-JP" sz="1600" dirty="0" err="1"/>
              <a:t>tanQ</a:t>
            </a:r>
            <a:r>
              <a:rPr lang="en-US" altLang="ja-JP" sz="1600" dirty="0"/>
              <a:t> = $</a:t>
            </a:r>
            <a:r>
              <a:rPr lang="en-US" altLang="ja-JP" sz="1600" dirty="0" err="1"/>
              <a:t>sinQ</a:t>
            </a:r>
            <a:r>
              <a:rPr lang="en-US" altLang="ja-JP" sz="1600" dirty="0"/>
              <a:t> / $</a:t>
            </a:r>
            <a:r>
              <a:rPr lang="en-US" altLang="ja-JP" sz="1600" dirty="0" err="1"/>
              <a:t>cosQ</a:t>
            </a:r>
            <a:r>
              <a:rPr lang="en-US" altLang="ja-JP" sz="1600" dirty="0"/>
              <a:t>;</a:t>
            </a:r>
          </a:p>
          <a:p>
            <a:r>
              <a:rPr lang="en-US" altLang="ja-JP" sz="1600" dirty="0"/>
              <a:t>	}</a:t>
            </a:r>
          </a:p>
          <a:p>
            <a:r>
              <a:rPr lang="en-US" altLang="ja-JP" sz="1600" dirty="0">
                <a:solidFill>
                  <a:srgbClr val="0000FF"/>
                </a:solidFill>
              </a:rPr>
              <a:t># </a:t>
            </a:r>
            <a:r>
              <a:rPr lang="ja-JP" altLang="en-US" sz="1600" dirty="0">
                <a:solidFill>
                  <a:srgbClr val="0000FF"/>
                </a:solidFill>
              </a:rPr>
              <a:t>返したい値は </a:t>
            </a:r>
            <a:r>
              <a:rPr lang="en-US" altLang="ja-JP" sz="1600" dirty="0">
                <a:solidFill>
                  <a:srgbClr val="0000FF"/>
                </a:solidFill>
              </a:rPr>
              <a:t>return</a:t>
            </a:r>
            <a:r>
              <a:rPr lang="ja-JP" altLang="en-US" sz="1600" dirty="0">
                <a:solidFill>
                  <a:srgbClr val="0000FF"/>
                </a:solidFill>
              </a:rPr>
              <a:t> 文で返す</a:t>
            </a:r>
            <a:endParaRPr lang="en-US" altLang="ja-JP" sz="1600" dirty="0">
              <a:solidFill>
                <a:srgbClr val="0000FF"/>
              </a:solidFill>
            </a:endParaRPr>
          </a:p>
          <a:p>
            <a:r>
              <a:rPr lang="en-US" altLang="ja-JP" sz="1600" dirty="0">
                <a:solidFill>
                  <a:srgbClr val="FF0000"/>
                </a:solidFill>
              </a:rPr>
              <a:t>	return $</a:t>
            </a:r>
            <a:r>
              <a:rPr lang="en-US" altLang="ja-JP" sz="1600" dirty="0" err="1">
                <a:solidFill>
                  <a:srgbClr val="FF0000"/>
                </a:solidFill>
              </a:rPr>
              <a:t>tanQ</a:t>
            </a:r>
            <a:endParaRPr lang="en-US" altLang="ja-JP" sz="1600" dirty="0">
              <a:solidFill>
                <a:srgbClr val="FF0000"/>
              </a:solidFill>
            </a:endParaRPr>
          </a:p>
          <a:p>
            <a:r>
              <a:rPr lang="en-US" altLang="ja-JP" sz="1600" dirty="0"/>
              <a:t>}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0" y="404664"/>
            <a:ext cx="9813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>
                <a:solidFill>
                  <a:srgbClr val="FF0000"/>
                </a:solidFill>
              </a:rPr>
              <a:t>sub.pl</a:t>
            </a:r>
          </a:p>
        </p:txBody>
      </p:sp>
    </p:spTree>
    <p:extLst>
      <p:ext uri="{BB962C8B-B14F-4D97-AF65-F5344CB8AC3E}">
        <p14:creationId xmlns:p14="http://schemas.microsoft.com/office/powerpoint/2010/main" val="2455432320"/>
      </p:ext>
    </p:extLst>
  </p:cSld>
  <p:clrMapOvr>
    <a:masterClrMapping/>
  </p:clrMapOvr>
  <p:transition>
    <p:sndAc>
      <p:stSnd>
        <p:snd r:embed="rId2" name="CAMERA.WAV"/>
      </p:stSnd>
    </p:sndAc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9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92696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ja-JP" altLang="en-US" sz="3600" b="1" dirty="0">
                <a:solidFill>
                  <a:srgbClr val="0000FF"/>
                </a:solidFill>
                <a:ea typeface="ＨＧ丸ゴシックB" pitchFamily="49" charset="-128"/>
              </a:rPr>
              <a:t>関数化</a:t>
            </a:r>
            <a:r>
              <a:rPr lang="en-US" altLang="ja-JP" sz="3600" b="1" dirty="0">
                <a:solidFill>
                  <a:srgbClr val="0000FF"/>
                </a:solidFill>
                <a:ea typeface="ＨＧ丸ゴシックB" pitchFamily="49" charset="-128"/>
              </a:rPr>
              <a:t>(Subroutine</a:t>
            </a:r>
            <a:r>
              <a:rPr lang="ja-JP" altLang="en-US" sz="3600" b="1" dirty="0">
                <a:solidFill>
                  <a:srgbClr val="0000FF"/>
                </a:solidFill>
                <a:ea typeface="ＨＧ丸ゴシックB" pitchFamily="49" charset="-128"/>
              </a:rPr>
              <a:t>化</a:t>
            </a:r>
            <a:r>
              <a:rPr lang="en-US" altLang="ja-JP" sz="3600" b="1" dirty="0">
                <a:solidFill>
                  <a:srgbClr val="0000FF"/>
                </a:solidFill>
                <a:ea typeface="ＨＧ丸ゴシックB" pitchFamily="49" charset="-128"/>
              </a:rPr>
              <a:t>)</a:t>
            </a:r>
            <a:endParaRPr lang="ja-JP" altLang="en-US" sz="3600" b="1" dirty="0">
              <a:solidFill>
                <a:srgbClr val="0000FF"/>
              </a:solidFill>
              <a:ea typeface="ＨＧ丸ゴシックB" pitchFamily="49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0" y="84889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dirty="0">
                <a:solidFill>
                  <a:srgbClr val="0000FF"/>
                </a:solidFill>
              </a:rPr>
              <a:t># Subroutine</a:t>
            </a:r>
            <a:r>
              <a:rPr lang="ja-JP" altLang="en-US" sz="1600" dirty="0">
                <a:solidFill>
                  <a:srgbClr val="0000FF"/>
                </a:solidFill>
              </a:rPr>
              <a:t>の宣言は </a:t>
            </a:r>
            <a:r>
              <a:rPr lang="en-US" altLang="ja-JP" sz="1600" dirty="0">
                <a:solidFill>
                  <a:srgbClr val="0000FF"/>
                </a:solidFill>
              </a:rPr>
              <a:t>'Sub'</a:t>
            </a:r>
          </a:p>
          <a:p>
            <a:r>
              <a:rPr lang="en-US" altLang="ja-JP" sz="1600" dirty="0">
                <a:solidFill>
                  <a:srgbClr val="FF0000"/>
                </a:solidFill>
              </a:rPr>
              <a:t>sub tan</a:t>
            </a:r>
          </a:p>
          <a:p>
            <a:r>
              <a:rPr lang="en-US" altLang="ja-JP" sz="1600" dirty="0"/>
              <a:t>{</a:t>
            </a:r>
          </a:p>
          <a:p>
            <a:r>
              <a:rPr lang="en-US" altLang="ja-JP" sz="1600" dirty="0">
                <a:solidFill>
                  <a:srgbClr val="0000FF"/>
                </a:solidFill>
              </a:rPr>
              <a:t># Perl</a:t>
            </a:r>
            <a:r>
              <a:rPr lang="ja-JP" altLang="en-US" sz="1600" dirty="0">
                <a:solidFill>
                  <a:srgbClr val="0000FF"/>
                </a:solidFill>
              </a:rPr>
              <a:t>の</a:t>
            </a:r>
            <a:r>
              <a:rPr lang="en-US" altLang="ja-JP" sz="1600" dirty="0">
                <a:solidFill>
                  <a:srgbClr val="0000FF"/>
                </a:solidFill>
              </a:rPr>
              <a:t>Subroutine</a:t>
            </a:r>
            <a:r>
              <a:rPr lang="ja-JP" altLang="en-US" sz="1600" dirty="0">
                <a:solidFill>
                  <a:srgbClr val="0000FF"/>
                </a:solidFill>
              </a:rPr>
              <a:t>に渡す変数は、</a:t>
            </a:r>
            <a:r>
              <a:rPr lang="en-US" altLang="ja-JP" sz="1600" dirty="0">
                <a:solidFill>
                  <a:srgbClr val="0000FF"/>
                </a:solidFill>
              </a:rPr>
              <a:t>@_ </a:t>
            </a:r>
            <a:r>
              <a:rPr lang="ja-JP" altLang="en-US" sz="1600" dirty="0">
                <a:solidFill>
                  <a:srgbClr val="0000FF"/>
                </a:solidFill>
              </a:rPr>
              <a:t>という配列で渡される。</a:t>
            </a:r>
          </a:p>
          <a:p>
            <a:r>
              <a:rPr lang="en-US" altLang="ja-JP" sz="1600" dirty="0">
                <a:solidFill>
                  <a:srgbClr val="0000FF"/>
                </a:solidFill>
              </a:rPr>
              <a:t># $_[0], $_[1] </a:t>
            </a:r>
            <a:r>
              <a:rPr lang="ja-JP" altLang="en-US" sz="1600" dirty="0" err="1">
                <a:solidFill>
                  <a:srgbClr val="0000FF"/>
                </a:solidFill>
              </a:rPr>
              <a:t>のように</a:t>
            </a:r>
            <a:r>
              <a:rPr lang="ja-JP" altLang="en-US" sz="1600" dirty="0">
                <a:solidFill>
                  <a:srgbClr val="0000FF"/>
                </a:solidFill>
              </a:rPr>
              <a:t>使ってもよいが、わかりやすい変数に代入しなおすと見通しが良くなる</a:t>
            </a:r>
          </a:p>
          <a:p>
            <a:r>
              <a:rPr lang="en-US" altLang="ja-JP" sz="1600" dirty="0">
                <a:solidFill>
                  <a:srgbClr val="0000FF"/>
                </a:solidFill>
              </a:rPr>
              <a:t># </a:t>
            </a:r>
            <a:r>
              <a:rPr lang="ja-JP" altLang="en-US" sz="1600" dirty="0">
                <a:solidFill>
                  <a:srgbClr val="0000FF"/>
                </a:solidFill>
              </a:rPr>
              <a:t>　　注意： 最初が </a:t>
            </a:r>
            <a:r>
              <a:rPr lang="en-US" altLang="ja-JP" sz="1600" dirty="0">
                <a:solidFill>
                  <a:srgbClr val="0000FF"/>
                </a:solidFill>
              </a:rPr>
              <a:t>$ </a:t>
            </a:r>
            <a:r>
              <a:rPr lang="ja-JP" altLang="en-US" sz="1600" dirty="0">
                <a:solidFill>
                  <a:srgbClr val="0000FF"/>
                </a:solidFill>
              </a:rPr>
              <a:t>で始まる変数は </a:t>
            </a:r>
            <a:r>
              <a:rPr lang="en-US" altLang="ja-JP" sz="1600" dirty="0">
                <a:solidFill>
                  <a:srgbClr val="0000FF"/>
                </a:solidFill>
              </a:rPr>
              <a:t>"</a:t>
            </a:r>
            <a:r>
              <a:rPr lang="ja-JP" altLang="en-US" sz="1600" dirty="0">
                <a:solidFill>
                  <a:srgbClr val="0000FF"/>
                </a:solidFill>
              </a:rPr>
              <a:t>スカラー</a:t>
            </a:r>
            <a:r>
              <a:rPr lang="en-US" altLang="ja-JP" sz="1600" dirty="0">
                <a:solidFill>
                  <a:srgbClr val="0000FF"/>
                </a:solidFill>
              </a:rPr>
              <a:t>" </a:t>
            </a:r>
            <a:r>
              <a:rPr lang="ja-JP" altLang="en-US" sz="1600" dirty="0">
                <a:solidFill>
                  <a:srgbClr val="0000FF"/>
                </a:solidFill>
              </a:rPr>
              <a:t>と呼ばれ、一つの値だけを持つ</a:t>
            </a:r>
          </a:p>
          <a:p>
            <a:r>
              <a:rPr lang="en-US" altLang="ja-JP" sz="1600" dirty="0">
                <a:solidFill>
                  <a:srgbClr val="0000FF"/>
                </a:solidFill>
              </a:rPr>
              <a:t># </a:t>
            </a:r>
            <a:r>
              <a:rPr lang="ja-JP" altLang="en-US" sz="1600" dirty="0">
                <a:solidFill>
                  <a:srgbClr val="0000FF"/>
                </a:solidFill>
              </a:rPr>
              <a:t>　　　　　 最初が </a:t>
            </a:r>
            <a:r>
              <a:rPr lang="en-US" altLang="ja-JP" sz="1600" dirty="0">
                <a:solidFill>
                  <a:srgbClr val="0000FF"/>
                </a:solidFill>
              </a:rPr>
              <a:t>@ </a:t>
            </a:r>
            <a:r>
              <a:rPr lang="ja-JP" altLang="en-US" sz="1600" dirty="0">
                <a:solidFill>
                  <a:srgbClr val="0000FF"/>
                </a:solidFill>
              </a:rPr>
              <a:t>で始まる変数は </a:t>
            </a:r>
            <a:r>
              <a:rPr lang="en-US" altLang="ja-JP" sz="1600" dirty="0">
                <a:solidFill>
                  <a:srgbClr val="0000FF"/>
                </a:solidFill>
              </a:rPr>
              <a:t>"</a:t>
            </a:r>
            <a:r>
              <a:rPr lang="ja-JP" altLang="en-US" sz="1600" dirty="0">
                <a:solidFill>
                  <a:srgbClr val="0000FF"/>
                </a:solidFill>
              </a:rPr>
              <a:t>配列</a:t>
            </a:r>
            <a:r>
              <a:rPr lang="en-US" altLang="ja-JP" sz="1600" dirty="0">
                <a:solidFill>
                  <a:srgbClr val="0000FF"/>
                </a:solidFill>
              </a:rPr>
              <a:t>" </a:t>
            </a:r>
            <a:r>
              <a:rPr lang="ja-JP" altLang="en-US" sz="1600" dirty="0">
                <a:solidFill>
                  <a:srgbClr val="0000FF"/>
                </a:solidFill>
              </a:rPr>
              <a:t>と呼ばれ、複数の値を持てる。</a:t>
            </a:r>
          </a:p>
          <a:p>
            <a:r>
              <a:rPr lang="en-US" altLang="ja-JP" sz="1600" dirty="0">
                <a:solidFill>
                  <a:srgbClr val="0000FF"/>
                </a:solidFill>
              </a:rPr>
              <a:t># </a:t>
            </a:r>
            <a:r>
              <a:rPr lang="ja-JP" altLang="en-US" sz="1600" dirty="0">
                <a:solidFill>
                  <a:srgbClr val="0000FF"/>
                </a:solidFill>
              </a:rPr>
              <a:t>　　　　　 　　配列変数名が </a:t>
            </a:r>
            <a:r>
              <a:rPr lang="en-US" altLang="ja-JP" sz="1600" dirty="0">
                <a:solidFill>
                  <a:srgbClr val="0000FF"/>
                </a:solidFill>
              </a:rPr>
              <a:t>@</a:t>
            </a:r>
            <a:r>
              <a:rPr lang="en-US" altLang="ja-JP" sz="1600" dirty="0" err="1">
                <a:solidFill>
                  <a:srgbClr val="0000FF"/>
                </a:solidFill>
              </a:rPr>
              <a:t>hoge</a:t>
            </a:r>
            <a:r>
              <a:rPr lang="en-US" altLang="ja-JP" sz="1600" dirty="0">
                <a:solidFill>
                  <a:srgbClr val="0000FF"/>
                </a:solidFill>
              </a:rPr>
              <a:t> </a:t>
            </a:r>
            <a:r>
              <a:rPr lang="ja-JP" altLang="en-US" sz="1600" dirty="0">
                <a:solidFill>
                  <a:srgbClr val="0000FF"/>
                </a:solidFill>
              </a:rPr>
              <a:t>の場合、</a:t>
            </a:r>
            <a:r>
              <a:rPr lang="en-US" altLang="ja-JP" sz="1600" dirty="0">
                <a:solidFill>
                  <a:srgbClr val="0000FF"/>
                </a:solidFill>
              </a:rPr>
              <a:t>$</a:t>
            </a:r>
            <a:r>
              <a:rPr lang="en-US" altLang="ja-JP" sz="1600" dirty="0" err="1">
                <a:solidFill>
                  <a:srgbClr val="0000FF"/>
                </a:solidFill>
              </a:rPr>
              <a:t>i</a:t>
            </a:r>
            <a:r>
              <a:rPr lang="en-US" altLang="ja-JP" sz="1600" dirty="0">
                <a:solidFill>
                  <a:srgbClr val="0000FF"/>
                </a:solidFill>
              </a:rPr>
              <a:t> </a:t>
            </a:r>
            <a:r>
              <a:rPr lang="ja-JP" altLang="en-US" sz="1600" dirty="0">
                <a:solidFill>
                  <a:srgbClr val="0000FF"/>
                </a:solidFill>
              </a:rPr>
              <a:t>番目の配列を取り出すときには、</a:t>
            </a:r>
            <a:r>
              <a:rPr lang="en-US" altLang="ja-JP" sz="1600" dirty="0">
                <a:solidFill>
                  <a:srgbClr val="0000FF"/>
                </a:solidFill>
              </a:rPr>
              <a:t>$</a:t>
            </a:r>
            <a:r>
              <a:rPr lang="en-US" altLang="ja-JP" sz="1600" dirty="0" err="1">
                <a:solidFill>
                  <a:srgbClr val="0000FF"/>
                </a:solidFill>
              </a:rPr>
              <a:t>hoge</a:t>
            </a:r>
            <a:r>
              <a:rPr lang="en-US" altLang="ja-JP" sz="1600" dirty="0">
                <a:solidFill>
                  <a:srgbClr val="0000FF"/>
                </a:solidFill>
              </a:rPr>
              <a:t>[$</a:t>
            </a:r>
            <a:r>
              <a:rPr lang="en-US" altLang="ja-JP" sz="1600" dirty="0" err="1">
                <a:solidFill>
                  <a:srgbClr val="0000FF"/>
                </a:solidFill>
              </a:rPr>
              <a:t>i</a:t>
            </a:r>
            <a:r>
              <a:rPr lang="en-US" altLang="ja-JP" sz="1600" dirty="0">
                <a:solidFill>
                  <a:srgbClr val="0000FF"/>
                </a:solidFill>
              </a:rPr>
              <a:t>] </a:t>
            </a:r>
            <a:r>
              <a:rPr lang="ja-JP" altLang="en-US" sz="1600" dirty="0">
                <a:solidFill>
                  <a:srgbClr val="0000FF"/>
                </a:solidFill>
              </a:rPr>
              <a:t>とする</a:t>
            </a:r>
          </a:p>
          <a:p>
            <a:r>
              <a:rPr lang="ja-JP" altLang="en-US" sz="1600" dirty="0">
                <a:solidFill>
                  <a:srgbClr val="0000FF"/>
                </a:solidFill>
              </a:rPr>
              <a:t>	</a:t>
            </a:r>
            <a:r>
              <a:rPr lang="en-US" altLang="ja-JP" sz="1600" dirty="0">
                <a:solidFill>
                  <a:srgbClr val="0000FF"/>
                </a:solidFill>
              </a:rPr>
              <a:t>my ($Q) = @_;</a:t>
            </a:r>
          </a:p>
          <a:p>
            <a:r>
              <a:rPr lang="en-US" altLang="ja-JP" sz="1600" dirty="0"/>
              <a:t>	my $</a:t>
            </a:r>
            <a:r>
              <a:rPr lang="en-US" altLang="ja-JP" sz="1600" dirty="0" err="1"/>
              <a:t>sinQ</a:t>
            </a:r>
            <a:r>
              <a:rPr lang="en-US" altLang="ja-JP" sz="1600" dirty="0"/>
              <a:t> = sin($Q * $Deg2Rad);</a:t>
            </a:r>
          </a:p>
          <a:p>
            <a:r>
              <a:rPr lang="en-US" altLang="ja-JP" sz="1600" dirty="0"/>
              <a:t>	my $</a:t>
            </a:r>
            <a:r>
              <a:rPr lang="en-US" altLang="ja-JP" sz="1600" dirty="0" err="1"/>
              <a:t>cosQ</a:t>
            </a:r>
            <a:r>
              <a:rPr lang="en-US" altLang="ja-JP" sz="1600" dirty="0"/>
              <a:t> = </a:t>
            </a:r>
            <a:r>
              <a:rPr lang="en-US" altLang="ja-JP" sz="1600" dirty="0" err="1"/>
              <a:t>cos</a:t>
            </a:r>
            <a:r>
              <a:rPr lang="en-US" altLang="ja-JP" sz="1600" dirty="0"/>
              <a:t>($Q * $Deg2Rad);</a:t>
            </a:r>
          </a:p>
          <a:p>
            <a:endParaRPr lang="en-US" altLang="ja-JP" sz="1600" dirty="0"/>
          </a:p>
          <a:p>
            <a:r>
              <a:rPr lang="en-US" altLang="ja-JP" sz="1600" dirty="0"/>
              <a:t>	my $</a:t>
            </a:r>
            <a:r>
              <a:rPr lang="en-US" altLang="ja-JP" sz="1600" dirty="0" err="1"/>
              <a:t>tanQ</a:t>
            </a:r>
            <a:r>
              <a:rPr lang="en-US" altLang="ja-JP" sz="1600" dirty="0"/>
              <a:t>;</a:t>
            </a:r>
          </a:p>
          <a:p>
            <a:r>
              <a:rPr lang="en-US" altLang="ja-JP" sz="1600" dirty="0"/>
              <a:t>	if(abs($</a:t>
            </a:r>
            <a:r>
              <a:rPr lang="en-US" altLang="ja-JP" sz="1600" dirty="0" err="1"/>
              <a:t>cosQ</a:t>
            </a:r>
            <a:r>
              <a:rPr lang="en-US" altLang="ja-JP" sz="1600" dirty="0"/>
              <a:t>) &lt; $</a:t>
            </a:r>
            <a:r>
              <a:rPr lang="en-US" altLang="ja-JP" sz="1600" dirty="0" err="1"/>
              <a:t>eps</a:t>
            </a:r>
            <a:r>
              <a:rPr lang="en-US" altLang="ja-JP" sz="1600" dirty="0"/>
              <a:t>) {</a:t>
            </a:r>
          </a:p>
          <a:p>
            <a:r>
              <a:rPr lang="en-US" altLang="ja-JP" sz="1600" dirty="0"/>
              <a:t>		$</a:t>
            </a:r>
            <a:r>
              <a:rPr lang="en-US" altLang="ja-JP" sz="1600" dirty="0" err="1"/>
              <a:t>tanQ</a:t>
            </a:r>
            <a:r>
              <a:rPr lang="en-US" altLang="ja-JP" sz="1600" dirty="0"/>
              <a:t> = $</a:t>
            </a:r>
            <a:r>
              <a:rPr lang="en-US" altLang="ja-JP" sz="1600" dirty="0" err="1"/>
              <a:t>inf</a:t>
            </a:r>
            <a:r>
              <a:rPr lang="en-US" altLang="ja-JP" sz="1600" dirty="0"/>
              <a:t>;</a:t>
            </a:r>
          </a:p>
          <a:p>
            <a:r>
              <a:rPr lang="en-US" altLang="ja-JP" sz="1600" dirty="0"/>
              <a:t>	}</a:t>
            </a:r>
          </a:p>
          <a:p>
            <a:r>
              <a:rPr lang="en-US" altLang="ja-JP" sz="1600" dirty="0"/>
              <a:t>	else {</a:t>
            </a:r>
          </a:p>
          <a:p>
            <a:r>
              <a:rPr lang="en-US" altLang="ja-JP" sz="1600" dirty="0"/>
              <a:t>		$</a:t>
            </a:r>
            <a:r>
              <a:rPr lang="en-US" altLang="ja-JP" sz="1600" dirty="0" err="1"/>
              <a:t>tanQ</a:t>
            </a:r>
            <a:r>
              <a:rPr lang="en-US" altLang="ja-JP" sz="1600" dirty="0"/>
              <a:t> = $</a:t>
            </a:r>
            <a:r>
              <a:rPr lang="en-US" altLang="ja-JP" sz="1600" dirty="0" err="1"/>
              <a:t>sinQ</a:t>
            </a:r>
            <a:r>
              <a:rPr lang="en-US" altLang="ja-JP" sz="1600" dirty="0"/>
              <a:t> / $</a:t>
            </a:r>
            <a:r>
              <a:rPr lang="en-US" altLang="ja-JP" sz="1600" dirty="0" err="1"/>
              <a:t>cosQ</a:t>
            </a:r>
            <a:r>
              <a:rPr lang="en-US" altLang="ja-JP" sz="1600" dirty="0"/>
              <a:t>;</a:t>
            </a:r>
          </a:p>
          <a:p>
            <a:r>
              <a:rPr lang="en-US" altLang="ja-JP" sz="1600" dirty="0"/>
              <a:t>	}</a:t>
            </a:r>
          </a:p>
          <a:p>
            <a:r>
              <a:rPr lang="en-US" altLang="ja-JP" sz="1600" dirty="0">
                <a:solidFill>
                  <a:srgbClr val="0000FF"/>
                </a:solidFill>
              </a:rPr>
              <a:t># </a:t>
            </a:r>
            <a:r>
              <a:rPr lang="ja-JP" altLang="en-US" sz="1600" dirty="0">
                <a:solidFill>
                  <a:srgbClr val="0000FF"/>
                </a:solidFill>
              </a:rPr>
              <a:t>返したい値は </a:t>
            </a:r>
            <a:r>
              <a:rPr lang="en-US" altLang="ja-JP" sz="1600" dirty="0">
                <a:solidFill>
                  <a:srgbClr val="0000FF"/>
                </a:solidFill>
              </a:rPr>
              <a:t>return</a:t>
            </a:r>
            <a:r>
              <a:rPr lang="ja-JP" altLang="en-US" sz="1600" dirty="0">
                <a:solidFill>
                  <a:srgbClr val="0000FF"/>
                </a:solidFill>
              </a:rPr>
              <a:t> 文で返す</a:t>
            </a:r>
            <a:endParaRPr lang="en-US" altLang="ja-JP" sz="1600" dirty="0">
              <a:solidFill>
                <a:srgbClr val="0000FF"/>
              </a:solidFill>
            </a:endParaRPr>
          </a:p>
          <a:p>
            <a:r>
              <a:rPr lang="en-US" altLang="ja-JP" sz="1600" dirty="0">
                <a:solidFill>
                  <a:srgbClr val="FF0000"/>
                </a:solidFill>
              </a:rPr>
              <a:t>	return $</a:t>
            </a:r>
            <a:r>
              <a:rPr lang="en-US" altLang="ja-JP" sz="1600" dirty="0" err="1">
                <a:solidFill>
                  <a:srgbClr val="FF0000"/>
                </a:solidFill>
              </a:rPr>
              <a:t>tanQ</a:t>
            </a:r>
            <a:endParaRPr lang="en-US" altLang="ja-JP" sz="1600" dirty="0">
              <a:solidFill>
                <a:srgbClr val="FF0000"/>
              </a:solidFill>
            </a:endParaRPr>
          </a:p>
          <a:p>
            <a:r>
              <a:rPr lang="en-US" altLang="ja-JP" sz="1600" dirty="0"/>
              <a:t>}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0" y="404664"/>
            <a:ext cx="9813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>
                <a:solidFill>
                  <a:srgbClr val="FF0000"/>
                </a:solidFill>
              </a:rPr>
              <a:t>sub.pl</a:t>
            </a:r>
          </a:p>
        </p:txBody>
      </p:sp>
    </p:spTree>
    <p:extLst>
      <p:ext uri="{BB962C8B-B14F-4D97-AF65-F5344CB8AC3E}">
        <p14:creationId xmlns:p14="http://schemas.microsoft.com/office/powerpoint/2010/main" val="2505366253"/>
      </p:ext>
    </p:extLst>
  </p:cSld>
  <p:clrMapOvr>
    <a:masterClrMapping/>
  </p:clrMapOvr>
  <p:transition>
    <p:sndAc>
      <p:stSnd>
        <p:snd r:embed="rId2" name="CAMERA.WAV"/>
      </p:stSnd>
    </p:sndAc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9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92696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ja-JP" altLang="en-US" sz="3600" b="1" dirty="0">
                <a:solidFill>
                  <a:srgbClr val="0000FF"/>
                </a:solidFill>
                <a:ea typeface="ＨＧ丸ゴシックB" pitchFamily="49" charset="-128"/>
              </a:rPr>
              <a:t>ファイルへの書き出しと</a:t>
            </a:r>
            <a:r>
              <a:rPr lang="en-US" altLang="ja-JP" sz="3600" b="1" dirty="0">
                <a:solidFill>
                  <a:srgbClr val="0000FF"/>
                </a:solidFill>
                <a:ea typeface="ＨＧ丸ゴシックB" pitchFamily="49" charset="-128"/>
              </a:rPr>
              <a:t>Excel</a:t>
            </a:r>
            <a:r>
              <a:rPr lang="ja-JP" altLang="en-US" sz="3600" b="1" dirty="0" err="1">
                <a:solidFill>
                  <a:srgbClr val="0000FF"/>
                </a:solidFill>
                <a:ea typeface="ＨＧ丸ゴシックB" pitchFamily="49" charset="-128"/>
              </a:rPr>
              <a:t>での</a:t>
            </a:r>
            <a:r>
              <a:rPr lang="ja-JP" altLang="en-US" sz="3600" b="1" dirty="0">
                <a:solidFill>
                  <a:srgbClr val="0000FF"/>
                </a:solidFill>
                <a:ea typeface="ＨＧ丸ゴシックB" pitchFamily="49" charset="-128"/>
              </a:rPr>
              <a:t>表示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0" y="848890"/>
            <a:ext cx="9144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dirty="0"/>
              <a:t>#</a:t>
            </a:r>
            <a:r>
              <a:rPr lang="ja-JP" altLang="en-US" sz="1600" dirty="0"/>
              <a:t>以上は同じ</a:t>
            </a:r>
            <a:endParaRPr lang="en-US" altLang="ja-JP" sz="1600" dirty="0"/>
          </a:p>
          <a:p>
            <a:r>
              <a:rPr lang="en-US" altLang="ja-JP" sz="1600" dirty="0"/>
              <a:t>my $</a:t>
            </a:r>
            <a:r>
              <a:rPr lang="en-US" altLang="ja-JP" sz="1600" dirty="0" err="1"/>
              <a:t>Qstep</a:t>
            </a:r>
            <a:r>
              <a:rPr lang="en-US" altLang="ja-JP" sz="1600" dirty="0"/>
              <a:t> =  10.0; # degree</a:t>
            </a:r>
          </a:p>
          <a:p>
            <a:endParaRPr lang="en-US" altLang="ja-JP" sz="1600" dirty="0">
              <a:solidFill>
                <a:srgbClr val="0000FF"/>
              </a:solidFill>
            </a:endParaRPr>
          </a:p>
          <a:p>
            <a:r>
              <a:rPr lang="en-US" altLang="ja-JP" sz="1600" dirty="0">
                <a:solidFill>
                  <a:srgbClr val="0000FF"/>
                </a:solidFill>
              </a:rPr>
              <a:t># </a:t>
            </a:r>
            <a:r>
              <a:rPr lang="ja-JP" altLang="en-US" sz="1600" dirty="0">
                <a:solidFill>
                  <a:srgbClr val="0000FF"/>
                </a:solidFill>
              </a:rPr>
              <a:t>書き出すファイル名</a:t>
            </a:r>
          </a:p>
          <a:p>
            <a:r>
              <a:rPr lang="en-US" altLang="ja-JP" sz="1600" dirty="0">
                <a:solidFill>
                  <a:srgbClr val="0000FF"/>
                </a:solidFill>
              </a:rPr>
              <a:t>my $</a:t>
            </a:r>
            <a:r>
              <a:rPr lang="en-US" altLang="ja-JP" sz="1600" dirty="0" err="1">
                <a:solidFill>
                  <a:srgbClr val="0000FF"/>
                </a:solidFill>
              </a:rPr>
              <a:t>OutCSVName</a:t>
            </a:r>
            <a:r>
              <a:rPr lang="en-US" altLang="ja-JP" sz="1600" dirty="0">
                <a:solidFill>
                  <a:srgbClr val="0000FF"/>
                </a:solidFill>
              </a:rPr>
              <a:t> = 'out.csv'; </a:t>
            </a:r>
          </a:p>
          <a:p>
            <a:endParaRPr lang="en-US" altLang="ja-JP" sz="1600" dirty="0">
              <a:solidFill>
                <a:srgbClr val="0000FF"/>
              </a:solidFill>
            </a:endParaRPr>
          </a:p>
          <a:p>
            <a:r>
              <a:rPr lang="en-US" altLang="ja-JP" sz="1600" dirty="0">
                <a:solidFill>
                  <a:srgbClr val="0000FF"/>
                </a:solidFill>
              </a:rPr>
              <a:t># OUT </a:t>
            </a:r>
            <a:r>
              <a:rPr lang="ja-JP" altLang="en-US" sz="1600" dirty="0">
                <a:solidFill>
                  <a:srgbClr val="0000FF"/>
                </a:solidFill>
              </a:rPr>
              <a:t>という ファイルハンドルで、＄</a:t>
            </a:r>
            <a:r>
              <a:rPr lang="en-US" altLang="ja-JP" sz="1600" dirty="0" err="1">
                <a:solidFill>
                  <a:srgbClr val="0000FF"/>
                </a:solidFill>
              </a:rPr>
              <a:t>OutCSVName</a:t>
            </a:r>
            <a:r>
              <a:rPr lang="en-US" altLang="ja-JP" sz="1600" dirty="0">
                <a:solidFill>
                  <a:srgbClr val="0000FF"/>
                </a:solidFill>
              </a:rPr>
              <a:t> </a:t>
            </a:r>
            <a:r>
              <a:rPr lang="ja-JP" altLang="en-US" sz="1600" dirty="0">
                <a:solidFill>
                  <a:srgbClr val="0000FF"/>
                </a:solidFill>
              </a:rPr>
              <a:t>を書き込みでオープンする</a:t>
            </a:r>
          </a:p>
          <a:p>
            <a:r>
              <a:rPr lang="en-US" altLang="ja-JP" sz="1600" dirty="0">
                <a:solidFill>
                  <a:srgbClr val="0000FF"/>
                </a:solidFill>
              </a:rPr>
              <a:t># </a:t>
            </a:r>
            <a:r>
              <a:rPr lang="ja-JP" altLang="en-US" sz="1600" dirty="0">
                <a:solidFill>
                  <a:srgbClr val="0000FF"/>
                </a:solidFill>
              </a:rPr>
              <a:t>オープンに失敗したらエラーメッセージを出して強制終了する</a:t>
            </a:r>
          </a:p>
          <a:p>
            <a:r>
              <a:rPr lang="en-US" altLang="ja-JP" sz="1600" dirty="0">
                <a:solidFill>
                  <a:srgbClr val="FF0000"/>
                </a:solidFill>
              </a:rPr>
              <a:t>open(OUT, "&gt;$</a:t>
            </a:r>
            <a:r>
              <a:rPr lang="en-US" altLang="ja-JP" sz="1600" dirty="0" err="1">
                <a:solidFill>
                  <a:srgbClr val="FF0000"/>
                </a:solidFill>
              </a:rPr>
              <a:t>OutCSVName</a:t>
            </a:r>
            <a:r>
              <a:rPr lang="en-US" altLang="ja-JP" sz="1600" dirty="0">
                <a:solidFill>
                  <a:srgbClr val="FF0000"/>
                </a:solidFill>
              </a:rPr>
              <a:t>") or die "$!: Can not write to [$</a:t>
            </a:r>
            <a:r>
              <a:rPr lang="en-US" altLang="ja-JP" sz="1600" dirty="0" err="1">
                <a:solidFill>
                  <a:srgbClr val="FF0000"/>
                </a:solidFill>
              </a:rPr>
              <a:t>OutCSVName</a:t>
            </a:r>
            <a:r>
              <a:rPr lang="en-US" altLang="ja-JP" sz="1600" dirty="0">
                <a:solidFill>
                  <a:srgbClr val="FF0000"/>
                </a:solidFill>
              </a:rPr>
              <a:t>]\n";</a:t>
            </a:r>
          </a:p>
          <a:p>
            <a:r>
              <a:rPr lang="en-US" altLang="ja-JP" sz="1600" dirty="0">
                <a:solidFill>
                  <a:srgbClr val="0000FF"/>
                </a:solidFill>
              </a:rPr>
              <a:t># OUT </a:t>
            </a:r>
            <a:r>
              <a:rPr lang="ja-JP" altLang="en-US" sz="1600" dirty="0">
                <a:solidFill>
                  <a:srgbClr val="0000FF"/>
                </a:solidFill>
              </a:rPr>
              <a:t>に </a:t>
            </a:r>
            <a:r>
              <a:rPr lang="en-US" altLang="ja-JP" sz="1600" dirty="0">
                <a:solidFill>
                  <a:srgbClr val="0000FF"/>
                </a:solidFill>
              </a:rPr>
              <a:t>header</a:t>
            </a:r>
            <a:r>
              <a:rPr lang="ja-JP" altLang="en-US" sz="1600" dirty="0">
                <a:solidFill>
                  <a:srgbClr val="0000FF"/>
                </a:solidFill>
              </a:rPr>
              <a:t>行を書き出す。区切りは </a:t>
            </a:r>
            <a:r>
              <a:rPr lang="en-US" altLang="ja-JP" sz="1600" dirty="0">
                <a:solidFill>
                  <a:srgbClr val="0000FF"/>
                </a:solidFill>
              </a:rPr>
              <a:t>,</a:t>
            </a:r>
          </a:p>
          <a:p>
            <a:r>
              <a:rPr lang="en-US" altLang="ja-JP" sz="1600" dirty="0">
                <a:solidFill>
                  <a:srgbClr val="FF0000"/>
                </a:solidFill>
              </a:rPr>
              <a:t>print OUT "</a:t>
            </a:r>
            <a:r>
              <a:rPr lang="en-US" altLang="ja-JP" sz="1600" dirty="0" err="1">
                <a:solidFill>
                  <a:srgbClr val="FF0000"/>
                </a:solidFill>
              </a:rPr>
              <a:t>Q,tanQ</a:t>
            </a:r>
            <a:r>
              <a:rPr lang="en-US" altLang="ja-JP" sz="1600" dirty="0">
                <a:solidFill>
                  <a:srgbClr val="FF0000"/>
                </a:solidFill>
              </a:rPr>
              <a:t>\n";</a:t>
            </a:r>
          </a:p>
          <a:p>
            <a:r>
              <a:rPr lang="en-US" altLang="ja-JP" sz="1600" dirty="0"/>
              <a:t>for(my $Q = $</a:t>
            </a:r>
            <a:r>
              <a:rPr lang="en-US" altLang="ja-JP" sz="1600" dirty="0" err="1"/>
              <a:t>Qmin</a:t>
            </a:r>
            <a:r>
              <a:rPr lang="en-US" altLang="ja-JP" sz="1600" dirty="0"/>
              <a:t> ; $Q &lt;= $</a:t>
            </a:r>
            <a:r>
              <a:rPr lang="en-US" altLang="ja-JP" sz="1600" dirty="0" err="1"/>
              <a:t>Qmax</a:t>
            </a:r>
            <a:r>
              <a:rPr lang="en-US" altLang="ja-JP" sz="1600" dirty="0"/>
              <a:t> ; $Q = $Q + $</a:t>
            </a:r>
            <a:r>
              <a:rPr lang="en-US" altLang="ja-JP" sz="1600" dirty="0" err="1"/>
              <a:t>Qstep</a:t>
            </a:r>
            <a:r>
              <a:rPr lang="en-US" altLang="ja-JP" sz="1600" dirty="0"/>
              <a:t>) {</a:t>
            </a:r>
          </a:p>
          <a:p>
            <a:r>
              <a:rPr lang="ja-JP" altLang="en-US" sz="1600" dirty="0"/>
              <a:t>	</a:t>
            </a:r>
            <a:r>
              <a:rPr lang="en-US" altLang="ja-JP" sz="1600" dirty="0"/>
              <a:t>my $</a:t>
            </a:r>
            <a:r>
              <a:rPr lang="en-US" altLang="ja-JP" sz="1600" dirty="0" err="1"/>
              <a:t>tanQ</a:t>
            </a:r>
            <a:r>
              <a:rPr lang="en-US" altLang="ja-JP" sz="1600" dirty="0"/>
              <a:t> = &amp;tan($Q);</a:t>
            </a:r>
          </a:p>
          <a:p>
            <a:r>
              <a:rPr lang="en-US" altLang="ja-JP" sz="1600" dirty="0"/>
              <a:t>	print "tan($Q) = $</a:t>
            </a:r>
            <a:r>
              <a:rPr lang="en-US" altLang="ja-JP" sz="1600" dirty="0" err="1"/>
              <a:t>tanQ</a:t>
            </a:r>
            <a:r>
              <a:rPr lang="en-US" altLang="ja-JP" sz="1600" dirty="0"/>
              <a:t>\n";</a:t>
            </a:r>
          </a:p>
          <a:p>
            <a:r>
              <a:rPr lang="en-US" altLang="ja-JP" sz="1600" dirty="0">
                <a:solidFill>
                  <a:srgbClr val="0000FF"/>
                </a:solidFill>
              </a:rPr>
              <a:t># OUT </a:t>
            </a:r>
            <a:r>
              <a:rPr lang="ja-JP" altLang="en-US" sz="1600" dirty="0">
                <a:solidFill>
                  <a:srgbClr val="0000FF"/>
                </a:solidFill>
              </a:rPr>
              <a:t>に書き出す。区切りは </a:t>
            </a:r>
            <a:r>
              <a:rPr lang="en-US" altLang="ja-JP" sz="1600" dirty="0">
                <a:solidFill>
                  <a:srgbClr val="0000FF"/>
                </a:solidFill>
              </a:rPr>
              <a:t>,</a:t>
            </a:r>
          </a:p>
          <a:p>
            <a:r>
              <a:rPr lang="en-US" altLang="ja-JP" sz="1600" dirty="0">
                <a:solidFill>
                  <a:srgbClr val="FF0000"/>
                </a:solidFill>
              </a:rPr>
              <a:t>	print OUT "$Q,$</a:t>
            </a:r>
            <a:r>
              <a:rPr lang="en-US" altLang="ja-JP" sz="1600" dirty="0" err="1">
                <a:solidFill>
                  <a:srgbClr val="FF0000"/>
                </a:solidFill>
              </a:rPr>
              <a:t>tanQ</a:t>
            </a:r>
            <a:r>
              <a:rPr lang="en-US" altLang="ja-JP" sz="1600" dirty="0">
                <a:solidFill>
                  <a:srgbClr val="FF0000"/>
                </a:solidFill>
              </a:rPr>
              <a:t>\n";</a:t>
            </a:r>
          </a:p>
          <a:p>
            <a:r>
              <a:rPr lang="en-US" altLang="ja-JP" sz="1600" dirty="0">
                <a:solidFill>
                  <a:srgbClr val="0000FF"/>
                </a:solidFill>
              </a:rPr>
              <a:t>}</a:t>
            </a:r>
          </a:p>
          <a:p>
            <a:endParaRPr lang="en-US" altLang="ja-JP" sz="1600" dirty="0">
              <a:solidFill>
                <a:srgbClr val="0000FF"/>
              </a:solidFill>
            </a:endParaRPr>
          </a:p>
          <a:p>
            <a:r>
              <a:rPr lang="en-US" altLang="ja-JP" sz="1600" dirty="0">
                <a:solidFill>
                  <a:srgbClr val="0000FF"/>
                </a:solidFill>
              </a:rPr>
              <a:t># OUT </a:t>
            </a:r>
            <a:r>
              <a:rPr lang="ja-JP" altLang="en-US" sz="1600" dirty="0">
                <a:solidFill>
                  <a:srgbClr val="0000FF"/>
                </a:solidFill>
              </a:rPr>
              <a:t>を閉じる</a:t>
            </a:r>
          </a:p>
          <a:p>
            <a:r>
              <a:rPr lang="en-US" altLang="ja-JP" sz="1600" dirty="0">
                <a:solidFill>
                  <a:srgbClr val="FF0000"/>
                </a:solidFill>
              </a:rPr>
              <a:t>close(OUT);</a:t>
            </a:r>
          </a:p>
          <a:p>
            <a:r>
              <a:rPr lang="en-US" altLang="ja-JP" sz="1600" dirty="0"/>
              <a:t>exit;</a:t>
            </a:r>
          </a:p>
          <a:p>
            <a:endParaRPr lang="en-US" altLang="ja-JP" sz="1600" dirty="0"/>
          </a:p>
          <a:p>
            <a:r>
              <a:rPr lang="en-US" altLang="ja-JP" sz="1600" dirty="0"/>
              <a:t>sub tan</a:t>
            </a:r>
            <a:br>
              <a:rPr lang="en-US" altLang="ja-JP" sz="1600" dirty="0"/>
            </a:br>
            <a:r>
              <a:rPr lang="en-US" altLang="ja-JP" sz="1600" dirty="0"/>
              <a:t>#</a:t>
            </a:r>
            <a:r>
              <a:rPr lang="ja-JP" altLang="en-US" sz="1600" dirty="0"/>
              <a:t>以下、同じ</a:t>
            </a:r>
            <a:endParaRPr lang="en-US" altLang="ja-JP" sz="1600" dirty="0"/>
          </a:p>
        </p:txBody>
      </p:sp>
      <p:sp>
        <p:nvSpPr>
          <p:cNvPr id="2" name="正方形/長方形 1"/>
          <p:cNvSpPr/>
          <p:nvPr/>
        </p:nvSpPr>
        <p:spPr>
          <a:xfrm>
            <a:off x="0" y="404664"/>
            <a:ext cx="9114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>
                <a:solidFill>
                  <a:srgbClr val="FF0000"/>
                </a:solidFill>
              </a:rPr>
              <a:t>csv.pl</a:t>
            </a:r>
          </a:p>
        </p:txBody>
      </p:sp>
    </p:spTree>
    <p:extLst>
      <p:ext uri="{BB962C8B-B14F-4D97-AF65-F5344CB8AC3E}">
        <p14:creationId xmlns:p14="http://schemas.microsoft.com/office/powerpoint/2010/main" val="950404244"/>
      </p:ext>
    </p:extLst>
  </p:cSld>
  <p:clrMapOvr>
    <a:masterClrMapping/>
  </p:clrMapOvr>
  <p:transition>
    <p:sndAc>
      <p:stSnd>
        <p:snd r:embed="rId2" name="CAMERA.WAV"/>
      </p:stSnd>
    </p:sndAc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9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92696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ja-JP" altLang="en-US" sz="3600" b="1" dirty="0">
                <a:solidFill>
                  <a:srgbClr val="0000FF"/>
                </a:solidFill>
                <a:ea typeface="ＨＧ丸ゴシックB" pitchFamily="49" charset="-128"/>
              </a:rPr>
              <a:t>ファイルの読み込み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0" y="848890"/>
            <a:ext cx="91440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dirty="0"/>
              <a:t>my $</a:t>
            </a:r>
            <a:r>
              <a:rPr lang="en-US" altLang="ja-JP" sz="1600" dirty="0" err="1"/>
              <a:t>InFile</a:t>
            </a:r>
            <a:r>
              <a:rPr lang="en-US" altLang="ja-JP" sz="1600" dirty="0"/>
              <a:t> = "Si100_jel.ref";</a:t>
            </a:r>
          </a:p>
          <a:p>
            <a:endParaRPr lang="en-US" altLang="ja-JP" sz="1600" dirty="0"/>
          </a:p>
          <a:p>
            <a:r>
              <a:rPr lang="en-US" altLang="ja-JP" sz="1600" dirty="0">
                <a:solidFill>
                  <a:srgbClr val="0000FF"/>
                </a:solidFill>
              </a:rPr>
              <a:t># IN </a:t>
            </a:r>
            <a:r>
              <a:rPr lang="ja-JP" altLang="en-US" sz="1600" dirty="0">
                <a:solidFill>
                  <a:srgbClr val="0000FF"/>
                </a:solidFill>
              </a:rPr>
              <a:t>という ファイルハンドルで、</a:t>
            </a:r>
            <a:r>
              <a:rPr lang="en-US" altLang="ja-JP" sz="1600" dirty="0">
                <a:solidFill>
                  <a:srgbClr val="0000FF"/>
                </a:solidFill>
              </a:rPr>
              <a:t>$</a:t>
            </a:r>
            <a:r>
              <a:rPr lang="en-US" altLang="ja-JP" sz="1600" dirty="0" err="1">
                <a:solidFill>
                  <a:srgbClr val="0000FF"/>
                </a:solidFill>
              </a:rPr>
              <a:t>InFile</a:t>
            </a:r>
            <a:r>
              <a:rPr lang="en-US" altLang="ja-JP" sz="1600" dirty="0">
                <a:solidFill>
                  <a:srgbClr val="0000FF"/>
                </a:solidFill>
              </a:rPr>
              <a:t> </a:t>
            </a:r>
            <a:r>
              <a:rPr lang="ja-JP" altLang="en-US" sz="1600" dirty="0">
                <a:solidFill>
                  <a:srgbClr val="0000FF"/>
                </a:solidFill>
              </a:rPr>
              <a:t>を読み込みでオープンする</a:t>
            </a:r>
          </a:p>
          <a:p>
            <a:r>
              <a:rPr lang="en-US" altLang="ja-JP" sz="1600" dirty="0">
                <a:solidFill>
                  <a:srgbClr val="0000FF"/>
                </a:solidFill>
              </a:rPr>
              <a:t># </a:t>
            </a:r>
            <a:r>
              <a:rPr lang="ja-JP" altLang="en-US" sz="1600" dirty="0">
                <a:solidFill>
                  <a:srgbClr val="0000FF"/>
                </a:solidFill>
              </a:rPr>
              <a:t>オープンに失敗したらエラーメッセージを出して強制終了する</a:t>
            </a:r>
          </a:p>
          <a:p>
            <a:r>
              <a:rPr lang="en-US" altLang="ja-JP" sz="1600" dirty="0">
                <a:solidFill>
                  <a:srgbClr val="FF0000"/>
                </a:solidFill>
              </a:rPr>
              <a:t>open(IN, "$</a:t>
            </a:r>
            <a:r>
              <a:rPr lang="en-US" altLang="ja-JP" sz="1600" dirty="0" err="1">
                <a:solidFill>
                  <a:srgbClr val="FF0000"/>
                </a:solidFill>
              </a:rPr>
              <a:t>InFile</a:t>
            </a:r>
            <a:r>
              <a:rPr lang="en-US" altLang="ja-JP" sz="1600" dirty="0">
                <a:solidFill>
                  <a:srgbClr val="FF0000"/>
                </a:solidFill>
              </a:rPr>
              <a:t>") or die "$!: Can not read [$</a:t>
            </a:r>
            <a:r>
              <a:rPr lang="en-US" altLang="ja-JP" sz="1600" dirty="0" err="1">
                <a:solidFill>
                  <a:srgbClr val="FF0000"/>
                </a:solidFill>
              </a:rPr>
              <a:t>InFile</a:t>
            </a:r>
            <a:r>
              <a:rPr lang="en-US" altLang="ja-JP" sz="1600" dirty="0">
                <a:solidFill>
                  <a:srgbClr val="FF0000"/>
                </a:solidFill>
              </a:rPr>
              <a:t>]\n";</a:t>
            </a:r>
          </a:p>
          <a:p>
            <a:endParaRPr lang="en-US" altLang="ja-JP" sz="1600" dirty="0"/>
          </a:p>
          <a:p>
            <a:r>
              <a:rPr lang="en-US" altLang="ja-JP" sz="1600" dirty="0">
                <a:solidFill>
                  <a:srgbClr val="0000FF"/>
                </a:solidFill>
              </a:rPr>
              <a:t># IN</a:t>
            </a:r>
            <a:r>
              <a:rPr lang="ja-JP" altLang="en-US" sz="1600" dirty="0">
                <a:solidFill>
                  <a:srgbClr val="0000FF"/>
                </a:solidFill>
              </a:rPr>
              <a:t>から</a:t>
            </a:r>
            <a:r>
              <a:rPr lang="en-US" altLang="ja-JP" sz="1600" dirty="0">
                <a:solidFill>
                  <a:srgbClr val="0000FF"/>
                </a:solidFill>
              </a:rPr>
              <a:t>1</a:t>
            </a:r>
            <a:r>
              <a:rPr lang="ja-JP" altLang="en-US" sz="1600" dirty="0">
                <a:solidFill>
                  <a:srgbClr val="0000FF"/>
                </a:solidFill>
              </a:rPr>
              <a:t>行ずつ読み込む </a:t>
            </a:r>
            <a:r>
              <a:rPr lang="en-US" altLang="ja-JP" sz="1600" dirty="0">
                <a:solidFill>
                  <a:srgbClr val="0000FF"/>
                </a:solidFill>
              </a:rPr>
              <a:t>(for</a:t>
            </a:r>
            <a:r>
              <a:rPr lang="ja-JP" altLang="en-US" sz="1600" dirty="0">
                <a:solidFill>
                  <a:srgbClr val="0000FF"/>
                </a:solidFill>
              </a:rPr>
              <a:t>文で終了条件がないので、無限ループになる</a:t>
            </a:r>
            <a:r>
              <a:rPr lang="en-US" altLang="ja-JP" sz="1600" dirty="0">
                <a:solidFill>
                  <a:srgbClr val="0000FF"/>
                </a:solidFill>
              </a:rPr>
              <a:t>)</a:t>
            </a:r>
            <a:endParaRPr lang="ja-JP" altLang="en-US" sz="1600" dirty="0">
              <a:solidFill>
                <a:srgbClr val="0000FF"/>
              </a:solidFill>
            </a:endParaRPr>
          </a:p>
          <a:p>
            <a:r>
              <a:rPr lang="en-US" altLang="ja-JP" sz="1600" dirty="0">
                <a:solidFill>
                  <a:srgbClr val="FF0000"/>
                </a:solidFill>
              </a:rPr>
              <a:t>for( ; ; ) {</a:t>
            </a:r>
          </a:p>
          <a:p>
            <a:r>
              <a:rPr lang="en-US" altLang="ja-JP" sz="1600" dirty="0">
                <a:solidFill>
                  <a:srgbClr val="0000FF"/>
                </a:solidFill>
              </a:rPr>
              <a:t># IN</a:t>
            </a:r>
            <a:r>
              <a:rPr lang="ja-JP" altLang="en-US" sz="1600" dirty="0">
                <a:solidFill>
                  <a:srgbClr val="0000FF"/>
                </a:solidFill>
              </a:rPr>
              <a:t>から</a:t>
            </a:r>
            <a:r>
              <a:rPr lang="en-US" altLang="ja-JP" sz="1600" dirty="0">
                <a:solidFill>
                  <a:srgbClr val="0000FF"/>
                </a:solidFill>
              </a:rPr>
              <a:t>1</a:t>
            </a:r>
            <a:r>
              <a:rPr lang="ja-JP" altLang="en-US" sz="1600" dirty="0">
                <a:solidFill>
                  <a:srgbClr val="0000FF"/>
                </a:solidFill>
              </a:rPr>
              <a:t>行読み込む</a:t>
            </a:r>
          </a:p>
          <a:p>
            <a:r>
              <a:rPr lang="ja-JP" altLang="en-US" sz="1600" dirty="0">
                <a:solidFill>
                  <a:srgbClr val="FF0000"/>
                </a:solidFill>
              </a:rPr>
              <a:t>	</a:t>
            </a:r>
            <a:r>
              <a:rPr lang="en-US" altLang="ja-JP" sz="1600" dirty="0">
                <a:solidFill>
                  <a:srgbClr val="FF0000"/>
                </a:solidFill>
              </a:rPr>
              <a:t>my $line = &lt;IN&gt;;</a:t>
            </a:r>
          </a:p>
          <a:p>
            <a:r>
              <a:rPr lang="en-US" altLang="ja-JP" sz="1600" dirty="0">
                <a:solidFill>
                  <a:srgbClr val="0000FF"/>
                </a:solidFill>
              </a:rPr>
              <a:t># $line </a:t>
            </a:r>
            <a:r>
              <a:rPr lang="ja-JP" altLang="en-US" sz="1600" dirty="0">
                <a:solidFill>
                  <a:srgbClr val="0000FF"/>
                </a:solidFill>
              </a:rPr>
              <a:t>が定義されていなかったらファイルの終わりなので、プログラムを強制終了</a:t>
            </a:r>
          </a:p>
          <a:p>
            <a:r>
              <a:rPr lang="ja-JP" altLang="en-US" sz="1600" dirty="0"/>
              <a:t>	</a:t>
            </a:r>
            <a:r>
              <a:rPr lang="en-US" altLang="ja-JP" sz="1600" dirty="0"/>
              <a:t>if(</a:t>
            </a:r>
            <a:r>
              <a:rPr lang="en-US" altLang="ja-JP" sz="1600" dirty="0">
                <a:solidFill>
                  <a:srgbClr val="FF0000"/>
                </a:solidFill>
              </a:rPr>
              <a:t>!defined $line</a:t>
            </a:r>
            <a:r>
              <a:rPr lang="en-US" altLang="ja-JP" sz="1600" dirty="0"/>
              <a:t>) {</a:t>
            </a:r>
          </a:p>
          <a:p>
            <a:r>
              <a:rPr lang="en-US" altLang="ja-JP" sz="1600" dirty="0"/>
              <a:t>		exit;</a:t>
            </a:r>
          </a:p>
          <a:p>
            <a:r>
              <a:rPr lang="en-US" altLang="ja-JP" sz="1600" dirty="0"/>
              <a:t>	}</a:t>
            </a:r>
          </a:p>
          <a:p>
            <a:r>
              <a:rPr lang="en-US" altLang="ja-JP" sz="1600" dirty="0">
                <a:solidFill>
                  <a:srgbClr val="0000FF"/>
                </a:solidFill>
              </a:rPr>
              <a:t># $line </a:t>
            </a:r>
            <a:r>
              <a:rPr lang="ja-JP" altLang="en-US" sz="1600" dirty="0">
                <a:solidFill>
                  <a:srgbClr val="0000FF"/>
                </a:solidFill>
              </a:rPr>
              <a:t>に </a:t>
            </a:r>
            <a:r>
              <a:rPr lang="en-US" altLang="ja-JP" sz="1600" dirty="0">
                <a:solidFill>
                  <a:srgbClr val="0000FF"/>
                </a:solidFill>
              </a:rPr>
              <a:t>"# DATA:" </a:t>
            </a:r>
            <a:r>
              <a:rPr lang="ja-JP" altLang="en-US" sz="1600" dirty="0">
                <a:solidFill>
                  <a:srgbClr val="0000FF"/>
                </a:solidFill>
              </a:rPr>
              <a:t>があったら、ループを抜ける</a:t>
            </a:r>
          </a:p>
          <a:p>
            <a:r>
              <a:rPr lang="ja-JP" altLang="en-US" sz="1600" dirty="0"/>
              <a:t>	</a:t>
            </a:r>
            <a:r>
              <a:rPr lang="en-US" altLang="ja-JP" sz="1600" dirty="0"/>
              <a:t>if($line </a:t>
            </a:r>
            <a:r>
              <a:rPr lang="en-US" altLang="ja-JP" sz="1600" dirty="0">
                <a:solidFill>
                  <a:srgbClr val="FF0000"/>
                </a:solidFill>
              </a:rPr>
              <a:t>=~ /# DATA:/</a:t>
            </a:r>
            <a:r>
              <a:rPr lang="en-US" altLang="ja-JP" sz="1600" dirty="0"/>
              <a:t>) {</a:t>
            </a:r>
          </a:p>
          <a:p>
            <a:r>
              <a:rPr lang="en-US" altLang="ja-JP" sz="1600" dirty="0">
                <a:solidFill>
                  <a:srgbClr val="FF0000"/>
                </a:solidFill>
              </a:rPr>
              <a:t>		last;</a:t>
            </a:r>
          </a:p>
          <a:p>
            <a:r>
              <a:rPr lang="en-US" altLang="ja-JP" sz="1600" dirty="0"/>
              <a:t>	}</a:t>
            </a:r>
          </a:p>
          <a:p>
            <a:r>
              <a:rPr lang="en-US" altLang="ja-JP" sz="1600" dirty="0"/>
              <a:t>}</a:t>
            </a:r>
          </a:p>
          <a:p>
            <a:endParaRPr lang="en-US" altLang="ja-JP" sz="1600" dirty="0"/>
          </a:p>
          <a:p>
            <a:r>
              <a:rPr lang="en-US" altLang="ja-JP" sz="1600" dirty="0"/>
              <a:t># </a:t>
            </a:r>
            <a:r>
              <a:rPr lang="ja-JP" altLang="en-US" sz="1600" dirty="0"/>
              <a:t>変な行 </a:t>
            </a:r>
            <a:r>
              <a:rPr lang="en-US" altLang="ja-JP" sz="1600" dirty="0"/>
              <a:t>"</a:t>
            </a:r>
            <a:r>
              <a:rPr lang="ja-JP" altLang="en-US" sz="1600" dirty="0"/>
              <a:t>銜     鉗     </a:t>
            </a:r>
            <a:r>
              <a:rPr lang="en-US" altLang="ja-JP" sz="1600" dirty="0"/>
              <a:t>"</a:t>
            </a:r>
            <a:r>
              <a:rPr lang="ja-JP" altLang="en-US" sz="1600" dirty="0"/>
              <a:t>を読み飛ばす</a:t>
            </a:r>
          </a:p>
          <a:p>
            <a:r>
              <a:rPr lang="en-US" altLang="ja-JP" sz="1600" dirty="0"/>
              <a:t>my $line = &lt;IN&gt;;</a:t>
            </a:r>
          </a:p>
          <a:p>
            <a:r>
              <a:rPr lang="en-US" altLang="ja-JP" sz="1600" dirty="0"/>
              <a:t># </a:t>
            </a:r>
            <a:r>
              <a:rPr lang="ja-JP" altLang="en-US" sz="1600" dirty="0"/>
              <a:t>次の行は </a:t>
            </a:r>
            <a:r>
              <a:rPr lang="en-US" altLang="ja-JP" sz="1600" dirty="0"/>
              <a:t>e1,e2</a:t>
            </a:r>
            <a:r>
              <a:rPr lang="ja-JP" altLang="en-US" sz="1600" dirty="0"/>
              <a:t>の数値データのはず </a:t>
            </a:r>
            <a:r>
              <a:rPr lang="en-US" altLang="ja-JP" sz="1600" dirty="0"/>
              <a:t>('13.4122 0.0385 '</a:t>
            </a:r>
            <a:r>
              <a:rPr lang="ja-JP" altLang="en-US" sz="1600" dirty="0"/>
              <a:t>なら</a:t>
            </a:r>
            <a:r>
              <a:rPr lang="en-US" altLang="ja-JP" sz="1600" dirty="0"/>
              <a:t>OK)</a:t>
            </a:r>
          </a:p>
          <a:p>
            <a:r>
              <a:rPr lang="en-US" altLang="ja-JP" sz="1600" dirty="0"/>
              <a:t>$line = &lt;IN&gt;;</a:t>
            </a:r>
          </a:p>
          <a:p>
            <a:r>
              <a:rPr lang="en-US" altLang="ja-JP" sz="1600" dirty="0"/>
              <a:t>print "$line";</a:t>
            </a:r>
          </a:p>
          <a:p>
            <a:endParaRPr lang="en-US" altLang="ja-JP" sz="1600" dirty="0"/>
          </a:p>
          <a:p>
            <a:r>
              <a:rPr lang="en-US" altLang="ja-JP" sz="1600" dirty="0"/>
              <a:t># IN </a:t>
            </a:r>
            <a:r>
              <a:rPr lang="ja-JP" altLang="en-US" sz="1600" dirty="0"/>
              <a:t>を閉じる</a:t>
            </a:r>
          </a:p>
          <a:p>
            <a:r>
              <a:rPr lang="en-US" altLang="ja-JP" sz="1600" dirty="0"/>
              <a:t>close(IN);</a:t>
            </a:r>
          </a:p>
          <a:p>
            <a:endParaRPr lang="en-US" altLang="ja-JP" sz="1600" dirty="0"/>
          </a:p>
          <a:p>
            <a:r>
              <a:rPr lang="en-US" altLang="ja-JP" sz="1600" dirty="0"/>
              <a:t>exit;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0" y="404664"/>
            <a:ext cx="16979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>
                <a:solidFill>
                  <a:srgbClr val="FF0000"/>
                </a:solidFill>
              </a:rPr>
              <a:t>cSi-Read.pl</a:t>
            </a:r>
          </a:p>
        </p:txBody>
      </p:sp>
    </p:spTree>
    <p:extLst>
      <p:ext uri="{BB962C8B-B14F-4D97-AF65-F5344CB8AC3E}">
        <p14:creationId xmlns:p14="http://schemas.microsoft.com/office/powerpoint/2010/main" val="1190738743"/>
      </p:ext>
    </p:extLst>
  </p:cSld>
  <p:clrMapOvr>
    <a:masterClrMapping/>
  </p:clrMapOvr>
  <p:transition>
    <p:sndAc>
      <p:stSnd>
        <p:snd r:embed="rId2" name="CAMERA.WAV"/>
      </p:stSnd>
    </p:sndAc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9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92696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ja-JP" altLang="en-US" sz="3600" b="1" dirty="0">
                <a:solidFill>
                  <a:srgbClr val="0000FF"/>
                </a:solidFill>
                <a:ea typeface="ＨＧ丸ゴシックB" pitchFamily="49" charset="-128"/>
              </a:rPr>
              <a:t>ファイルの読み込み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0" y="848890"/>
            <a:ext cx="914400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dirty="0">
                <a:solidFill>
                  <a:srgbClr val="FF0000"/>
                </a:solidFill>
              </a:rPr>
              <a:t>for( ; ; ) {</a:t>
            </a:r>
          </a:p>
          <a:p>
            <a:r>
              <a:rPr lang="en-US" altLang="ja-JP" sz="1600" dirty="0">
                <a:solidFill>
                  <a:srgbClr val="0000FF"/>
                </a:solidFill>
              </a:rPr>
              <a:t># IN</a:t>
            </a:r>
            <a:r>
              <a:rPr lang="ja-JP" altLang="en-US" sz="1600" dirty="0">
                <a:solidFill>
                  <a:srgbClr val="0000FF"/>
                </a:solidFill>
              </a:rPr>
              <a:t>から</a:t>
            </a:r>
            <a:r>
              <a:rPr lang="en-US" altLang="ja-JP" sz="1600" dirty="0">
                <a:solidFill>
                  <a:srgbClr val="0000FF"/>
                </a:solidFill>
              </a:rPr>
              <a:t>1</a:t>
            </a:r>
            <a:r>
              <a:rPr lang="ja-JP" altLang="en-US" sz="1600" dirty="0">
                <a:solidFill>
                  <a:srgbClr val="0000FF"/>
                </a:solidFill>
              </a:rPr>
              <a:t>行読み込む</a:t>
            </a:r>
          </a:p>
          <a:p>
            <a:r>
              <a:rPr lang="ja-JP" altLang="en-US" sz="1600" dirty="0">
                <a:solidFill>
                  <a:srgbClr val="FF0000"/>
                </a:solidFill>
              </a:rPr>
              <a:t>	</a:t>
            </a:r>
            <a:r>
              <a:rPr lang="en-US" altLang="ja-JP" sz="1600" dirty="0">
                <a:solidFill>
                  <a:srgbClr val="FF0000"/>
                </a:solidFill>
              </a:rPr>
              <a:t>my $line = &lt;IN&gt;;</a:t>
            </a:r>
          </a:p>
          <a:p>
            <a:r>
              <a:rPr lang="en-US" altLang="ja-JP" sz="1600" dirty="0">
                <a:solidFill>
                  <a:srgbClr val="0000FF"/>
                </a:solidFill>
              </a:rPr>
              <a:t># $line </a:t>
            </a:r>
            <a:r>
              <a:rPr lang="ja-JP" altLang="en-US" sz="1600" dirty="0">
                <a:solidFill>
                  <a:srgbClr val="0000FF"/>
                </a:solidFill>
              </a:rPr>
              <a:t>が定義されていなかったらファイルの終わりなので、プログラムを強制終了</a:t>
            </a:r>
          </a:p>
          <a:p>
            <a:r>
              <a:rPr lang="ja-JP" altLang="en-US" sz="1600" dirty="0"/>
              <a:t>	</a:t>
            </a:r>
            <a:r>
              <a:rPr lang="en-US" altLang="ja-JP" sz="1600" dirty="0"/>
              <a:t>if(</a:t>
            </a:r>
            <a:r>
              <a:rPr lang="en-US" altLang="ja-JP" sz="1600" dirty="0">
                <a:solidFill>
                  <a:srgbClr val="FF0000"/>
                </a:solidFill>
              </a:rPr>
              <a:t>!defined $line</a:t>
            </a:r>
            <a:r>
              <a:rPr lang="en-US" altLang="ja-JP" sz="1600" dirty="0"/>
              <a:t>) {</a:t>
            </a:r>
          </a:p>
          <a:p>
            <a:r>
              <a:rPr lang="en-US" altLang="ja-JP" sz="1600" dirty="0"/>
              <a:t>		exit;</a:t>
            </a:r>
          </a:p>
          <a:p>
            <a:r>
              <a:rPr lang="en-US" altLang="ja-JP" sz="1600" dirty="0"/>
              <a:t>	}</a:t>
            </a:r>
          </a:p>
          <a:p>
            <a:r>
              <a:rPr lang="en-US" altLang="ja-JP" sz="1600" dirty="0">
                <a:solidFill>
                  <a:srgbClr val="0000FF"/>
                </a:solidFill>
              </a:rPr>
              <a:t># $line </a:t>
            </a:r>
            <a:r>
              <a:rPr lang="ja-JP" altLang="en-US" sz="1600" dirty="0">
                <a:solidFill>
                  <a:srgbClr val="0000FF"/>
                </a:solidFill>
              </a:rPr>
              <a:t>に </a:t>
            </a:r>
            <a:r>
              <a:rPr lang="en-US" altLang="ja-JP" sz="1600" dirty="0">
                <a:solidFill>
                  <a:srgbClr val="0000FF"/>
                </a:solidFill>
              </a:rPr>
              <a:t>"# DATA:" </a:t>
            </a:r>
            <a:r>
              <a:rPr lang="ja-JP" altLang="en-US" sz="1600" dirty="0">
                <a:solidFill>
                  <a:srgbClr val="0000FF"/>
                </a:solidFill>
              </a:rPr>
              <a:t>があったら、ループを抜ける</a:t>
            </a:r>
          </a:p>
          <a:p>
            <a:r>
              <a:rPr lang="ja-JP" altLang="en-US" sz="1600" dirty="0"/>
              <a:t>	</a:t>
            </a:r>
            <a:r>
              <a:rPr lang="en-US" altLang="ja-JP" sz="1600" dirty="0"/>
              <a:t>if($line </a:t>
            </a:r>
            <a:r>
              <a:rPr lang="en-US" altLang="ja-JP" sz="1600" dirty="0">
                <a:solidFill>
                  <a:srgbClr val="FF0000"/>
                </a:solidFill>
              </a:rPr>
              <a:t>=~ /# DATA:/</a:t>
            </a:r>
            <a:r>
              <a:rPr lang="en-US" altLang="ja-JP" sz="1600" dirty="0"/>
              <a:t>) {</a:t>
            </a:r>
          </a:p>
          <a:p>
            <a:r>
              <a:rPr lang="en-US" altLang="ja-JP" sz="1600" dirty="0">
                <a:solidFill>
                  <a:srgbClr val="FF0000"/>
                </a:solidFill>
              </a:rPr>
              <a:t>		last;</a:t>
            </a:r>
          </a:p>
          <a:p>
            <a:r>
              <a:rPr lang="en-US" altLang="ja-JP" sz="1600" dirty="0"/>
              <a:t>	}</a:t>
            </a:r>
          </a:p>
          <a:p>
            <a:r>
              <a:rPr lang="en-US" altLang="ja-JP" sz="1600" dirty="0"/>
              <a:t>}</a:t>
            </a:r>
          </a:p>
          <a:p>
            <a:endParaRPr lang="en-US" altLang="ja-JP" sz="1600" dirty="0"/>
          </a:p>
          <a:p>
            <a:r>
              <a:rPr lang="en-US" altLang="ja-JP" sz="1600" dirty="0">
                <a:solidFill>
                  <a:srgbClr val="0000FF"/>
                </a:solidFill>
              </a:rPr>
              <a:t># </a:t>
            </a:r>
            <a:r>
              <a:rPr lang="ja-JP" altLang="en-US" sz="1600" dirty="0">
                <a:solidFill>
                  <a:srgbClr val="0000FF"/>
                </a:solidFill>
              </a:rPr>
              <a:t>変な行 </a:t>
            </a:r>
            <a:r>
              <a:rPr lang="en-US" altLang="ja-JP" sz="1600" dirty="0">
                <a:solidFill>
                  <a:srgbClr val="0000FF"/>
                </a:solidFill>
              </a:rPr>
              <a:t>"</a:t>
            </a:r>
            <a:r>
              <a:rPr lang="ja-JP" altLang="en-US" sz="1600" dirty="0">
                <a:solidFill>
                  <a:srgbClr val="0000FF"/>
                </a:solidFill>
              </a:rPr>
              <a:t>銜     鉗     </a:t>
            </a:r>
            <a:r>
              <a:rPr lang="en-US" altLang="ja-JP" sz="1600" dirty="0">
                <a:solidFill>
                  <a:srgbClr val="0000FF"/>
                </a:solidFill>
              </a:rPr>
              <a:t>"</a:t>
            </a:r>
            <a:r>
              <a:rPr lang="ja-JP" altLang="en-US" sz="1600" dirty="0">
                <a:solidFill>
                  <a:srgbClr val="0000FF"/>
                </a:solidFill>
              </a:rPr>
              <a:t>を読み飛ばす</a:t>
            </a:r>
          </a:p>
          <a:p>
            <a:r>
              <a:rPr lang="en-US" altLang="ja-JP" sz="1600" dirty="0">
                <a:solidFill>
                  <a:srgbClr val="FF0000"/>
                </a:solidFill>
              </a:rPr>
              <a:t>my $line = &lt;IN&gt;;</a:t>
            </a:r>
          </a:p>
          <a:p>
            <a:r>
              <a:rPr lang="en-US" altLang="ja-JP" sz="1600" dirty="0">
                <a:solidFill>
                  <a:srgbClr val="0000FF"/>
                </a:solidFill>
              </a:rPr>
              <a:t># </a:t>
            </a:r>
            <a:r>
              <a:rPr lang="ja-JP" altLang="en-US" sz="1600" dirty="0">
                <a:solidFill>
                  <a:srgbClr val="0000FF"/>
                </a:solidFill>
              </a:rPr>
              <a:t>次の行は </a:t>
            </a:r>
            <a:r>
              <a:rPr lang="en-US" altLang="ja-JP" sz="1600" dirty="0">
                <a:solidFill>
                  <a:srgbClr val="0000FF"/>
                </a:solidFill>
              </a:rPr>
              <a:t>e1,e2</a:t>
            </a:r>
            <a:r>
              <a:rPr lang="ja-JP" altLang="en-US" sz="1600" dirty="0">
                <a:solidFill>
                  <a:srgbClr val="0000FF"/>
                </a:solidFill>
              </a:rPr>
              <a:t>の数値データのはず </a:t>
            </a:r>
            <a:r>
              <a:rPr lang="en-US" altLang="ja-JP" sz="1600" dirty="0">
                <a:solidFill>
                  <a:srgbClr val="0000FF"/>
                </a:solidFill>
              </a:rPr>
              <a:t>('13.4122 0.0385 '</a:t>
            </a:r>
            <a:r>
              <a:rPr lang="ja-JP" altLang="en-US" sz="1600" dirty="0">
                <a:solidFill>
                  <a:srgbClr val="0000FF"/>
                </a:solidFill>
              </a:rPr>
              <a:t>なら</a:t>
            </a:r>
            <a:r>
              <a:rPr lang="en-US" altLang="ja-JP" sz="1600" dirty="0">
                <a:solidFill>
                  <a:srgbClr val="0000FF"/>
                </a:solidFill>
              </a:rPr>
              <a:t>OK)</a:t>
            </a:r>
          </a:p>
          <a:p>
            <a:r>
              <a:rPr lang="en-US" altLang="ja-JP" sz="1600" dirty="0">
                <a:solidFill>
                  <a:srgbClr val="FF0000"/>
                </a:solidFill>
              </a:rPr>
              <a:t>$line = &lt;IN&gt;;</a:t>
            </a:r>
          </a:p>
          <a:p>
            <a:r>
              <a:rPr lang="en-US" altLang="ja-JP" sz="1600" dirty="0">
                <a:solidFill>
                  <a:srgbClr val="FF0000"/>
                </a:solidFill>
              </a:rPr>
              <a:t>print "$line";</a:t>
            </a:r>
          </a:p>
          <a:p>
            <a:endParaRPr lang="en-US" altLang="ja-JP" sz="1600" dirty="0"/>
          </a:p>
          <a:p>
            <a:r>
              <a:rPr lang="en-US" altLang="ja-JP" sz="1600" dirty="0"/>
              <a:t># IN </a:t>
            </a:r>
            <a:r>
              <a:rPr lang="ja-JP" altLang="en-US" sz="1600" dirty="0"/>
              <a:t>を閉じる</a:t>
            </a:r>
          </a:p>
          <a:p>
            <a:r>
              <a:rPr lang="en-US" altLang="ja-JP" sz="1600" dirty="0"/>
              <a:t>close(IN);</a:t>
            </a:r>
          </a:p>
          <a:p>
            <a:endParaRPr lang="en-US" altLang="ja-JP" sz="1600" dirty="0"/>
          </a:p>
          <a:p>
            <a:r>
              <a:rPr lang="en-US" altLang="ja-JP" sz="1600" dirty="0"/>
              <a:t>exit;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0" y="404664"/>
            <a:ext cx="16979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>
                <a:solidFill>
                  <a:srgbClr val="FF0000"/>
                </a:solidFill>
              </a:rPr>
              <a:t>cSi-Read.pl</a:t>
            </a:r>
          </a:p>
        </p:txBody>
      </p:sp>
    </p:spTree>
    <p:extLst>
      <p:ext uri="{BB962C8B-B14F-4D97-AF65-F5344CB8AC3E}">
        <p14:creationId xmlns:p14="http://schemas.microsoft.com/office/powerpoint/2010/main" val="1083992191"/>
      </p:ext>
    </p:extLst>
  </p:cSld>
  <p:clrMapOvr>
    <a:masterClrMapping/>
  </p:clrMapOvr>
  <p:transition>
    <p:sndAc>
      <p:stSnd>
        <p:snd r:embed="rId2" name="CAMERA.WAV"/>
      </p:stSnd>
    </p:sndAc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9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6680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ja-JP" sz="3600" b="1" dirty="0">
                <a:solidFill>
                  <a:srgbClr val="0000FF"/>
                </a:solidFill>
                <a:ea typeface="ＨＧ丸ゴシックB" pitchFamily="49" charset="-128"/>
              </a:rPr>
              <a:t>Perl module</a:t>
            </a:r>
            <a:r>
              <a:rPr lang="ja-JP" altLang="en-US" sz="3600" b="1" dirty="0">
                <a:solidFill>
                  <a:srgbClr val="0000FF"/>
                </a:solidFill>
                <a:ea typeface="ＨＧ丸ゴシックB" pitchFamily="49" charset="-128"/>
              </a:rPr>
              <a:t>の検索・インストール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107504" y="836712"/>
            <a:ext cx="903649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dirty="0"/>
              <a:t>CPAN (Comprehensive Perl Archive Network): http://search.cpan.org/</a:t>
            </a:r>
          </a:p>
          <a:p>
            <a:endParaRPr lang="en-US" altLang="ja-JP" sz="2000" dirty="0"/>
          </a:p>
          <a:p>
            <a:pPr marL="457200" indent="-457200">
              <a:buFont typeface="+mj-lt"/>
              <a:buAutoNum type="arabicPeriod"/>
            </a:pPr>
            <a:r>
              <a:rPr lang="en-US" altLang="ja-JP" sz="2000" dirty="0"/>
              <a:t>‘Complex’</a:t>
            </a:r>
            <a:r>
              <a:rPr lang="ja-JP" altLang="en-US" sz="2000" dirty="0"/>
              <a:t> を検索</a:t>
            </a:r>
            <a:endParaRPr lang="en-US" altLang="ja-JP" sz="2000" dirty="0"/>
          </a:p>
          <a:p>
            <a:pPr marL="457200" indent="-457200">
              <a:buFont typeface="+mj-lt"/>
              <a:buAutoNum type="arabicPeriod"/>
            </a:pPr>
            <a:r>
              <a:rPr lang="en-US" altLang="ja-JP" sz="2000" dirty="0">
                <a:solidFill>
                  <a:srgbClr val="FF0000"/>
                </a:solidFill>
              </a:rPr>
              <a:t>Math::Complex</a:t>
            </a:r>
            <a:r>
              <a:rPr lang="ja-JP" altLang="en-US" sz="2000" dirty="0">
                <a:solidFill>
                  <a:srgbClr val="FF0000"/>
                </a:solidFill>
              </a:rPr>
              <a:t> </a:t>
            </a:r>
            <a:r>
              <a:rPr lang="ja-JP" altLang="en-US" sz="2000" dirty="0"/>
              <a:t>が見つかる</a:t>
            </a:r>
            <a:br>
              <a:rPr lang="en-US" altLang="ja-JP" sz="2000" dirty="0"/>
            </a:br>
            <a:r>
              <a:rPr lang="ja-JP" altLang="en-US" sz="2000" dirty="0"/>
              <a:t> 　</a:t>
            </a:r>
            <a:r>
              <a:rPr lang="en-US" altLang="ja-JP" sz="2000" dirty="0"/>
              <a:t>=&gt;</a:t>
            </a:r>
            <a:r>
              <a:rPr lang="ja-JP" altLang="en-US" sz="2000" dirty="0"/>
              <a:t> オンラインマニュアルを見る</a:t>
            </a:r>
            <a:endParaRPr lang="en-US" altLang="ja-JP" sz="2000" dirty="0"/>
          </a:p>
          <a:p>
            <a:br>
              <a:rPr lang="en-US" altLang="ja-JP" sz="2000" dirty="0"/>
            </a:br>
            <a:r>
              <a:rPr lang="en-US" altLang="ja-JP" sz="2000" dirty="0" err="1"/>
              <a:t>ActivePerl</a:t>
            </a:r>
            <a:r>
              <a:rPr lang="ja-JP" altLang="en-US" sz="2000" dirty="0"/>
              <a:t>のインストール</a:t>
            </a:r>
            <a:br>
              <a:rPr lang="en-US" altLang="ja-JP" sz="2000" dirty="0"/>
            </a:br>
            <a:r>
              <a:rPr lang="ja-JP" altLang="en-US" sz="2000" dirty="0"/>
              <a:t>　　</a:t>
            </a:r>
            <a:r>
              <a:rPr lang="en-US" altLang="ja-JP" sz="2000" dirty="0"/>
              <a:t>d:\Work&gt; </a:t>
            </a:r>
            <a:r>
              <a:rPr lang="en-US" altLang="ja-JP" sz="2000" dirty="0">
                <a:solidFill>
                  <a:srgbClr val="FF0000"/>
                </a:solidFill>
              </a:rPr>
              <a:t>ppm</a:t>
            </a:r>
            <a:r>
              <a:rPr lang="ja-JP" altLang="en-US" sz="2000" dirty="0">
                <a:solidFill>
                  <a:srgbClr val="FF0000"/>
                </a:solidFill>
              </a:rPr>
              <a:t> </a:t>
            </a:r>
            <a:r>
              <a:rPr lang="en-US" altLang="ja-JP" sz="2000" dirty="0">
                <a:solidFill>
                  <a:srgbClr val="FF0000"/>
                </a:solidFill>
              </a:rPr>
              <a:t>install </a:t>
            </a:r>
            <a:r>
              <a:rPr lang="en-US" altLang="ja-JP" sz="2000" dirty="0"/>
              <a:t>Math</a:t>
            </a:r>
            <a:r>
              <a:rPr lang="en-US" altLang="ja-JP" sz="2000" dirty="0">
                <a:solidFill>
                  <a:srgbClr val="FF0000"/>
                </a:solidFill>
              </a:rPr>
              <a:t>-&gt;</a:t>
            </a:r>
            <a:r>
              <a:rPr lang="en-US" altLang="ja-JP" sz="2000" dirty="0"/>
              <a:t>Complex</a:t>
            </a:r>
          </a:p>
          <a:p>
            <a:endParaRPr lang="en-US" altLang="ja-JP" sz="2000" dirty="0"/>
          </a:p>
          <a:p>
            <a:r>
              <a:rPr lang="en-US" altLang="ja-JP" sz="2000" dirty="0"/>
              <a:t>Unix/</a:t>
            </a:r>
            <a:r>
              <a:rPr lang="en-US" altLang="ja-JP" sz="2000" dirty="0" err="1"/>
              <a:t>MinGW</a:t>
            </a:r>
            <a:r>
              <a:rPr lang="en-US" altLang="ja-JP" sz="2000" dirty="0"/>
              <a:t> </a:t>
            </a:r>
            <a:r>
              <a:rPr lang="en-US" altLang="ja-JP" sz="2000" dirty="0" err="1"/>
              <a:t>perl</a:t>
            </a:r>
            <a:r>
              <a:rPr lang="ja-JP" altLang="en-US" sz="2000" dirty="0" err="1"/>
              <a:t>での</a:t>
            </a:r>
            <a:r>
              <a:rPr lang="ja-JP" altLang="en-US" sz="2000" dirty="0"/>
              <a:t>インストール</a:t>
            </a:r>
            <a:endParaRPr lang="en-US" altLang="ja-JP" sz="2000" dirty="0"/>
          </a:p>
          <a:p>
            <a:r>
              <a:rPr lang="ja-JP" altLang="en-US" sz="2000" dirty="0"/>
              <a:t>　　</a:t>
            </a:r>
            <a:r>
              <a:rPr lang="en-US" altLang="ja-JP" sz="2000" dirty="0"/>
              <a:t>$</a:t>
            </a:r>
            <a:r>
              <a:rPr lang="ja-JP" altLang="en-US" sz="2000" dirty="0"/>
              <a:t> </a:t>
            </a:r>
            <a:r>
              <a:rPr lang="en-US" altLang="ja-JP" sz="2000" dirty="0" err="1">
                <a:solidFill>
                  <a:srgbClr val="FF0000"/>
                </a:solidFill>
              </a:rPr>
              <a:t>cpan</a:t>
            </a:r>
            <a:r>
              <a:rPr lang="ja-JP" altLang="en-US" sz="2000" dirty="0"/>
              <a:t> </a:t>
            </a:r>
            <a:r>
              <a:rPr lang="en-US" altLang="ja-JP" sz="2000" dirty="0"/>
              <a:t>Math</a:t>
            </a:r>
            <a:r>
              <a:rPr lang="en-US" altLang="ja-JP" sz="2000" dirty="0">
                <a:solidFill>
                  <a:srgbClr val="FF0000"/>
                </a:solidFill>
              </a:rPr>
              <a:t>::</a:t>
            </a:r>
            <a:r>
              <a:rPr lang="en-US" altLang="ja-JP" sz="2000" dirty="0"/>
              <a:t>Complex</a:t>
            </a:r>
          </a:p>
          <a:p>
            <a:endParaRPr lang="en-US" altLang="ja-JP" sz="2000" dirty="0"/>
          </a:p>
          <a:p>
            <a:r>
              <a:rPr lang="ja-JP" altLang="en-US" sz="2000" dirty="0"/>
              <a:t>インストールの確認</a:t>
            </a:r>
            <a:endParaRPr lang="en-US" altLang="ja-JP" sz="2000" dirty="0"/>
          </a:p>
          <a:p>
            <a:r>
              <a:rPr lang="ja-JP" altLang="en-US" sz="2000" dirty="0"/>
              <a:t>　　</a:t>
            </a:r>
            <a:r>
              <a:rPr lang="en-US" altLang="ja-JP" sz="2000" dirty="0"/>
              <a:t>$</a:t>
            </a:r>
            <a:r>
              <a:rPr lang="ja-JP" altLang="en-US" sz="2000" dirty="0"/>
              <a:t> </a:t>
            </a:r>
            <a:r>
              <a:rPr lang="en-US" altLang="ja-JP" sz="2000" dirty="0" err="1"/>
              <a:t>perl</a:t>
            </a:r>
            <a:r>
              <a:rPr lang="en-US" altLang="ja-JP" sz="2000" dirty="0"/>
              <a:t> -e “use Math::Complex”</a:t>
            </a:r>
          </a:p>
          <a:p>
            <a:endParaRPr lang="en-US" altLang="ja-JP" sz="2000" dirty="0"/>
          </a:p>
        </p:txBody>
      </p:sp>
    </p:spTree>
    <p:extLst>
      <p:ext uri="{BB962C8B-B14F-4D97-AF65-F5344CB8AC3E}">
        <p14:creationId xmlns:p14="http://schemas.microsoft.com/office/powerpoint/2010/main" val="686036590"/>
      </p:ext>
    </p:extLst>
  </p:cSld>
  <p:clrMapOvr>
    <a:masterClrMapping/>
  </p:clrMapOvr>
  <p:transition>
    <p:sndAc>
      <p:stSnd>
        <p:snd r:embed="rId2" name="CAMERA.WAV"/>
      </p:stSnd>
    </p:sndAc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9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92696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ja-JP" altLang="en-US" sz="3600" b="1" dirty="0">
                <a:solidFill>
                  <a:srgbClr val="0000FF"/>
                </a:solidFill>
                <a:ea typeface="ＨＧ丸ゴシックB" pitchFamily="49" charset="-128"/>
              </a:rPr>
              <a:t>複素数の計算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0" y="848890"/>
            <a:ext cx="9144000" cy="92025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dirty="0"/>
              <a:t>use strict;</a:t>
            </a:r>
          </a:p>
          <a:p>
            <a:r>
              <a:rPr lang="en-US" altLang="ja-JP" sz="1600" dirty="0">
                <a:solidFill>
                  <a:srgbClr val="0000FF"/>
                </a:solidFill>
              </a:rPr>
              <a:t># Math::Complex</a:t>
            </a:r>
            <a:r>
              <a:rPr lang="ja-JP" altLang="en-US" sz="1600" dirty="0">
                <a:solidFill>
                  <a:srgbClr val="0000FF"/>
                </a:solidFill>
              </a:rPr>
              <a:t> モジュールの読み込みを行う</a:t>
            </a:r>
            <a:endParaRPr lang="en-US" altLang="ja-JP" sz="1600" dirty="0">
              <a:solidFill>
                <a:srgbClr val="0000FF"/>
              </a:solidFill>
            </a:endParaRPr>
          </a:p>
          <a:p>
            <a:r>
              <a:rPr lang="en-US" altLang="ja-JP" sz="1600" dirty="0">
                <a:solidFill>
                  <a:srgbClr val="FF0000"/>
                </a:solidFill>
              </a:rPr>
              <a:t>use Math::Complex;</a:t>
            </a:r>
          </a:p>
          <a:p>
            <a:endParaRPr lang="en-US" altLang="ja-JP" sz="1600" dirty="0"/>
          </a:p>
          <a:p>
            <a:r>
              <a:rPr lang="en-US" altLang="ja-JP" sz="1600" dirty="0"/>
              <a:t>my $</a:t>
            </a:r>
            <a:r>
              <a:rPr lang="en-US" altLang="ja-JP" sz="1600" dirty="0" err="1"/>
              <a:t>InFile</a:t>
            </a:r>
            <a:r>
              <a:rPr lang="en-US" altLang="ja-JP" sz="1600" dirty="0"/>
              <a:t> = "Si100_jel.ref";</a:t>
            </a:r>
          </a:p>
          <a:p>
            <a:endParaRPr lang="en-US" altLang="ja-JP" sz="1600" dirty="0"/>
          </a:p>
          <a:p>
            <a:r>
              <a:rPr lang="en-US" altLang="ja-JP" sz="1600" dirty="0"/>
              <a:t>open(IN, "$</a:t>
            </a:r>
            <a:r>
              <a:rPr lang="en-US" altLang="ja-JP" sz="1600" dirty="0" err="1"/>
              <a:t>InFile</a:t>
            </a:r>
            <a:r>
              <a:rPr lang="en-US" altLang="ja-JP" sz="1600" dirty="0"/>
              <a:t>") or die "$!: Can not read [$</a:t>
            </a:r>
            <a:r>
              <a:rPr lang="en-US" altLang="ja-JP" sz="1600" dirty="0" err="1"/>
              <a:t>InFile</a:t>
            </a:r>
            <a:r>
              <a:rPr lang="en-US" altLang="ja-JP" sz="1600" dirty="0"/>
              <a:t>]\n";</a:t>
            </a:r>
          </a:p>
          <a:p>
            <a:r>
              <a:rPr lang="en-US" altLang="ja-JP" sz="1600" dirty="0"/>
              <a:t>for( ; ; ) {</a:t>
            </a:r>
          </a:p>
          <a:p>
            <a:r>
              <a:rPr lang="ja-JP" altLang="en-US" sz="1600" dirty="0"/>
              <a:t>	</a:t>
            </a:r>
            <a:r>
              <a:rPr lang="en-US" altLang="ja-JP" sz="1600" dirty="0"/>
              <a:t>my $line = &lt;IN&gt;;</a:t>
            </a:r>
          </a:p>
          <a:p>
            <a:r>
              <a:rPr lang="ja-JP" altLang="en-US" sz="1600" dirty="0"/>
              <a:t>	</a:t>
            </a:r>
            <a:r>
              <a:rPr lang="en-US" altLang="ja-JP" sz="1600" dirty="0"/>
              <a:t>if(!defined $line) {</a:t>
            </a:r>
            <a:r>
              <a:rPr lang="ja-JP" altLang="en-US" sz="1600" dirty="0"/>
              <a:t> </a:t>
            </a:r>
            <a:r>
              <a:rPr lang="en-US" altLang="ja-JP" sz="1600" dirty="0"/>
              <a:t>exit;</a:t>
            </a:r>
            <a:r>
              <a:rPr lang="ja-JP" altLang="en-US" sz="1600" dirty="0"/>
              <a:t> </a:t>
            </a:r>
            <a:r>
              <a:rPr lang="en-US" altLang="ja-JP" sz="1600" dirty="0"/>
              <a:t>}</a:t>
            </a:r>
          </a:p>
          <a:p>
            <a:r>
              <a:rPr lang="ja-JP" altLang="en-US" sz="1600" dirty="0"/>
              <a:t>	</a:t>
            </a:r>
            <a:r>
              <a:rPr lang="en-US" altLang="ja-JP" sz="1600" dirty="0"/>
              <a:t>if($line =~ /# DATA:/) {</a:t>
            </a:r>
            <a:r>
              <a:rPr lang="ja-JP" altLang="en-US" sz="1600" dirty="0"/>
              <a:t> </a:t>
            </a:r>
            <a:r>
              <a:rPr lang="en-US" altLang="ja-JP" sz="1600" dirty="0"/>
              <a:t>last;</a:t>
            </a:r>
            <a:r>
              <a:rPr lang="ja-JP" altLang="en-US" sz="1600" dirty="0"/>
              <a:t> </a:t>
            </a:r>
            <a:r>
              <a:rPr lang="en-US" altLang="ja-JP" sz="1600" dirty="0"/>
              <a:t>}</a:t>
            </a:r>
          </a:p>
          <a:p>
            <a:r>
              <a:rPr lang="en-US" altLang="ja-JP" sz="1600" dirty="0"/>
              <a:t>}</a:t>
            </a:r>
          </a:p>
          <a:p>
            <a:r>
              <a:rPr lang="en-US" altLang="ja-JP" sz="1600" dirty="0"/>
              <a:t># </a:t>
            </a:r>
            <a:r>
              <a:rPr lang="ja-JP" altLang="en-US" sz="1600" dirty="0"/>
              <a:t>変な行 </a:t>
            </a:r>
            <a:r>
              <a:rPr lang="en-US" altLang="ja-JP" sz="1600" dirty="0"/>
              <a:t>"</a:t>
            </a:r>
            <a:r>
              <a:rPr lang="ja-JP" altLang="en-US" sz="1600" dirty="0"/>
              <a:t>銜     鉗     </a:t>
            </a:r>
            <a:r>
              <a:rPr lang="en-US" altLang="ja-JP" sz="1600" dirty="0"/>
              <a:t>"</a:t>
            </a:r>
            <a:r>
              <a:rPr lang="ja-JP" altLang="en-US" sz="1600" dirty="0"/>
              <a:t>を読み飛ばす</a:t>
            </a:r>
          </a:p>
          <a:p>
            <a:r>
              <a:rPr lang="en-US" altLang="ja-JP" sz="1600" dirty="0"/>
              <a:t>my $line = &lt;IN&gt;;</a:t>
            </a:r>
          </a:p>
          <a:p>
            <a:r>
              <a:rPr lang="en-US" altLang="ja-JP" sz="1600" dirty="0"/>
              <a:t># </a:t>
            </a:r>
            <a:r>
              <a:rPr lang="ja-JP" altLang="en-US" sz="1600" dirty="0"/>
              <a:t>次の行は </a:t>
            </a:r>
            <a:r>
              <a:rPr lang="en-US" altLang="ja-JP" sz="1600" dirty="0"/>
              <a:t>e1,e2</a:t>
            </a:r>
            <a:r>
              <a:rPr lang="ja-JP" altLang="en-US" sz="1600" dirty="0"/>
              <a:t>の数値データのはず </a:t>
            </a:r>
            <a:r>
              <a:rPr lang="en-US" altLang="ja-JP" sz="1600" dirty="0"/>
              <a:t>('13.4122 0.0385 '</a:t>
            </a:r>
            <a:r>
              <a:rPr lang="ja-JP" altLang="en-US" sz="1600" dirty="0"/>
              <a:t>なら</a:t>
            </a:r>
            <a:r>
              <a:rPr lang="en-US" altLang="ja-JP" sz="1600" dirty="0"/>
              <a:t>OK)</a:t>
            </a:r>
          </a:p>
          <a:p>
            <a:r>
              <a:rPr lang="en-US" altLang="ja-JP" sz="1600" dirty="0"/>
              <a:t>$line = &lt;IN&gt;;</a:t>
            </a:r>
          </a:p>
          <a:p>
            <a:r>
              <a:rPr lang="en-US" altLang="ja-JP" sz="1600" dirty="0">
                <a:solidFill>
                  <a:srgbClr val="0000FF"/>
                </a:solidFill>
              </a:rPr>
              <a:t># </a:t>
            </a:r>
            <a:r>
              <a:rPr lang="ja-JP" altLang="en-US" sz="1600" dirty="0">
                <a:solidFill>
                  <a:srgbClr val="0000FF"/>
                </a:solidFill>
              </a:rPr>
              <a:t>読み込んだ </a:t>
            </a:r>
            <a:r>
              <a:rPr lang="en-US" altLang="ja-JP" sz="1600" dirty="0">
                <a:solidFill>
                  <a:srgbClr val="0000FF"/>
                </a:solidFill>
              </a:rPr>
              <a:t>$line</a:t>
            </a:r>
            <a:r>
              <a:rPr lang="ja-JP" altLang="en-US" sz="1600" dirty="0">
                <a:solidFill>
                  <a:srgbClr val="0000FF"/>
                </a:solidFill>
              </a:rPr>
              <a:t> を </a:t>
            </a:r>
            <a:r>
              <a:rPr lang="en-US" altLang="ja-JP" sz="1600" dirty="0">
                <a:solidFill>
                  <a:srgbClr val="0000FF"/>
                </a:solidFill>
              </a:rPr>
              <a:t>‘</a:t>
            </a:r>
            <a:r>
              <a:rPr lang="ja-JP" altLang="en-US" sz="1600" dirty="0">
                <a:solidFill>
                  <a:srgbClr val="0000FF"/>
                </a:solidFill>
              </a:rPr>
              <a:t> </a:t>
            </a:r>
            <a:r>
              <a:rPr lang="en-US" altLang="ja-JP" sz="1600" dirty="0">
                <a:solidFill>
                  <a:srgbClr val="0000FF"/>
                </a:solidFill>
              </a:rPr>
              <a:t>’</a:t>
            </a:r>
            <a:r>
              <a:rPr lang="ja-JP" altLang="en-US" sz="1600" dirty="0">
                <a:solidFill>
                  <a:srgbClr val="0000FF"/>
                </a:solidFill>
              </a:rPr>
              <a:t> を区切りにして分割する</a:t>
            </a:r>
            <a:endParaRPr lang="en-US" altLang="ja-JP" sz="1600" dirty="0">
              <a:solidFill>
                <a:srgbClr val="0000FF"/>
              </a:solidFill>
            </a:endParaRPr>
          </a:p>
          <a:p>
            <a:r>
              <a:rPr lang="en-US" altLang="ja-JP" sz="1600" dirty="0">
                <a:solidFill>
                  <a:srgbClr val="FF0000"/>
                </a:solidFill>
              </a:rPr>
              <a:t>my ($e1, $e2) = split(/ /, $line);</a:t>
            </a:r>
          </a:p>
          <a:p>
            <a:r>
              <a:rPr lang="en-US" altLang="ja-JP" sz="1600" dirty="0">
                <a:solidFill>
                  <a:srgbClr val="0000FF"/>
                </a:solidFill>
              </a:rPr>
              <a:t># </a:t>
            </a:r>
            <a:r>
              <a:rPr lang="ja-JP" altLang="en-US" sz="1600" dirty="0">
                <a:solidFill>
                  <a:srgbClr val="0000FF"/>
                </a:solidFill>
              </a:rPr>
              <a:t>関数 </a:t>
            </a:r>
            <a:r>
              <a:rPr lang="en-US" altLang="ja-JP" sz="1600" dirty="0" err="1">
                <a:solidFill>
                  <a:srgbClr val="0000FF"/>
                </a:solidFill>
              </a:rPr>
              <a:t>EpsToNK</a:t>
            </a:r>
            <a:r>
              <a:rPr lang="ja-JP" altLang="en-US" sz="1600" dirty="0">
                <a:solidFill>
                  <a:srgbClr val="0000FF"/>
                </a:solidFill>
              </a:rPr>
              <a:t> を使い、複素誘電関数を複素屈折率に治す</a:t>
            </a:r>
            <a:endParaRPr lang="en-US" altLang="ja-JP" sz="1600" dirty="0">
              <a:solidFill>
                <a:srgbClr val="0000FF"/>
              </a:solidFill>
            </a:endParaRPr>
          </a:p>
          <a:p>
            <a:r>
              <a:rPr lang="en-US" altLang="ja-JP" sz="1600" dirty="0">
                <a:solidFill>
                  <a:srgbClr val="FF0000"/>
                </a:solidFill>
              </a:rPr>
              <a:t>my ($n, $k)   = &amp;</a:t>
            </a:r>
            <a:r>
              <a:rPr lang="en-US" altLang="ja-JP" sz="1600" dirty="0" err="1">
                <a:solidFill>
                  <a:srgbClr val="FF0000"/>
                </a:solidFill>
              </a:rPr>
              <a:t>EpsToNK</a:t>
            </a:r>
            <a:r>
              <a:rPr lang="en-US" altLang="ja-JP" sz="1600" dirty="0">
                <a:solidFill>
                  <a:srgbClr val="FF0000"/>
                </a:solidFill>
              </a:rPr>
              <a:t>($e1, $e2);</a:t>
            </a:r>
          </a:p>
          <a:p>
            <a:r>
              <a:rPr lang="en-US" altLang="ja-JP" sz="1600" dirty="0">
                <a:solidFill>
                  <a:srgbClr val="FF0000"/>
                </a:solidFill>
              </a:rPr>
              <a:t>print "e*=($e1, $e2) =&gt; (</a:t>
            </a:r>
            <a:r>
              <a:rPr lang="en-US" altLang="ja-JP" sz="1600" dirty="0" err="1">
                <a:solidFill>
                  <a:srgbClr val="FF0000"/>
                </a:solidFill>
              </a:rPr>
              <a:t>n,k</a:t>
            </a:r>
            <a:r>
              <a:rPr lang="en-US" altLang="ja-JP" sz="1600" dirty="0">
                <a:solidFill>
                  <a:srgbClr val="FF0000"/>
                </a:solidFill>
              </a:rPr>
              <a:t>) = ($n, $k)\n";</a:t>
            </a:r>
          </a:p>
          <a:p>
            <a:endParaRPr lang="en-US" altLang="ja-JP" sz="1600" dirty="0"/>
          </a:p>
          <a:p>
            <a:r>
              <a:rPr lang="en-US" altLang="ja-JP" sz="1600" dirty="0"/>
              <a:t># IN </a:t>
            </a:r>
            <a:r>
              <a:rPr lang="ja-JP" altLang="en-US" sz="1600" dirty="0"/>
              <a:t>を閉じる</a:t>
            </a:r>
          </a:p>
          <a:p>
            <a:r>
              <a:rPr lang="en-US" altLang="ja-JP" sz="1600" dirty="0"/>
              <a:t>close(IN);</a:t>
            </a:r>
          </a:p>
          <a:p>
            <a:endParaRPr lang="en-US" altLang="ja-JP" sz="1600" dirty="0"/>
          </a:p>
          <a:p>
            <a:r>
              <a:rPr lang="en-US" altLang="ja-JP" sz="1600" dirty="0"/>
              <a:t>exit;</a:t>
            </a:r>
          </a:p>
          <a:p>
            <a:endParaRPr lang="en-US" altLang="ja-JP" sz="1600" dirty="0"/>
          </a:p>
          <a:p>
            <a:endParaRPr lang="en-US" altLang="ja-JP" sz="1600" dirty="0"/>
          </a:p>
          <a:p>
            <a:r>
              <a:rPr lang="en-US" altLang="ja-JP" sz="1600" dirty="0"/>
              <a:t>sub </a:t>
            </a:r>
            <a:r>
              <a:rPr lang="en-US" altLang="ja-JP" sz="1600" dirty="0" err="1"/>
              <a:t>EpsToNK</a:t>
            </a:r>
            <a:endParaRPr lang="en-US" altLang="ja-JP" sz="1600" dirty="0"/>
          </a:p>
          <a:p>
            <a:r>
              <a:rPr lang="en-US" altLang="ja-JP" sz="1600" dirty="0"/>
              <a:t>{</a:t>
            </a:r>
          </a:p>
          <a:p>
            <a:r>
              <a:rPr lang="en-US" altLang="ja-JP" sz="1600" dirty="0"/>
              <a:t>	my ($e1, $e2) = @_;</a:t>
            </a:r>
          </a:p>
          <a:p>
            <a:r>
              <a:rPr lang="en-US" altLang="ja-JP" sz="1600" dirty="0"/>
              <a:t>	my $</a:t>
            </a:r>
            <a:r>
              <a:rPr lang="en-US" altLang="ja-JP" sz="1600" dirty="0" err="1"/>
              <a:t>ec</a:t>
            </a:r>
            <a:r>
              <a:rPr lang="en-US" altLang="ja-JP" sz="1600" dirty="0"/>
              <a:t> = </a:t>
            </a:r>
            <a:r>
              <a:rPr lang="en-US" altLang="ja-JP" sz="1600" dirty="0" err="1"/>
              <a:t>cplx</a:t>
            </a:r>
            <a:r>
              <a:rPr lang="en-US" altLang="ja-JP" sz="1600" dirty="0"/>
              <a:t>($e1, -$e2);</a:t>
            </a:r>
          </a:p>
          <a:p>
            <a:r>
              <a:rPr lang="en-US" altLang="ja-JP" sz="1600" dirty="0"/>
              <a:t>	my $</a:t>
            </a:r>
            <a:r>
              <a:rPr lang="en-US" altLang="ja-JP" sz="1600" dirty="0" err="1"/>
              <a:t>nc</a:t>
            </a:r>
            <a:r>
              <a:rPr lang="en-US" altLang="ja-JP" sz="1600" dirty="0"/>
              <a:t> = </a:t>
            </a:r>
            <a:r>
              <a:rPr lang="en-US" altLang="ja-JP" sz="1600" dirty="0" err="1"/>
              <a:t>sqrt</a:t>
            </a:r>
            <a:r>
              <a:rPr lang="en-US" altLang="ja-JP" sz="1600" dirty="0"/>
              <a:t>($</a:t>
            </a:r>
            <a:r>
              <a:rPr lang="en-US" altLang="ja-JP" sz="1600" dirty="0" err="1"/>
              <a:t>ec</a:t>
            </a:r>
            <a:r>
              <a:rPr lang="en-US" altLang="ja-JP" sz="1600" dirty="0"/>
              <a:t>);</a:t>
            </a:r>
          </a:p>
          <a:p>
            <a:r>
              <a:rPr lang="en-US" altLang="ja-JP" sz="1600" dirty="0"/>
              <a:t>	return (Re($</a:t>
            </a:r>
            <a:r>
              <a:rPr lang="en-US" altLang="ja-JP" sz="1600" dirty="0" err="1"/>
              <a:t>nc</a:t>
            </a:r>
            <a:r>
              <a:rPr lang="en-US" altLang="ja-JP" sz="1600" dirty="0"/>
              <a:t>), -</a:t>
            </a:r>
            <a:r>
              <a:rPr lang="en-US" altLang="ja-JP" sz="1600" dirty="0" err="1"/>
              <a:t>Im</a:t>
            </a:r>
            <a:r>
              <a:rPr lang="en-US" altLang="ja-JP" sz="1600" dirty="0"/>
              <a:t>($</a:t>
            </a:r>
            <a:r>
              <a:rPr lang="en-US" altLang="ja-JP" sz="1600" dirty="0" err="1"/>
              <a:t>nc</a:t>
            </a:r>
            <a:r>
              <a:rPr lang="en-US" altLang="ja-JP" sz="1600" dirty="0"/>
              <a:t>));</a:t>
            </a:r>
          </a:p>
          <a:p>
            <a:r>
              <a:rPr lang="en-US" altLang="ja-JP" sz="1600" dirty="0"/>
              <a:t>}</a:t>
            </a:r>
          </a:p>
          <a:p>
            <a:endParaRPr lang="en-US" altLang="ja-JP" sz="1600" dirty="0"/>
          </a:p>
        </p:txBody>
      </p:sp>
      <p:sp>
        <p:nvSpPr>
          <p:cNvPr id="2" name="正方形/長方形 1"/>
          <p:cNvSpPr/>
          <p:nvPr/>
        </p:nvSpPr>
        <p:spPr>
          <a:xfrm>
            <a:off x="0" y="404664"/>
            <a:ext cx="21932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>
                <a:solidFill>
                  <a:srgbClr val="FF0000"/>
                </a:solidFill>
              </a:rPr>
              <a:t>cSi-Complex.pl</a:t>
            </a:r>
          </a:p>
        </p:txBody>
      </p:sp>
    </p:spTree>
    <p:extLst>
      <p:ext uri="{BB962C8B-B14F-4D97-AF65-F5344CB8AC3E}">
        <p14:creationId xmlns:p14="http://schemas.microsoft.com/office/powerpoint/2010/main" val="140721349"/>
      </p:ext>
    </p:extLst>
  </p:cSld>
  <p:clrMapOvr>
    <a:masterClrMapping/>
  </p:clrMapOvr>
  <p:transition>
    <p:sndAc>
      <p:stSnd>
        <p:snd r:embed="rId2" name="CAMERA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9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6712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ja-JP" sz="3600" b="1" dirty="0">
                <a:solidFill>
                  <a:srgbClr val="0000FF"/>
                </a:solidFill>
                <a:ea typeface="ＨＧ丸ゴシックB" pitchFamily="49" charset="-128"/>
              </a:rPr>
              <a:t>Perl</a:t>
            </a:r>
            <a:r>
              <a:rPr lang="ja-JP" altLang="en-US" sz="3600" b="1" dirty="0">
                <a:solidFill>
                  <a:srgbClr val="0000FF"/>
                </a:solidFill>
                <a:ea typeface="ＨＧ丸ゴシックB" pitchFamily="49" charset="-128"/>
              </a:rPr>
              <a:t>の入手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611560" y="836712"/>
            <a:ext cx="799288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ja-JP" dirty="0">
              <a:solidFill>
                <a:srgbClr val="000000"/>
              </a:solidFill>
            </a:endParaRPr>
          </a:p>
          <a:p>
            <a:r>
              <a:rPr lang="en-US" altLang="ja-JP" b="1" dirty="0">
                <a:solidFill>
                  <a:srgbClr val="000000"/>
                </a:solidFill>
              </a:rPr>
              <a:t>Perl</a:t>
            </a:r>
          </a:p>
          <a:p>
            <a:r>
              <a:rPr lang="ja-JP" altLang="en-US" dirty="0">
                <a:solidFill>
                  <a:srgbClr val="000000"/>
                </a:solidFill>
              </a:rPr>
              <a:t>　</a:t>
            </a:r>
            <a:r>
              <a:rPr lang="en-US" altLang="ja-JP" b="1" dirty="0" err="1">
                <a:solidFill>
                  <a:srgbClr val="000000"/>
                </a:solidFill>
              </a:rPr>
              <a:t>ActivePerl</a:t>
            </a:r>
            <a:r>
              <a:rPr lang="en-US" altLang="ja-JP" dirty="0">
                <a:solidFill>
                  <a:srgbClr val="000000"/>
                </a:solidFill>
              </a:rPr>
              <a:t> Free Community</a:t>
            </a:r>
            <a:r>
              <a:rPr lang="ja-JP" altLang="en-US" dirty="0">
                <a:solidFill>
                  <a:srgbClr val="000000"/>
                </a:solidFill>
              </a:rPr>
              <a:t> </a:t>
            </a:r>
            <a:r>
              <a:rPr lang="en-US" altLang="ja-JP" dirty="0">
                <a:solidFill>
                  <a:srgbClr val="000000"/>
                </a:solidFill>
              </a:rPr>
              <a:t>Edition</a:t>
            </a:r>
          </a:p>
          <a:p>
            <a:r>
              <a:rPr lang="ja-JP" altLang="en-US" dirty="0">
                <a:solidFill>
                  <a:srgbClr val="000000"/>
                </a:solidFill>
              </a:rPr>
              <a:t>　</a:t>
            </a:r>
            <a:r>
              <a:rPr lang="en-US" altLang="ja-JP" dirty="0">
                <a:solidFill>
                  <a:srgbClr val="000000"/>
                </a:solidFill>
              </a:rPr>
              <a:t>   http://www.activestate.com/activeperl</a:t>
            </a:r>
          </a:p>
          <a:p>
            <a:r>
              <a:rPr lang="en-US" altLang="ja-JP" dirty="0">
                <a:solidFill>
                  <a:srgbClr val="000000"/>
                </a:solidFill>
              </a:rPr>
              <a:t>      </a:t>
            </a:r>
            <a:r>
              <a:rPr lang="ja-JP" altLang="en-US" dirty="0">
                <a:solidFill>
                  <a:srgbClr val="000000"/>
                </a:solidFill>
              </a:rPr>
              <a:t>最新 </a:t>
            </a:r>
            <a:r>
              <a:rPr lang="en-US" altLang="ja-JP" dirty="0" err="1">
                <a:solidFill>
                  <a:srgbClr val="000000"/>
                </a:solidFill>
              </a:rPr>
              <a:t>Ver</a:t>
            </a:r>
            <a:r>
              <a:rPr lang="ja-JP" altLang="en-US" dirty="0">
                <a:solidFill>
                  <a:srgbClr val="000000"/>
                </a:solidFill>
              </a:rPr>
              <a:t> </a:t>
            </a:r>
            <a:r>
              <a:rPr lang="en-US" altLang="ja-JP" dirty="0">
                <a:solidFill>
                  <a:srgbClr val="000000"/>
                </a:solidFill>
              </a:rPr>
              <a:t>5.16.3</a:t>
            </a:r>
          </a:p>
          <a:p>
            <a:r>
              <a:rPr lang="ja-JP" altLang="en-US" b="1" dirty="0">
                <a:solidFill>
                  <a:srgbClr val="000000"/>
                </a:solidFill>
              </a:rPr>
              <a:t>　</a:t>
            </a:r>
            <a:r>
              <a:rPr lang="en-US" altLang="ja-JP" b="1" dirty="0">
                <a:solidFill>
                  <a:srgbClr val="000000"/>
                </a:solidFill>
              </a:rPr>
              <a:t>Strawberry </a:t>
            </a:r>
            <a:r>
              <a:rPr lang="en-US" altLang="ja-JP" b="1" dirty="0" err="1">
                <a:solidFill>
                  <a:srgbClr val="000000"/>
                </a:solidFill>
              </a:rPr>
              <a:t>perl</a:t>
            </a:r>
            <a:endParaRPr lang="en-US" altLang="ja-JP" b="1" dirty="0">
              <a:solidFill>
                <a:srgbClr val="000000"/>
              </a:solidFill>
            </a:endParaRPr>
          </a:p>
          <a:p>
            <a:r>
              <a:rPr lang="ja-JP" altLang="en-US" dirty="0">
                <a:solidFill>
                  <a:srgbClr val="000000"/>
                </a:solidFill>
              </a:rPr>
              <a:t>　</a:t>
            </a:r>
            <a:r>
              <a:rPr lang="en-US" altLang="ja-JP" dirty="0">
                <a:solidFill>
                  <a:srgbClr val="000000"/>
                </a:solidFill>
              </a:rPr>
              <a:t>   http://strawberryperl.com/</a:t>
            </a:r>
          </a:p>
        </p:txBody>
      </p:sp>
    </p:spTree>
    <p:extLst>
      <p:ext uri="{BB962C8B-B14F-4D97-AF65-F5344CB8AC3E}">
        <p14:creationId xmlns:p14="http://schemas.microsoft.com/office/powerpoint/2010/main" val="721904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9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92696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ja-JP" altLang="en-US" sz="3600" b="1" dirty="0">
                <a:solidFill>
                  <a:srgbClr val="0000FF"/>
                </a:solidFill>
                <a:ea typeface="ＨＧ丸ゴシックB" pitchFamily="49" charset="-128"/>
              </a:rPr>
              <a:t>複素数の計算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0" y="848890"/>
            <a:ext cx="9144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dirty="0">
                <a:solidFill>
                  <a:srgbClr val="0000FF"/>
                </a:solidFill>
              </a:rPr>
              <a:t># </a:t>
            </a:r>
            <a:r>
              <a:rPr lang="ja-JP" altLang="en-US" sz="1600" dirty="0">
                <a:solidFill>
                  <a:srgbClr val="0000FF"/>
                </a:solidFill>
              </a:rPr>
              <a:t>読み込んだ </a:t>
            </a:r>
            <a:r>
              <a:rPr lang="en-US" altLang="ja-JP" sz="1600" dirty="0">
                <a:solidFill>
                  <a:srgbClr val="0000FF"/>
                </a:solidFill>
              </a:rPr>
              <a:t>$line</a:t>
            </a:r>
            <a:r>
              <a:rPr lang="ja-JP" altLang="en-US" sz="1600" dirty="0">
                <a:solidFill>
                  <a:srgbClr val="0000FF"/>
                </a:solidFill>
              </a:rPr>
              <a:t> を </a:t>
            </a:r>
            <a:r>
              <a:rPr lang="en-US" altLang="ja-JP" sz="1600" dirty="0">
                <a:solidFill>
                  <a:srgbClr val="0000FF"/>
                </a:solidFill>
              </a:rPr>
              <a:t>‘</a:t>
            </a:r>
            <a:r>
              <a:rPr lang="ja-JP" altLang="en-US" sz="1600" dirty="0">
                <a:solidFill>
                  <a:srgbClr val="0000FF"/>
                </a:solidFill>
              </a:rPr>
              <a:t> </a:t>
            </a:r>
            <a:r>
              <a:rPr lang="en-US" altLang="ja-JP" sz="1600" dirty="0">
                <a:solidFill>
                  <a:srgbClr val="0000FF"/>
                </a:solidFill>
              </a:rPr>
              <a:t>’</a:t>
            </a:r>
            <a:r>
              <a:rPr lang="ja-JP" altLang="en-US" sz="1600" dirty="0">
                <a:solidFill>
                  <a:srgbClr val="0000FF"/>
                </a:solidFill>
              </a:rPr>
              <a:t> を区切りにして分割する</a:t>
            </a:r>
            <a:endParaRPr lang="en-US" altLang="ja-JP" sz="1600" dirty="0">
              <a:solidFill>
                <a:srgbClr val="0000FF"/>
              </a:solidFill>
            </a:endParaRPr>
          </a:p>
          <a:p>
            <a:r>
              <a:rPr lang="en-US" altLang="ja-JP" sz="1600" dirty="0">
                <a:solidFill>
                  <a:srgbClr val="FF0000"/>
                </a:solidFill>
              </a:rPr>
              <a:t>my ($e1, $e2) = split(/ /, $line);</a:t>
            </a:r>
          </a:p>
          <a:p>
            <a:r>
              <a:rPr lang="en-US" altLang="ja-JP" sz="1600" dirty="0">
                <a:solidFill>
                  <a:srgbClr val="0000FF"/>
                </a:solidFill>
              </a:rPr>
              <a:t># </a:t>
            </a:r>
            <a:r>
              <a:rPr lang="ja-JP" altLang="en-US" sz="1600" dirty="0">
                <a:solidFill>
                  <a:srgbClr val="0000FF"/>
                </a:solidFill>
              </a:rPr>
              <a:t>関数 </a:t>
            </a:r>
            <a:r>
              <a:rPr lang="en-US" altLang="ja-JP" sz="1600" dirty="0" err="1">
                <a:solidFill>
                  <a:srgbClr val="0000FF"/>
                </a:solidFill>
              </a:rPr>
              <a:t>EpsToNK</a:t>
            </a:r>
            <a:r>
              <a:rPr lang="ja-JP" altLang="en-US" sz="1600" dirty="0">
                <a:solidFill>
                  <a:srgbClr val="0000FF"/>
                </a:solidFill>
              </a:rPr>
              <a:t> を使い、複素誘電関数を複素屈折率に治す</a:t>
            </a:r>
            <a:endParaRPr lang="en-US" altLang="ja-JP" sz="1600" dirty="0">
              <a:solidFill>
                <a:srgbClr val="0000FF"/>
              </a:solidFill>
            </a:endParaRPr>
          </a:p>
          <a:p>
            <a:r>
              <a:rPr lang="en-US" altLang="ja-JP" sz="1600" dirty="0">
                <a:solidFill>
                  <a:srgbClr val="FF0000"/>
                </a:solidFill>
              </a:rPr>
              <a:t>my ($n, $k)   = &amp;</a:t>
            </a:r>
            <a:r>
              <a:rPr lang="en-US" altLang="ja-JP" sz="1600" dirty="0" err="1">
                <a:solidFill>
                  <a:srgbClr val="FF0000"/>
                </a:solidFill>
              </a:rPr>
              <a:t>EpsToNK</a:t>
            </a:r>
            <a:r>
              <a:rPr lang="en-US" altLang="ja-JP" sz="1600" dirty="0">
                <a:solidFill>
                  <a:srgbClr val="FF0000"/>
                </a:solidFill>
              </a:rPr>
              <a:t>($e1, $e2);</a:t>
            </a:r>
          </a:p>
          <a:p>
            <a:r>
              <a:rPr lang="en-US" altLang="ja-JP" sz="1600" dirty="0">
                <a:solidFill>
                  <a:srgbClr val="FF0000"/>
                </a:solidFill>
              </a:rPr>
              <a:t>print "e*=($e1, $e2) =&gt; (</a:t>
            </a:r>
            <a:r>
              <a:rPr lang="en-US" altLang="ja-JP" sz="1600" dirty="0" err="1">
                <a:solidFill>
                  <a:srgbClr val="FF0000"/>
                </a:solidFill>
              </a:rPr>
              <a:t>n,k</a:t>
            </a:r>
            <a:r>
              <a:rPr lang="en-US" altLang="ja-JP" sz="1600" dirty="0">
                <a:solidFill>
                  <a:srgbClr val="FF0000"/>
                </a:solidFill>
              </a:rPr>
              <a:t>) = ($n, $k)\n";</a:t>
            </a:r>
          </a:p>
          <a:p>
            <a:endParaRPr lang="en-US" altLang="ja-JP" sz="1600" dirty="0"/>
          </a:p>
          <a:p>
            <a:r>
              <a:rPr lang="en-US" altLang="ja-JP" sz="1600" dirty="0"/>
              <a:t># IN </a:t>
            </a:r>
            <a:r>
              <a:rPr lang="ja-JP" altLang="en-US" sz="1600" dirty="0"/>
              <a:t>を閉じる</a:t>
            </a:r>
          </a:p>
          <a:p>
            <a:r>
              <a:rPr lang="en-US" altLang="ja-JP" sz="1600" dirty="0"/>
              <a:t>close(IN);</a:t>
            </a:r>
          </a:p>
          <a:p>
            <a:endParaRPr lang="en-US" altLang="ja-JP" sz="1600" dirty="0"/>
          </a:p>
          <a:p>
            <a:r>
              <a:rPr lang="en-US" altLang="ja-JP" sz="1600" dirty="0"/>
              <a:t>exit;</a:t>
            </a:r>
          </a:p>
          <a:p>
            <a:endParaRPr lang="en-US" altLang="ja-JP" sz="1600" dirty="0"/>
          </a:p>
          <a:p>
            <a:endParaRPr lang="en-US" altLang="ja-JP" sz="1600" dirty="0"/>
          </a:p>
          <a:p>
            <a:r>
              <a:rPr lang="en-US" altLang="ja-JP" sz="1600" dirty="0"/>
              <a:t>sub </a:t>
            </a:r>
            <a:r>
              <a:rPr lang="en-US" altLang="ja-JP" sz="1600" dirty="0" err="1"/>
              <a:t>EpsToNK</a:t>
            </a:r>
            <a:endParaRPr lang="en-US" altLang="ja-JP" sz="1600" dirty="0"/>
          </a:p>
          <a:p>
            <a:r>
              <a:rPr lang="en-US" altLang="ja-JP" sz="1600" dirty="0"/>
              <a:t>{</a:t>
            </a:r>
          </a:p>
          <a:p>
            <a:r>
              <a:rPr lang="en-US" altLang="ja-JP" sz="1600" dirty="0"/>
              <a:t>	my ($e1, $e2) = @_;</a:t>
            </a:r>
          </a:p>
          <a:p>
            <a:endParaRPr lang="en-US" altLang="ja-JP" sz="1600" dirty="0"/>
          </a:p>
          <a:p>
            <a:r>
              <a:rPr lang="en-US" altLang="ja-JP" sz="1600" dirty="0">
                <a:solidFill>
                  <a:srgbClr val="0000FF"/>
                </a:solidFill>
              </a:rPr>
              <a:t>#</a:t>
            </a:r>
            <a:r>
              <a:rPr lang="ja-JP" altLang="en-US" sz="1600" dirty="0">
                <a:solidFill>
                  <a:srgbClr val="0000FF"/>
                </a:solidFill>
              </a:rPr>
              <a:t> 実数で受け取った</a:t>
            </a:r>
            <a:r>
              <a:rPr lang="en-US" altLang="ja-JP" sz="1600" dirty="0">
                <a:solidFill>
                  <a:srgbClr val="0000FF"/>
                </a:solidFill>
              </a:rPr>
              <a:t>$e1,</a:t>
            </a:r>
            <a:r>
              <a:rPr lang="ja-JP" altLang="en-US" sz="1600" dirty="0">
                <a:solidFill>
                  <a:srgbClr val="0000FF"/>
                </a:solidFill>
              </a:rPr>
              <a:t> </a:t>
            </a:r>
            <a:r>
              <a:rPr lang="en-US" altLang="ja-JP" sz="1600" dirty="0">
                <a:solidFill>
                  <a:srgbClr val="0000FF"/>
                </a:solidFill>
              </a:rPr>
              <a:t>$e2</a:t>
            </a:r>
            <a:r>
              <a:rPr lang="ja-JP" altLang="en-US" sz="1600" dirty="0">
                <a:solidFill>
                  <a:srgbClr val="0000FF"/>
                </a:solidFill>
              </a:rPr>
              <a:t>から複素数変数を作って </a:t>
            </a:r>
            <a:r>
              <a:rPr lang="en-US" altLang="ja-JP" sz="1600" dirty="0">
                <a:solidFill>
                  <a:srgbClr val="0000FF"/>
                </a:solidFill>
              </a:rPr>
              <a:t>$</a:t>
            </a:r>
            <a:r>
              <a:rPr lang="en-US" altLang="ja-JP" sz="1600" dirty="0" err="1">
                <a:solidFill>
                  <a:srgbClr val="0000FF"/>
                </a:solidFill>
              </a:rPr>
              <a:t>ec</a:t>
            </a:r>
            <a:r>
              <a:rPr lang="ja-JP" altLang="en-US" sz="1600" dirty="0">
                <a:solidFill>
                  <a:srgbClr val="0000FF"/>
                </a:solidFill>
              </a:rPr>
              <a:t> に代入する</a:t>
            </a:r>
            <a:endParaRPr lang="en-US" altLang="ja-JP" sz="1600" dirty="0">
              <a:solidFill>
                <a:srgbClr val="0000FF"/>
              </a:solidFill>
            </a:endParaRPr>
          </a:p>
          <a:p>
            <a:r>
              <a:rPr lang="en-US" altLang="ja-JP" sz="1600" dirty="0">
                <a:solidFill>
                  <a:srgbClr val="FF0000"/>
                </a:solidFill>
              </a:rPr>
              <a:t>	</a:t>
            </a:r>
            <a:r>
              <a:rPr lang="en-US" altLang="ja-JP" sz="1600" dirty="0"/>
              <a:t>my $</a:t>
            </a:r>
            <a:r>
              <a:rPr lang="en-US" altLang="ja-JP" sz="1600" dirty="0" err="1"/>
              <a:t>ec</a:t>
            </a:r>
            <a:r>
              <a:rPr lang="en-US" altLang="ja-JP" sz="1600" dirty="0"/>
              <a:t> = </a:t>
            </a:r>
            <a:r>
              <a:rPr lang="en-US" altLang="ja-JP" sz="1600" dirty="0" err="1">
                <a:solidFill>
                  <a:srgbClr val="FF0000"/>
                </a:solidFill>
              </a:rPr>
              <a:t>cplx</a:t>
            </a:r>
            <a:r>
              <a:rPr lang="en-US" altLang="ja-JP" sz="1600" dirty="0"/>
              <a:t>($e1, -$e2);</a:t>
            </a:r>
          </a:p>
          <a:p>
            <a:r>
              <a:rPr lang="en-US" altLang="ja-JP" sz="1600" dirty="0">
                <a:solidFill>
                  <a:srgbClr val="0000FF"/>
                </a:solidFill>
              </a:rPr>
              <a:t>#</a:t>
            </a:r>
            <a:r>
              <a:rPr lang="ja-JP" altLang="en-US" sz="1600" dirty="0">
                <a:solidFill>
                  <a:srgbClr val="0000FF"/>
                </a:solidFill>
              </a:rPr>
              <a:t> 複素数の平方根計算を行う</a:t>
            </a:r>
            <a:endParaRPr lang="en-US" altLang="ja-JP" sz="1600" dirty="0">
              <a:solidFill>
                <a:srgbClr val="0000FF"/>
              </a:solidFill>
            </a:endParaRPr>
          </a:p>
          <a:p>
            <a:r>
              <a:rPr lang="en-US" altLang="ja-JP" sz="1600" dirty="0">
                <a:solidFill>
                  <a:srgbClr val="FF0000"/>
                </a:solidFill>
              </a:rPr>
              <a:t>	</a:t>
            </a:r>
            <a:r>
              <a:rPr lang="en-US" altLang="ja-JP" sz="1600" dirty="0"/>
              <a:t>my $</a:t>
            </a:r>
            <a:r>
              <a:rPr lang="en-US" altLang="ja-JP" sz="1600" dirty="0" err="1"/>
              <a:t>nc</a:t>
            </a:r>
            <a:r>
              <a:rPr lang="en-US" altLang="ja-JP" sz="1600" dirty="0"/>
              <a:t> = </a:t>
            </a:r>
            <a:r>
              <a:rPr lang="en-US" altLang="ja-JP" sz="1600" dirty="0" err="1">
                <a:solidFill>
                  <a:srgbClr val="FF0000"/>
                </a:solidFill>
              </a:rPr>
              <a:t>sqrt</a:t>
            </a:r>
            <a:r>
              <a:rPr lang="en-US" altLang="ja-JP" sz="1600" dirty="0"/>
              <a:t>($</a:t>
            </a:r>
            <a:r>
              <a:rPr lang="en-US" altLang="ja-JP" sz="1600" dirty="0" err="1"/>
              <a:t>ec</a:t>
            </a:r>
            <a:r>
              <a:rPr lang="en-US" altLang="ja-JP" sz="1600" dirty="0"/>
              <a:t>);</a:t>
            </a:r>
          </a:p>
          <a:p>
            <a:r>
              <a:rPr lang="en-US" altLang="ja-JP" sz="1600" dirty="0">
                <a:solidFill>
                  <a:srgbClr val="0000FF"/>
                </a:solidFill>
              </a:rPr>
              <a:t>#</a:t>
            </a:r>
            <a:r>
              <a:rPr lang="ja-JP" altLang="en-US" sz="1600" dirty="0">
                <a:solidFill>
                  <a:srgbClr val="0000FF"/>
                </a:solidFill>
              </a:rPr>
              <a:t> 複素数の実部と虚部を取り出し、配列の戻り値を返す</a:t>
            </a:r>
            <a:endParaRPr lang="en-US" altLang="ja-JP" sz="1600" dirty="0">
              <a:solidFill>
                <a:srgbClr val="0000FF"/>
              </a:solidFill>
            </a:endParaRPr>
          </a:p>
          <a:p>
            <a:r>
              <a:rPr lang="en-US" altLang="ja-JP" sz="1600" dirty="0">
                <a:solidFill>
                  <a:srgbClr val="FF0000"/>
                </a:solidFill>
              </a:rPr>
              <a:t>	</a:t>
            </a:r>
            <a:r>
              <a:rPr lang="en-US" altLang="ja-JP" sz="1600" dirty="0"/>
              <a:t>return (</a:t>
            </a:r>
            <a:r>
              <a:rPr lang="en-US" altLang="ja-JP" sz="1600" dirty="0">
                <a:solidFill>
                  <a:srgbClr val="FF0000"/>
                </a:solidFill>
              </a:rPr>
              <a:t>Re</a:t>
            </a:r>
            <a:r>
              <a:rPr lang="en-US" altLang="ja-JP" sz="1600" dirty="0"/>
              <a:t>($</a:t>
            </a:r>
            <a:r>
              <a:rPr lang="en-US" altLang="ja-JP" sz="1600" dirty="0" err="1"/>
              <a:t>nc</a:t>
            </a:r>
            <a:r>
              <a:rPr lang="en-US" altLang="ja-JP" sz="1600" dirty="0"/>
              <a:t>), -</a:t>
            </a:r>
            <a:r>
              <a:rPr lang="en-US" altLang="ja-JP" sz="1600" dirty="0" err="1">
                <a:solidFill>
                  <a:srgbClr val="FF0000"/>
                </a:solidFill>
              </a:rPr>
              <a:t>Im</a:t>
            </a:r>
            <a:r>
              <a:rPr lang="en-US" altLang="ja-JP" sz="1600" dirty="0"/>
              <a:t>($</a:t>
            </a:r>
            <a:r>
              <a:rPr lang="en-US" altLang="ja-JP" sz="1600" dirty="0" err="1"/>
              <a:t>nc</a:t>
            </a:r>
            <a:r>
              <a:rPr lang="en-US" altLang="ja-JP" sz="1600" dirty="0"/>
              <a:t>));</a:t>
            </a:r>
          </a:p>
          <a:p>
            <a:r>
              <a:rPr lang="en-US" altLang="ja-JP" sz="1600" dirty="0"/>
              <a:t>}</a:t>
            </a:r>
          </a:p>
          <a:p>
            <a:endParaRPr lang="en-US" altLang="ja-JP" sz="1600" dirty="0"/>
          </a:p>
        </p:txBody>
      </p:sp>
      <p:sp>
        <p:nvSpPr>
          <p:cNvPr id="2" name="正方形/長方形 1"/>
          <p:cNvSpPr/>
          <p:nvPr/>
        </p:nvSpPr>
        <p:spPr>
          <a:xfrm>
            <a:off x="0" y="404664"/>
            <a:ext cx="21932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>
                <a:solidFill>
                  <a:srgbClr val="FF0000"/>
                </a:solidFill>
              </a:rPr>
              <a:t>cSi-Complex.pl</a:t>
            </a:r>
          </a:p>
        </p:txBody>
      </p:sp>
    </p:spTree>
    <p:extLst>
      <p:ext uri="{BB962C8B-B14F-4D97-AF65-F5344CB8AC3E}">
        <p14:creationId xmlns:p14="http://schemas.microsoft.com/office/powerpoint/2010/main" val="1764537353"/>
      </p:ext>
    </p:extLst>
  </p:cSld>
  <p:clrMapOvr>
    <a:masterClrMapping/>
  </p:clrMapOvr>
  <p:transition>
    <p:sndAc>
      <p:stSnd>
        <p:snd r:embed="rId2" name="CAMERA.WAV"/>
      </p:stSnd>
    </p:sndAc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9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92696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ja-JP" altLang="en-US" sz="3600" b="1" dirty="0">
                <a:solidFill>
                  <a:srgbClr val="0000FF"/>
                </a:solidFill>
                <a:ea typeface="ＨＧ丸ゴシックB" pitchFamily="49" charset="-128"/>
              </a:rPr>
              <a:t>ファイル読み書き、複素数、</a:t>
            </a:r>
            <a:r>
              <a:rPr lang="en-US" altLang="ja-JP" sz="3600" b="1" dirty="0">
                <a:solidFill>
                  <a:srgbClr val="0000FF"/>
                </a:solidFill>
                <a:ea typeface="ＨＧ丸ゴシックB" pitchFamily="49" charset="-128"/>
              </a:rPr>
              <a:t>CSV</a:t>
            </a:r>
            <a:endParaRPr lang="ja-JP" altLang="en-US" sz="3600" b="1" dirty="0">
              <a:solidFill>
                <a:srgbClr val="0000FF"/>
              </a:solidFill>
              <a:ea typeface="ＨＧ丸ゴシックB" pitchFamily="49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0" y="848890"/>
            <a:ext cx="9144000" cy="197900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dirty="0"/>
              <a:t>#!/</a:t>
            </a:r>
            <a:r>
              <a:rPr lang="en-US" altLang="ja-JP" sz="1600" dirty="0" err="1"/>
              <a:t>usr</a:t>
            </a:r>
            <a:r>
              <a:rPr lang="en-US" altLang="ja-JP" sz="1600" dirty="0"/>
              <a:t>/bin/</a:t>
            </a:r>
            <a:r>
              <a:rPr lang="en-US" altLang="ja-JP" sz="1600" dirty="0" err="1"/>
              <a:t>perl</a:t>
            </a:r>
            <a:endParaRPr lang="en-US" altLang="ja-JP" sz="1600" dirty="0"/>
          </a:p>
          <a:p>
            <a:endParaRPr lang="en-US" altLang="ja-JP" sz="1600" dirty="0"/>
          </a:p>
          <a:p>
            <a:r>
              <a:rPr lang="en-US" altLang="ja-JP" sz="1600" dirty="0"/>
              <a:t>use strict;</a:t>
            </a:r>
          </a:p>
          <a:p>
            <a:endParaRPr lang="en-US" altLang="ja-JP" sz="1600" dirty="0"/>
          </a:p>
          <a:p>
            <a:r>
              <a:rPr lang="en-US" altLang="ja-JP" sz="1600" dirty="0"/>
              <a:t>use Math::Complex;</a:t>
            </a:r>
          </a:p>
          <a:p>
            <a:endParaRPr lang="en-US" altLang="ja-JP" sz="1600" dirty="0"/>
          </a:p>
          <a:p>
            <a:r>
              <a:rPr lang="en-US" altLang="ja-JP" sz="1600" dirty="0"/>
              <a:t>my $</a:t>
            </a:r>
            <a:r>
              <a:rPr lang="en-US" altLang="ja-JP" sz="1600" dirty="0" err="1"/>
              <a:t>InFile</a:t>
            </a:r>
            <a:r>
              <a:rPr lang="en-US" altLang="ja-JP" sz="1600" dirty="0"/>
              <a:t>  = "Si100_jel.ref";</a:t>
            </a:r>
          </a:p>
          <a:p>
            <a:r>
              <a:rPr lang="en-US" altLang="ja-JP" sz="1600" dirty="0"/>
              <a:t>my $</a:t>
            </a:r>
            <a:r>
              <a:rPr lang="en-US" altLang="ja-JP" sz="1600" dirty="0" err="1"/>
              <a:t>OutFile</a:t>
            </a:r>
            <a:r>
              <a:rPr lang="en-US" altLang="ja-JP" sz="1600" dirty="0"/>
              <a:t> = "Si.csv";</a:t>
            </a:r>
          </a:p>
          <a:p>
            <a:endParaRPr lang="en-US" altLang="ja-JP" sz="1600" dirty="0"/>
          </a:p>
          <a:p>
            <a:r>
              <a:rPr lang="en-US" altLang="ja-JP" sz="1600" dirty="0"/>
              <a:t>open(IN,  "$</a:t>
            </a:r>
            <a:r>
              <a:rPr lang="en-US" altLang="ja-JP" sz="1600" dirty="0" err="1"/>
              <a:t>InFile</a:t>
            </a:r>
            <a:r>
              <a:rPr lang="en-US" altLang="ja-JP" sz="1600" dirty="0"/>
              <a:t>")   or die "$!: Can not read [$</a:t>
            </a:r>
            <a:r>
              <a:rPr lang="en-US" altLang="ja-JP" sz="1600" dirty="0" err="1"/>
              <a:t>InFile</a:t>
            </a:r>
            <a:r>
              <a:rPr lang="en-US" altLang="ja-JP" sz="1600" dirty="0"/>
              <a:t>]\n";</a:t>
            </a:r>
          </a:p>
          <a:p>
            <a:r>
              <a:rPr lang="en-US" altLang="ja-JP" sz="1600" dirty="0"/>
              <a:t>open(OUT, "&gt;$</a:t>
            </a:r>
            <a:r>
              <a:rPr lang="en-US" altLang="ja-JP" sz="1600" dirty="0" err="1"/>
              <a:t>OutFile</a:t>
            </a:r>
            <a:r>
              <a:rPr lang="en-US" altLang="ja-JP" sz="1600" dirty="0"/>
              <a:t>") or die "$!: Can not write to [$</a:t>
            </a:r>
            <a:r>
              <a:rPr lang="en-US" altLang="ja-JP" sz="1600" dirty="0" err="1"/>
              <a:t>OutFile</a:t>
            </a:r>
            <a:r>
              <a:rPr lang="en-US" altLang="ja-JP" sz="1600" dirty="0"/>
              <a:t>]\n";</a:t>
            </a:r>
          </a:p>
          <a:p>
            <a:endParaRPr lang="en-US" altLang="ja-JP" sz="1600" dirty="0"/>
          </a:p>
          <a:p>
            <a:r>
              <a:rPr lang="en-US" altLang="ja-JP" sz="1600" dirty="0"/>
              <a:t># Energy</a:t>
            </a:r>
            <a:r>
              <a:rPr lang="ja-JP" altLang="en-US" sz="1600" dirty="0"/>
              <a:t>を計算する数値の変数</a:t>
            </a:r>
          </a:p>
          <a:p>
            <a:r>
              <a:rPr lang="en-US" altLang="ja-JP" sz="1600" dirty="0"/>
              <a:t>my $</a:t>
            </a:r>
            <a:r>
              <a:rPr lang="en-US" altLang="ja-JP" sz="1600" dirty="0" err="1"/>
              <a:t>Emin</a:t>
            </a:r>
            <a:r>
              <a:rPr lang="en-US" altLang="ja-JP" sz="1600" dirty="0"/>
              <a:t>;</a:t>
            </a:r>
          </a:p>
          <a:p>
            <a:r>
              <a:rPr lang="en-US" altLang="ja-JP" sz="1600" dirty="0"/>
              <a:t>my $</a:t>
            </a:r>
            <a:r>
              <a:rPr lang="en-US" altLang="ja-JP" sz="1600" dirty="0" err="1"/>
              <a:t>Emax</a:t>
            </a:r>
            <a:r>
              <a:rPr lang="en-US" altLang="ja-JP" sz="1600" dirty="0"/>
              <a:t>;</a:t>
            </a:r>
          </a:p>
          <a:p>
            <a:r>
              <a:rPr lang="en-US" altLang="ja-JP" sz="1600" dirty="0"/>
              <a:t>my $Estep;</a:t>
            </a:r>
          </a:p>
          <a:p>
            <a:endParaRPr lang="en-US" altLang="ja-JP" sz="1600" dirty="0"/>
          </a:p>
          <a:p>
            <a:r>
              <a:rPr lang="en-US" altLang="ja-JP" sz="1600" dirty="0"/>
              <a:t>for( ; ; ) {</a:t>
            </a:r>
          </a:p>
          <a:p>
            <a:r>
              <a:rPr lang="en-US" altLang="ja-JP" sz="1600" dirty="0"/>
              <a:t>	my $line = &lt;IN&gt;;</a:t>
            </a:r>
          </a:p>
          <a:p>
            <a:r>
              <a:rPr lang="en-US" altLang="ja-JP" sz="1600" dirty="0"/>
              <a:t># $line </a:t>
            </a:r>
            <a:r>
              <a:rPr lang="ja-JP" altLang="en-US" sz="1600" dirty="0"/>
              <a:t>が定義されていなかったらファイルの終わりなので、プログラムを強制終了</a:t>
            </a:r>
          </a:p>
          <a:p>
            <a:r>
              <a:rPr lang="ja-JP" altLang="en-US" sz="1600" dirty="0"/>
              <a:t>	</a:t>
            </a:r>
            <a:r>
              <a:rPr lang="en-US" altLang="ja-JP" sz="1600" dirty="0"/>
              <a:t>if(!defined $line) { exit; }</a:t>
            </a:r>
          </a:p>
          <a:p>
            <a:r>
              <a:rPr lang="en-US" altLang="ja-JP" sz="1600" dirty="0"/>
              <a:t># $line </a:t>
            </a:r>
            <a:r>
              <a:rPr lang="ja-JP" altLang="en-US" sz="1600" dirty="0"/>
              <a:t>に </a:t>
            </a:r>
            <a:r>
              <a:rPr lang="en-US" altLang="ja-JP" sz="1600" dirty="0"/>
              <a:t>"# DATA:" </a:t>
            </a:r>
            <a:r>
              <a:rPr lang="ja-JP" altLang="en-US" sz="1600" dirty="0"/>
              <a:t>があったら、ループを抜ける</a:t>
            </a:r>
          </a:p>
          <a:p>
            <a:r>
              <a:rPr lang="ja-JP" altLang="en-US" sz="1600" dirty="0"/>
              <a:t>	</a:t>
            </a:r>
            <a:r>
              <a:rPr lang="en-US" altLang="ja-JP" sz="1600" dirty="0"/>
              <a:t>if($line =~ /# DATA:/) {</a:t>
            </a:r>
          </a:p>
          <a:p>
            <a:r>
              <a:rPr lang="en-US" altLang="ja-JP" sz="1600" dirty="0"/>
              <a:t>		last;</a:t>
            </a:r>
          </a:p>
          <a:p>
            <a:r>
              <a:rPr lang="en-US" altLang="ja-JP" sz="1600" dirty="0"/>
              <a:t>	}</a:t>
            </a:r>
          </a:p>
          <a:p>
            <a:r>
              <a:rPr lang="en-US" altLang="ja-JP" sz="1600" dirty="0"/>
              <a:t># $line </a:t>
            </a:r>
            <a:r>
              <a:rPr lang="ja-JP" altLang="en-US" sz="1600" dirty="0"/>
              <a:t>に </a:t>
            </a:r>
            <a:r>
              <a:rPr lang="en-US" altLang="ja-JP" sz="1600" dirty="0"/>
              <a:t>"# FIRST POINT:" </a:t>
            </a:r>
            <a:r>
              <a:rPr lang="ja-JP" altLang="en-US" sz="1600" dirty="0"/>
              <a:t>があったら、次の行に</a:t>
            </a:r>
            <a:r>
              <a:rPr lang="en-US" altLang="ja-JP" sz="1600" dirty="0"/>
              <a:t>$</a:t>
            </a:r>
            <a:r>
              <a:rPr lang="en-US" altLang="ja-JP" sz="1600" dirty="0" err="1"/>
              <a:t>Emin</a:t>
            </a:r>
            <a:r>
              <a:rPr lang="ja-JP" altLang="en-US" sz="1600" dirty="0"/>
              <a:t>がある</a:t>
            </a:r>
          </a:p>
          <a:p>
            <a:r>
              <a:rPr lang="ja-JP" altLang="en-US" sz="1600" dirty="0"/>
              <a:t>	</a:t>
            </a:r>
            <a:r>
              <a:rPr lang="en-US" altLang="ja-JP" sz="1600" dirty="0"/>
              <a:t>if($line =~ /# FIRST POINT:/) {</a:t>
            </a:r>
          </a:p>
          <a:p>
            <a:r>
              <a:rPr lang="en-US" altLang="ja-JP" sz="1600" dirty="0"/>
              <a:t>		my $line2 = &lt;IN&gt;;</a:t>
            </a:r>
          </a:p>
          <a:p>
            <a:r>
              <a:rPr lang="en-US" altLang="ja-JP" sz="1600" dirty="0"/>
              <a:t># $line2</a:t>
            </a:r>
            <a:r>
              <a:rPr lang="ja-JP" altLang="en-US" sz="1600" dirty="0"/>
              <a:t>から </a:t>
            </a:r>
            <a:r>
              <a:rPr lang="en-US" altLang="ja-JP" sz="1600" dirty="0"/>
              <a:t>' eV' </a:t>
            </a:r>
            <a:r>
              <a:rPr lang="ja-JP" altLang="en-US" sz="1600" dirty="0"/>
              <a:t>をはずして浮動小数点に直せばいい。簡単な方法は </a:t>
            </a:r>
            <a:r>
              <a:rPr lang="en-US" altLang="ja-JP" sz="1600" dirty="0"/>
              <a:t>0.0 </a:t>
            </a:r>
            <a:r>
              <a:rPr lang="ja-JP" altLang="en-US" sz="1600" dirty="0"/>
              <a:t>を足すこと</a:t>
            </a:r>
          </a:p>
          <a:p>
            <a:r>
              <a:rPr lang="ja-JP" altLang="en-US" sz="1600" dirty="0"/>
              <a:t>		</a:t>
            </a:r>
            <a:r>
              <a:rPr lang="en-US" altLang="ja-JP" sz="1600" dirty="0"/>
              <a:t>$</a:t>
            </a:r>
            <a:r>
              <a:rPr lang="en-US" altLang="ja-JP" sz="1600" dirty="0" err="1"/>
              <a:t>Emin</a:t>
            </a:r>
            <a:r>
              <a:rPr lang="en-US" altLang="ja-JP" sz="1600" dirty="0"/>
              <a:t> = $line2 + 0.0;</a:t>
            </a:r>
          </a:p>
          <a:p>
            <a:r>
              <a:rPr lang="en-US" altLang="ja-JP" sz="1600" dirty="0"/>
              <a:t>	}</a:t>
            </a:r>
          </a:p>
          <a:p>
            <a:r>
              <a:rPr lang="en-US" altLang="ja-JP" sz="1600" dirty="0"/>
              <a:t>	if($line =~ /# LAST POINT:/) {</a:t>
            </a:r>
          </a:p>
          <a:p>
            <a:r>
              <a:rPr lang="en-US" altLang="ja-JP" sz="1600" dirty="0"/>
              <a:t>		my $line2 = &lt;IN&gt;;</a:t>
            </a:r>
          </a:p>
          <a:p>
            <a:r>
              <a:rPr lang="en-US" altLang="ja-JP" sz="1600" dirty="0"/>
              <a:t>		$</a:t>
            </a:r>
            <a:r>
              <a:rPr lang="en-US" altLang="ja-JP" sz="1600" dirty="0" err="1"/>
              <a:t>Emax</a:t>
            </a:r>
            <a:r>
              <a:rPr lang="en-US" altLang="ja-JP" sz="1600" dirty="0"/>
              <a:t> = $line2 + 0.0;</a:t>
            </a:r>
          </a:p>
          <a:p>
            <a:r>
              <a:rPr lang="en-US" altLang="ja-JP" sz="1600" dirty="0"/>
              <a:t>	}</a:t>
            </a:r>
          </a:p>
          <a:p>
            <a:r>
              <a:rPr lang="en-US" altLang="ja-JP" sz="1600" dirty="0"/>
              <a:t>	if($line =~ /# INCREMENT:/) {</a:t>
            </a:r>
          </a:p>
          <a:p>
            <a:r>
              <a:rPr lang="en-US" altLang="ja-JP" sz="1600" dirty="0"/>
              <a:t>		my $line2 = &lt;IN&gt;;</a:t>
            </a:r>
          </a:p>
          <a:p>
            <a:r>
              <a:rPr lang="en-US" altLang="ja-JP" sz="1600" dirty="0"/>
              <a:t>		$Estep = $line2 + 0.0;</a:t>
            </a:r>
          </a:p>
          <a:p>
            <a:r>
              <a:rPr lang="en-US" altLang="ja-JP" sz="1600" dirty="0"/>
              <a:t>	}</a:t>
            </a:r>
          </a:p>
          <a:p>
            <a:r>
              <a:rPr lang="en-US" altLang="ja-JP" sz="1600" dirty="0"/>
              <a:t>}</a:t>
            </a:r>
          </a:p>
          <a:p>
            <a:r>
              <a:rPr lang="en-US" altLang="ja-JP" sz="1600" dirty="0"/>
              <a:t>print "</a:t>
            </a:r>
            <a:r>
              <a:rPr lang="en-US" altLang="ja-JP" sz="1600" dirty="0" err="1"/>
              <a:t>Erange</a:t>
            </a:r>
            <a:r>
              <a:rPr lang="en-US" altLang="ja-JP" sz="1600" dirty="0"/>
              <a:t>: $</a:t>
            </a:r>
            <a:r>
              <a:rPr lang="en-US" altLang="ja-JP" sz="1600" dirty="0" err="1"/>
              <a:t>Emin</a:t>
            </a:r>
            <a:r>
              <a:rPr lang="en-US" altLang="ja-JP" sz="1600" dirty="0"/>
              <a:t> - $</a:t>
            </a:r>
            <a:r>
              <a:rPr lang="en-US" altLang="ja-JP" sz="1600" dirty="0" err="1"/>
              <a:t>Emax</a:t>
            </a:r>
            <a:r>
              <a:rPr lang="en-US" altLang="ja-JP" sz="1600" dirty="0"/>
              <a:t>, $Estep step\n";</a:t>
            </a:r>
          </a:p>
          <a:p>
            <a:endParaRPr lang="en-US" altLang="ja-JP" sz="1600" dirty="0"/>
          </a:p>
          <a:p>
            <a:r>
              <a:rPr lang="en-US" altLang="ja-JP" sz="1600" dirty="0"/>
              <a:t># </a:t>
            </a:r>
            <a:r>
              <a:rPr lang="ja-JP" altLang="en-US" sz="1600" dirty="0"/>
              <a:t>変な行 </a:t>
            </a:r>
            <a:r>
              <a:rPr lang="en-US" altLang="ja-JP" sz="1600" dirty="0"/>
              <a:t>"</a:t>
            </a:r>
            <a:r>
              <a:rPr lang="ja-JP" altLang="en-US" sz="1600" dirty="0"/>
              <a:t>銜     鉗     </a:t>
            </a:r>
            <a:r>
              <a:rPr lang="en-US" altLang="ja-JP" sz="1600" dirty="0"/>
              <a:t>"</a:t>
            </a:r>
            <a:r>
              <a:rPr lang="ja-JP" altLang="en-US" sz="1600" dirty="0"/>
              <a:t>を読み飛ばす</a:t>
            </a:r>
          </a:p>
          <a:p>
            <a:r>
              <a:rPr lang="en-US" altLang="ja-JP" sz="1600" dirty="0"/>
              <a:t>my $line = &lt;IN&gt;;</a:t>
            </a:r>
          </a:p>
          <a:p>
            <a:endParaRPr lang="en-US" altLang="ja-JP" sz="1600" dirty="0"/>
          </a:p>
          <a:p>
            <a:r>
              <a:rPr lang="en-US" altLang="ja-JP" sz="1600" dirty="0"/>
              <a:t>print OUT "Energy(eV),e1,e2,n,k\n";</a:t>
            </a:r>
          </a:p>
          <a:p>
            <a:r>
              <a:rPr lang="en-US" altLang="ja-JP" sz="1600" dirty="0"/>
              <a:t># </a:t>
            </a:r>
            <a:r>
              <a:rPr lang="ja-JP" altLang="en-US" sz="1600" dirty="0"/>
              <a:t>次の行からは </a:t>
            </a:r>
            <a:r>
              <a:rPr lang="en-US" altLang="ja-JP" sz="1600" dirty="0"/>
              <a:t>e1,e2</a:t>
            </a:r>
            <a:r>
              <a:rPr lang="ja-JP" altLang="en-US" sz="1600" dirty="0"/>
              <a:t>の数値データ</a:t>
            </a:r>
          </a:p>
          <a:p>
            <a:r>
              <a:rPr lang="en-US" altLang="ja-JP" sz="1600" dirty="0"/>
              <a:t># Energy</a:t>
            </a:r>
            <a:r>
              <a:rPr lang="ja-JP" altLang="en-US" sz="1600" dirty="0"/>
              <a:t>を計算するのに、何番目のデータか知る必要があるので、</a:t>
            </a:r>
            <a:r>
              <a:rPr lang="en-US" altLang="ja-JP" sz="1600" dirty="0"/>
              <a:t>$</a:t>
            </a:r>
            <a:r>
              <a:rPr lang="en-US" altLang="ja-JP" sz="1600" dirty="0" err="1"/>
              <a:t>i</a:t>
            </a:r>
            <a:r>
              <a:rPr lang="en-US" altLang="ja-JP" sz="1600" dirty="0"/>
              <a:t> </a:t>
            </a:r>
            <a:r>
              <a:rPr lang="ja-JP" altLang="en-US" sz="1600" dirty="0"/>
              <a:t>をカウンターに使う</a:t>
            </a:r>
          </a:p>
          <a:p>
            <a:r>
              <a:rPr lang="en-US" altLang="ja-JP" sz="1600" dirty="0"/>
              <a:t>for(my $</a:t>
            </a:r>
            <a:r>
              <a:rPr lang="en-US" altLang="ja-JP" sz="1600" dirty="0" err="1"/>
              <a:t>i</a:t>
            </a:r>
            <a:r>
              <a:rPr lang="en-US" altLang="ja-JP" sz="1600" dirty="0"/>
              <a:t> = 0 ; ; $</a:t>
            </a:r>
            <a:r>
              <a:rPr lang="en-US" altLang="ja-JP" sz="1600" dirty="0" err="1"/>
              <a:t>i</a:t>
            </a:r>
            <a:r>
              <a:rPr lang="en-US" altLang="ja-JP" sz="1600" dirty="0"/>
              <a:t> = $</a:t>
            </a:r>
            <a:r>
              <a:rPr lang="en-US" altLang="ja-JP" sz="1600" dirty="0" err="1"/>
              <a:t>i</a:t>
            </a:r>
            <a:r>
              <a:rPr lang="en-US" altLang="ja-JP" sz="1600" dirty="0"/>
              <a:t> + 1 ) {</a:t>
            </a:r>
          </a:p>
          <a:p>
            <a:r>
              <a:rPr lang="en-US" altLang="ja-JP" sz="1600" dirty="0"/>
              <a:t>	$line = &lt;IN&gt;;</a:t>
            </a:r>
          </a:p>
          <a:p>
            <a:r>
              <a:rPr lang="en-US" altLang="ja-JP" sz="1600" dirty="0"/>
              <a:t># </a:t>
            </a:r>
            <a:r>
              <a:rPr lang="ja-JP" altLang="en-US" sz="1600" dirty="0"/>
              <a:t>ファイルエンドであればループ終了</a:t>
            </a:r>
          </a:p>
          <a:p>
            <a:r>
              <a:rPr lang="ja-JP" altLang="en-US" sz="1600" dirty="0"/>
              <a:t>	</a:t>
            </a:r>
            <a:r>
              <a:rPr lang="en-US" altLang="ja-JP" sz="1600" dirty="0"/>
              <a:t>if(!defined $line) { last; }</a:t>
            </a:r>
          </a:p>
          <a:p>
            <a:r>
              <a:rPr lang="en-US" altLang="ja-JP" sz="1600" dirty="0"/>
              <a:t>	my ($e1, $e2) = split(/ /, $line);</a:t>
            </a:r>
          </a:p>
          <a:p>
            <a:r>
              <a:rPr lang="en-US" altLang="ja-JP" sz="1600" dirty="0"/>
              <a:t># </a:t>
            </a:r>
            <a:r>
              <a:rPr lang="ja-JP" altLang="en-US" sz="1600" dirty="0"/>
              <a:t>データエンドは、</a:t>
            </a:r>
            <a:r>
              <a:rPr lang="en-US" altLang="ja-JP" sz="1600" dirty="0"/>
              <a:t>$e2 </a:t>
            </a:r>
            <a:r>
              <a:rPr lang="ja-JP" altLang="en-US" sz="1600" dirty="0"/>
              <a:t>が定義されているかどうかで判断できる</a:t>
            </a:r>
          </a:p>
          <a:p>
            <a:r>
              <a:rPr lang="ja-JP" altLang="en-US" sz="1600" dirty="0"/>
              <a:t>	</a:t>
            </a:r>
            <a:r>
              <a:rPr lang="en-US" altLang="ja-JP" sz="1600" dirty="0"/>
              <a:t>if(!defined $e2) { last; }</a:t>
            </a:r>
          </a:p>
          <a:p>
            <a:endParaRPr lang="en-US" altLang="ja-JP" sz="1600" dirty="0"/>
          </a:p>
          <a:p>
            <a:r>
              <a:rPr lang="en-US" altLang="ja-JP" sz="1600" dirty="0"/>
              <a:t>	my $E = $</a:t>
            </a:r>
            <a:r>
              <a:rPr lang="en-US" altLang="ja-JP" sz="1600" dirty="0" err="1"/>
              <a:t>Emin</a:t>
            </a:r>
            <a:r>
              <a:rPr lang="en-US" altLang="ja-JP" sz="1600" dirty="0"/>
              <a:t> + $Estep * $</a:t>
            </a:r>
            <a:r>
              <a:rPr lang="en-US" altLang="ja-JP" sz="1600" dirty="0" err="1"/>
              <a:t>i</a:t>
            </a:r>
            <a:r>
              <a:rPr lang="en-US" altLang="ja-JP" sz="1600" dirty="0"/>
              <a:t>;</a:t>
            </a:r>
          </a:p>
          <a:p>
            <a:r>
              <a:rPr lang="en-US" altLang="ja-JP" sz="1600" dirty="0"/>
              <a:t>	my ($n, $k)   = &amp;</a:t>
            </a:r>
            <a:r>
              <a:rPr lang="en-US" altLang="ja-JP" sz="1600" dirty="0" err="1"/>
              <a:t>EpsToNK</a:t>
            </a:r>
            <a:r>
              <a:rPr lang="en-US" altLang="ja-JP" sz="1600" dirty="0"/>
              <a:t>($e1, $e2);</a:t>
            </a:r>
          </a:p>
          <a:p>
            <a:r>
              <a:rPr lang="en-US" altLang="ja-JP" sz="1600" dirty="0"/>
              <a:t>	print "e*=($e1, $e2) =&gt; (</a:t>
            </a:r>
            <a:r>
              <a:rPr lang="en-US" altLang="ja-JP" sz="1600" dirty="0" err="1"/>
              <a:t>n,k</a:t>
            </a:r>
            <a:r>
              <a:rPr lang="en-US" altLang="ja-JP" sz="1600" dirty="0"/>
              <a:t>) = ($n, $k)\n";</a:t>
            </a:r>
          </a:p>
          <a:p>
            <a:r>
              <a:rPr lang="en-US" altLang="ja-JP" sz="1600" dirty="0"/>
              <a:t>	print OUT "$E,$e1,$e2,$n,$k\n";</a:t>
            </a:r>
          </a:p>
          <a:p>
            <a:r>
              <a:rPr lang="en-US" altLang="ja-JP" sz="1600" dirty="0"/>
              <a:t>}</a:t>
            </a:r>
          </a:p>
          <a:p>
            <a:endParaRPr lang="en-US" altLang="ja-JP" sz="1600" dirty="0"/>
          </a:p>
          <a:p>
            <a:r>
              <a:rPr lang="en-US" altLang="ja-JP" sz="1600" dirty="0"/>
              <a:t>close(OUT);</a:t>
            </a:r>
          </a:p>
          <a:p>
            <a:r>
              <a:rPr lang="en-US" altLang="ja-JP" sz="1600" dirty="0"/>
              <a:t>close(IN);</a:t>
            </a:r>
          </a:p>
          <a:p>
            <a:endParaRPr lang="en-US" altLang="ja-JP" sz="1600" dirty="0"/>
          </a:p>
          <a:p>
            <a:r>
              <a:rPr lang="en-US" altLang="ja-JP" sz="1600" dirty="0"/>
              <a:t>exit;</a:t>
            </a:r>
          </a:p>
          <a:p>
            <a:endParaRPr lang="en-US" altLang="ja-JP" sz="1600" dirty="0"/>
          </a:p>
          <a:p>
            <a:endParaRPr lang="en-US" altLang="ja-JP" sz="1600" dirty="0"/>
          </a:p>
          <a:p>
            <a:r>
              <a:rPr lang="en-US" altLang="ja-JP" sz="1600" dirty="0"/>
              <a:t>sub </a:t>
            </a:r>
            <a:r>
              <a:rPr lang="en-US" altLang="ja-JP" sz="1600" dirty="0" err="1"/>
              <a:t>EpsToNK</a:t>
            </a:r>
            <a:endParaRPr lang="en-US" altLang="ja-JP" sz="1600" dirty="0"/>
          </a:p>
          <a:p>
            <a:r>
              <a:rPr lang="en-US" altLang="ja-JP" sz="1600" dirty="0"/>
              <a:t>{</a:t>
            </a:r>
          </a:p>
          <a:p>
            <a:r>
              <a:rPr lang="en-US" altLang="ja-JP" sz="1600" dirty="0"/>
              <a:t>	my ($e1, $e2) = @_;</a:t>
            </a:r>
          </a:p>
          <a:p>
            <a:endParaRPr lang="en-US" altLang="ja-JP" sz="1600" dirty="0"/>
          </a:p>
          <a:p>
            <a:r>
              <a:rPr lang="en-US" altLang="ja-JP" sz="1600" dirty="0"/>
              <a:t># </a:t>
            </a:r>
            <a:r>
              <a:rPr lang="ja-JP" altLang="en-US" sz="1600" dirty="0"/>
              <a:t>実数で受け取った</a:t>
            </a:r>
            <a:r>
              <a:rPr lang="en-US" altLang="ja-JP" sz="1600" dirty="0"/>
              <a:t>$e1, $e2</a:t>
            </a:r>
            <a:r>
              <a:rPr lang="ja-JP" altLang="en-US" sz="1600" dirty="0"/>
              <a:t>から複素数変数を作って </a:t>
            </a:r>
            <a:r>
              <a:rPr lang="en-US" altLang="ja-JP" sz="1600" dirty="0"/>
              <a:t>$</a:t>
            </a:r>
            <a:r>
              <a:rPr lang="en-US" altLang="ja-JP" sz="1600" dirty="0" err="1"/>
              <a:t>ec</a:t>
            </a:r>
            <a:r>
              <a:rPr lang="en-US" altLang="ja-JP" sz="1600" dirty="0"/>
              <a:t> </a:t>
            </a:r>
            <a:r>
              <a:rPr lang="ja-JP" altLang="en-US" sz="1600" dirty="0"/>
              <a:t>に代入する</a:t>
            </a:r>
          </a:p>
          <a:p>
            <a:r>
              <a:rPr lang="ja-JP" altLang="en-US" sz="1600" dirty="0"/>
              <a:t>	</a:t>
            </a:r>
            <a:r>
              <a:rPr lang="en-US" altLang="ja-JP" sz="1600" dirty="0"/>
              <a:t>my $</a:t>
            </a:r>
            <a:r>
              <a:rPr lang="en-US" altLang="ja-JP" sz="1600" dirty="0" err="1"/>
              <a:t>ec</a:t>
            </a:r>
            <a:r>
              <a:rPr lang="en-US" altLang="ja-JP" sz="1600" dirty="0"/>
              <a:t> = </a:t>
            </a:r>
            <a:r>
              <a:rPr lang="en-US" altLang="ja-JP" sz="1600" dirty="0" err="1"/>
              <a:t>cplx</a:t>
            </a:r>
            <a:r>
              <a:rPr lang="en-US" altLang="ja-JP" sz="1600" dirty="0"/>
              <a:t>($e1, -$e2);</a:t>
            </a:r>
          </a:p>
          <a:p>
            <a:r>
              <a:rPr lang="en-US" altLang="ja-JP" sz="1600" dirty="0"/>
              <a:t># </a:t>
            </a:r>
            <a:r>
              <a:rPr lang="ja-JP" altLang="en-US" sz="1600" dirty="0"/>
              <a:t>複素数の平方根計算を行う</a:t>
            </a:r>
          </a:p>
          <a:p>
            <a:r>
              <a:rPr lang="ja-JP" altLang="en-US" sz="1600" dirty="0"/>
              <a:t>	</a:t>
            </a:r>
            <a:r>
              <a:rPr lang="en-US" altLang="ja-JP" sz="1600" dirty="0"/>
              <a:t>my $</a:t>
            </a:r>
            <a:r>
              <a:rPr lang="en-US" altLang="ja-JP" sz="1600" dirty="0" err="1"/>
              <a:t>nc</a:t>
            </a:r>
            <a:r>
              <a:rPr lang="en-US" altLang="ja-JP" sz="1600" dirty="0"/>
              <a:t> = </a:t>
            </a:r>
            <a:r>
              <a:rPr lang="en-US" altLang="ja-JP" sz="1600" dirty="0" err="1"/>
              <a:t>sqrt</a:t>
            </a:r>
            <a:r>
              <a:rPr lang="en-US" altLang="ja-JP" sz="1600" dirty="0"/>
              <a:t>($</a:t>
            </a:r>
            <a:r>
              <a:rPr lang="en-US" altLang="ja-JP" sz="1600" dirty="0" err="1"/>
              <a:t>ec</a:t>
            </a:r>
            <a:r>
              <a:rPr lang="en-US" altLang="ja-JP" sz="1600" dirty="0"/>
              <a:t>);</a:t>
            </a:r>
          </a:p>
          <a:p>
            <a:r>
              <a:rPr lang="en-US" altLang="ja-JP" sz="1600" dirty="0"/>
              <a:t># </a:t>
            </a:r>
            <a:r>
              <a:rPr lang="ja-JP" altLang="en-US" sz="1600" dirty="0"/>
              <a:t>複素数の実部と虚部を取り出し、配列の戻り値を返す</a:t>
            </a:r>
          </a:p>
          <a:p>
            <a:r>
              <a:rPr lang="ja-JP" altLang="en-US" sz="1600" dirty="0"/>
              <a:t>	</a:t>
            </a:r>
            <a:r>
              <a:rPr lang="en-US" altLang="ja-JP" sz="1600" dirty="0"/>
              <a:t>return (Re($</a:t>
            </a:r>
            <a:r>
              <a:rPr lang="en-US" altLang="ja-JP" sz="1600" dirty="0" err="1"/>
              <a:t>nc</a:t>
            </a:r>
            <a:r>
              <a:rPr lang="en-US" altLang="ja-JP" sz="1600" dirty="0"/>
              <a:t>), -</a:t>
            </a:r>
            <a:r>
              <a:rPr lang="en-US" altLang="ja-JP" sz="1600" dirty="0" err="1"/>
              <a:t>Im</a:t>
            </a:r>
            <a:r>
              <a:rPr lang="en-US" altLang="ja-JP" sz="1600" dirty="0"/>
              <a:t>($</a:t>
            </a:r>
            <a:r>
              <a:rPr lang="en-US" altLang="ja-JP" sz="1600" dirty="0" err="1"/>
              <a:t>nc</a:t>
            </a:r>
            <a:r>
              <a:rPr lang="en-US" altLang="ja-JP" sz="1600" dirty="0"/>
              <a:t>));</a:t>
            </a:r>
          </a:p>
          <a:p>
            <a:r>
              <a:rPr lang="en-US" altLang="ja-JP" sz="1600" dirty="0"/>
              <a:t>}</a:t>
            </a:r>
          </a:p>
          <a:p>
            <a:endParaRPr lang="en-US" altLang="ja-JP" sz="1600" dirty="0"/>
          </a:p>
        </p:txBody>
      </p:sp>
      <p:sp>
        <p:nvSpPr>
          <p:cNvPr id="2" name="正方形/長方形 1"/>
          <p:cNvSpPr/>
          <p:nvPr/>
        </p:nvSpPr>
        <p:spPr>
          <a:xfrm>
            <a:off x="0" y="404664"/>
            <a:ext cx="20906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>
                <a:solidFill>
                  <a:srgbClr val="FF0000"/>
                </a:solidFill>
              </a:rPr>
              <a:t>cSi-Convert.pl</a:t>
            </a:r>
          </a:p>
        </p:txBody>
      </p:sp>
    </p:spTree>
    <p:extLst>
      <p:ext uri="{BB962C8B-B14F-4D97-AF65-F5344CB8AC3E}">
        <p14:creationId xmlns:p14="http://schemas.microsoft.com/office/powerpoint/2010/main" val="105889514"/>
      </p:ext>
    </p:extLst>
  </p:cSld>
  <p:clrMapOvr>
    <a:masterClrMapping/>
  </p:clrMapOvr>
  <p:transition>
    <p:sndAc>
      <p:stSnd>
        <p:snd r:embed="rId2" name="CAMERA.WAV"/>
      </p:stSnd>
    </p:sndAc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9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92696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ja-JP" altLang="en-US" sz="3600" b="1" dirty="0">
                <a:solidFill>
                  <a:srgbClr val="0000FF"/>
                </a:solidFill>
                <a:ea typeface="ＨＧ丸ゴシックB" pitchFamily="49" charset="-128"/>
              </a:rPr>
              <a:t>フィッティング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0" y="848890"/>
            <a:ext cx="9144000" cy="96949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いつもの通り</a:t>
            </a:r>
            <a:endParaRPr lang="en-US" altLang="ja-JP" sz="1600" dirty="0"/>
          </a:p>
          <a:p>
            <a:r>
              <a:rPr lang="en-US" altLang="ja-JP" sz="1600" dirty="0">
                <a:solidFill>
                  <a:srgbClr val="0000FF"/>
                </a:solidFill>
              </a:rPr>
              <a:t># Simplex</a:t>
            </a:r>
            <a:r>
              <a:rPr lang="ja-JP" altLang="en-US" sz="1600" dirty="0">
                <a:solidFill>
                  <a:srgbClr val="0000FF"/>
                </a:solidFill>
              </a:rPr>
              <a:t>法の最適化モジュールを読み込む</a:t>
            </a:r>
          </a:p>
          <a:p>
            <a:r>
              <a:rPr lang="en-US" altLang="ja-JP" sz="1600" dirty="0">
                <a:solidFill>
                  <a:srgbClr val="FF0000"/>
                </a:solidFill>
              </a:rPr>
              <a:t>use Math::Amoeba </a:t>
            </a:r>
            <a:r>
              <a:rPr lang="en-US" altLang="ja-JP" sz="1600" dirty="0" err="1">
                <a:solidFill>
                  <a:srgbClr val="FF0000"/>
                </a:solidFill>
              </a:rPr>
              <a:t>qw</a:t>
            </a:r>
            <a:r>
              <a:rPr lang="en-US" altLang="ja-JP" sz="1600" dirty="0">
                <a:solidFill>
                  <a:srgbClr val="FF0000"/>
                </a:solidFill>
              </a:rPr>
              <a:t>(</a:t>
            </a:r>
            <a:r>
              <a:rPr lang="en-US" altLang="ja-JP" sz="1600" dirty="0" err="1">
                <a:solidFill>
                  <a:srgbClr val="FF0000"/>
                </a:solidFill>
              </a:rPr>
              <a:t>MinimiseND</a:t>
            </a:r>
            <a:r>
              <a:rPr lang="en-US" altLang="ja-JP" sz="1600" dirty="0">
                <a:solidFill>
                  <a:srgbClr val="FF0000"/>
                </a:solidFill>
              </a:rPr>
              <a:t>);</a:t>
            </a:r>
          </a:p>
          <a:p>
            <a:endParaRPr lang="en-US" altLang="ja-JP" sz="1600" dirty="0"/>
          </a:p>
          <a:p>
            <a:r>
              <a:rPr lang="en-US" altLang="ja-JP" sz="1600" dirty="0"/>
              <a:t># Amoeba</a:t>
            </a:r>
            <a:r>
              <a:rPr lang="ja-JP" altLang="en-US" sz="1600" dirty="0"/>
              <a:t>に必要な変数</a:t>
            </a:r>
          </a:p>
          <a:p>
            <a:r>
              <a:rPr lang="en-US" altLang="ja-JP" sz="1600" dirty="0"/>
              <a:t>my $</a:t>
            </a:r>
            <a:r>
              <a:rPr lang="en-US" altLang="ja-JP" sz="1600" dirty="0" err="1"/>
              <a:t>verbos</a:t>
            </a:r>
            <a:r>
              <a:rPr lang="en-US" altLang="ja-JP" sz="1600" dirty="0"/>
              <a:t>   = 1;            # </a:t>
            </a:r>
            <a:r>
              <a:rPr lang="ja-JP" altLang="en-US" sz="1600" dirty="0"/>
              <a:t>出力をどの程度するか</a:t>
            </a:r>
          </a:p>
          <a:p>
            <a:r>
              <a:rPr lang="en-US" altLang="ja-JP" sz="1600" dirty="0"/>
              <a:t>my $EPS      = 1.0e-10;      # </a:t>
            </a:r>
            <a:r>
              <a:rPr lang="ja-JP" altLang="en-US" sz="1600" dirty="0"/>
              <a:t>変数の精度がどこまでよくなったら繰り返し計算を終えるか</a:t>
            </a:r>
          </a:p>
          <a:p>
            <a:r>
              <a:rPr lang="en-US" altLang="ja-JP" sz="1600" dirty="0"/>
              <a:t>my $</a:t>
            </a:r>
            <a:r>
              <a:rPr lang="en-US" altLang="ja-JP" sz="1600" dirty="0" err="1"/>
              <a:t>nMaxIter</a:t>
            </a:r>
            <a:r>
              <a:rPr lang="en-US" altLang="ja-JP" sz="1600" dirty="0"/>
              <a:t> = 100;          # </a:t>
            </a:r>
            <a:r>
              <a:rPr lang="ja-JP" altLang="en-US" sz="1600" dirty="0"/>
              <a:t>収束しない場合の最大繰り返し数</a:t>
            </a:r>
          </a:p>
          <a:p>
            <a:r>
              <a:rPr lang="en-US" altLang="ja-JP" sz="1600" dirty="0"/>
              <a:t>my @guess    = (0.0, 0.0);   # </a:t>
            </a:r>
            <a:r>
              <a:rPr lang="ja-JP" altLang="en-US" sz="1600" dirty="0"/>
              <a:t>推定値 </a:t>
            </a:r>
            <a:r>
              <a:rPr lang="en-US" altLang="ja-JP" sz="1600" dirty="0"/>
              <a:t>(</a:t>
            </a:r>
            <a:r>
              <a:rPr lang="ja-JP" altLang="en-US" sz="1600" dirty="0"/>
              <a:t>初期値</a:t>
            </a:r>
            <a:r>
              <a:rPr lang="en-US" altLang="ja-JP" sz="1600" dirty="0"/>
              <a:t>)</a:t>
            </a:r>
          </a:p>
          <a:p>
            <a:r>
              <a:rPr lang="en-US" altLang="ja-JP" sz="1600" dirty="0"/>
              <a:t>my @scale    = (0.5, 0.5);   # </a:t>
            </a:r>
            <a:r>
              <a:rPr lang="ja-JP" altLang="en-US" sz="1600" dirty="0"/>
              <a:t>どの程度の範囲を基準に最適解を探索するか</a:t>
            </a:r>
          </a:p>
          <a:p>
            <a:r>
              <a:rPr lang="en-US" altLang="ja-JP" sz="1600" dirty="0">
                <a:solidFill>
                  <a:srgbClr val="0000FF"/>
                </a:solidFill>
              </a:rPr>
              <a:t># </a:t>
            </a:r>
            <a:r>
              <a:rPr lang="ja-JP" altLang="en-US" sz="1600" dirty="0">
                <a:solidFill>
                  <a:srgbClr val="0000FF"/>
                </a:solidFill>
              </a:rPr>
              <a:t>戻り値は、</a:t>
            </a:r>
            <a:r>
              <a:rPr lang="en-US" altLang="ja-JP" sz="1600" dirty="0">
                <a:solidFill>
                  <a:srgbClr val="0000FF"/>
                </a:solidFill>
              </a:rPr>
              <a:t>@guess</a:t>
            </a:r>
            <a:r>
              <a:rPr lang="ja-JP" altLang="en-US" sz="1600" dirty="0">
                <a:solidFill>
                  <a:srgbClr val="0000FF"/>
                </a:solidFill>
              </a:rPr>
              <a:t>の最適解を配列の</a:t>
            </a:r>
            <a:r>
              <a:rPr lang="en-US" altLang="ja-JP" sz="1600" dirty="0">
                <a:solidFill>
                  <a:srgbClr val="0000FF"/>
                </a:solidFill>
              </a:rPr>
              <a:t>reference $</a:t>
            </a:r>
            <a:r>
              <a:rPr lang="en-US" altLang="ja-JP" sz="1600" dirty="0" err="1">
                <a:solidFill>
                  <a:srgbClr val="0000FF"/>
                </a:solidFill>
              </a:rPr>
              <a:t>pOptVars</a:t>
            </a:r>
            <a:r>
              <a:rPr lang="en-US" altLang="ja-JP" sz="1600" dirty="0">
                <a:solidFill>
                  <a:srgbClr val="0000FF"/>
                </a:solidFill>
              </a:rPr>
              <a:t> </a:t>
            </a:r>
            <a:r>
              <a:rPr lang="ja-JP" altLang="en-US" sz="1600" dirty="0">
                <a:solidFill>
                  <a:srgbClr val="0000FF"/>
                </a:solidFill>
              </a:rPr>
              <a:t>で返し、</a:t>
            </a:r>
            <a:r>
              <a:rPr lang="en-US" altLang="ja-JP" sz="1600" dirty="0">
                <a:solidFill>
                  <a:srgbClr val="0000FF"/>
                </a:solidFill>
              </a:rPr>
              <a:t>CalS2</a:t>
            </a:r>
            <a:r>
              <a:rPr lang="ja-JP" altLang="en-US" sz="1600" dirty="0">
                <a:solidFill>
                  <a:srgbClr val="0000FF"/>
                </a:solidFill>
              </a:rPr>
              <a:t>の値 </a:t>
            </a:r>
            <a:r>
              <a:rPr lang="en-US" altLang="ja-JP" sz="1600" dirty="0">
                <a:solidFill>
                  <a:srgbClr val="0000FF"/>
                </a:solidFill>
              </a:rPr>
              <a:t>(</a:t>
            </a:r>
            <a:r>
              <a:rPr lang="ja-JP" altLang="en-US" sz="1600" dirty="0">
                <a:solidFill>
                  <a:srgbClr val="0000FF"/>
                </a:solidFill>
              </a:rPr>
              <a:t>最小値</a:t>
            </a:r>
            <a:r>
              <a:rPr lang="en-US" altLang="ja-JP" sz="1600" dirty="0">
                <a:solidFill>
                  <a:srgbClr val="0000FF"/>
                </a:solidFill>
              </a:rPr>
              <a:t>) </a:t>
            </a:r>
            <a:r>
              <a:rPr lang="ja-JP" altLang="en-US" sz="1600" dirty="0">
                <a:solidFill>
                  <a:srgbClr val="0000FF"/>
                </a:solidFill>
              </a:rPr>
              <a:t>を</a:t>
            </a:r>
            <a:r>
              <a:rPr lang="en-US" altLang="ja-JP" sz="1600" dirty="0">
                <a:solidFill>
                  <a:srgbClr val="0000FF"/>
                </a:solidFill>
              </a:rPr>
              <a:t>$</a:t>
            </a:r>
            <a:r>
              <a:rPr lang="en-US" altLang="ja-JP" sz="1600" dirty="0" err="1">
                <a:solidFill>
                  <a:srgbClr val="0000FF"/>
                </a:solidFill>
              </a:rPr>
              <a:t>MinVal</a:t>
            </a:r>
            <a:r>
              <a:rPr lang="ja-JP" altLang="en-US" sz="1600" dirty="0">
                <a:solidFill>
                  <a:srgbClr val="0000FF"/>
                </a:solidFill>
              </a:rPr>
              <a:t>に返す</a:t>
            </a:r>
          </a:p>
          <a:p>
            <a:r>
              <a:rPr lang="en-US" altLang="ja-JP" sz="1600" dirty="0">
                <a:solidFill>
                  <a:srgbClr val="FF0000"/>
                </a:solidFill>
              </a:rPr>
              <a:t>my ($</a:t>
            </a:r>
            <a:r>
              <a:rPr lang="en-US" altLang="ja-JP" sz="1600" dirty="0" err="1">
                <a:solidFill>
                  <a:srgbClr val="FF0000"/>
                </a:solidFill>
              </a:rPr>
              <a:t>pOptVars</a:t>
            </a:r>
            <a:r>
              <a:rPr lang="en-US" altLang="ja-JP" sz="1600" dirty="0">
                <a:solidFill>
                  <a:srgbClr val="FF0000"/>
                </a:solidFill>
              </a:rPr>
              <a:t>, $</a:t>
            </a:r>
            <a:r>
              <a:rPr lang="en-US" altLang="ja-JP" sz="1600" dirty="0" err="1">
                <a:solidFill>
                  <a:srgbClr val="FF0000"/>
                </a:solidFill>
              </a:rPr>
              <a:t>MinVal</a:t>
            </a:r>
            <a:r>
              <a:rPr lang="en-US" altLang="ja-JP" sz="1600" dirty="0">
                <a:solidFill>
                  <a:srgbClr val="FF0000"/>
                </a:solidFill>
              </a:rPr>
              <a:t>) = </a:t>
            </a:r>
            <a:r>
              <a:rPr lang="en-US" altLang="ja-JP" sz="1600" dirty="0" err="1">
                <a:solidFill>
                  <a:srgbClr val="FF0000"/>
                </a:solidFill>
              </a:rPr>
              <a:t>MinimiseND</a:t>
            </a:r>
            <a:r>
              <a:rPr lang="en-US" altLang="ja-JP" sz="1600" dirty="0">
                <a:solidFill>
                  <a:srgbClr val="FF0000"/>
                </a:solidFill>
              </a:rPr>
              <a:t>(\@guess, \@scale,</a:t>
            </a:r>
          </a:p>
          <a:p>
            <a:r>
              <a:rPr lang="en-US" altLang="ja-JP" sz="1600" dirty="0">
                <a:solidFill>
                  <a:srgbClr val="FF0000"/>
                </a:solidFill>
              </a:rPr>
              <a:t>				\&amp;CalS2,</a:t>
            </a:r>
          </a:p>
          <a:p>
            <a:r>
              <a:rPr lang="en-US" altLang="ja-JP" sz="1600" dirty="0">
                <a:solidFill>
                  <a:srgbClr val="FF0000"/>
                </a:solidFill>
              </a:rPr>
              <a:t>				$EPS, $</a:t>
            </a:r>
            <a:r>
              <a:rPr lang="en-US" altLang="ja-JP" sz="1600" dirty="0" err="1">
                <a:solidFill>
                  <a:srgbClr val="FF0000"/>
                </a:solidFill>
              </a:rPr>
              <a:t>nMaxIter</a:t>
            </a:r>
            <a:r>
              <a:rPr lang="en-US" altLang="ja-JP" sz="1600" dirty="0">
                <a:solidFill>
                  <a:srgbClr val="FF0000"/>
                </a:solidFill>
              </a:rPr>
              <a:t>, $</a:t>
            </a:r>
            <a:r>
              <a:rPr lang="en-US" altLang="ja-JP" sz="1600" dirty="0" err="1">
                <a:solidFill>
                  <a:srgbClr val="FF0000"/>
                </a:solidFill>
              </a:rPr>
              <a:t>verbos</a:t>
            </a:r>
            <a:r>
              <a:rPr lang="en-US" altLang="ja-JP" sz="1600" dirty="0">
                <a:solidFill>
                  <a:srgbClr val="FF0000"/>
                </a:solidFill>
              </a:rPr>
              <a:t>);</a:t>
            </a:r>
          </a:p>
          <a:p>
            <a:endParaRPr lang="en-US" altLang="ja-JP" sz="1600" dirty="0"/>
          </a:p>
          <a:p>
            <a:r>
              <a:rPr lang="en-US" altLang="ja-JP" sz="1600" dirty="0"/>
              <a:t>print "</a:t>
            </a:r>
            <a:r>
              <a:rPr lang="en-US" altLang="ja-JP" sz="1600" dirty="0" err="1"/>
              <a:t>MinVal</a:t>
            </a:r>
            <a:r>
              <a:rPr lang="en-US" altLang="ja-JP" sz="1600" dirty="0"/>
              <a:t> = $</a:t>
            </a:r>
            <a:r>
              <a:rPr lang="en-US" altLang="ja-JP" sz="1600" dirty="0" err="1"/>
              <a:t>MinVal</a:t>
            </a:r>
            <a:r>
              <a:rPr lang="en-US" altLang="ja-JP" sz="1600" dirty="0"/>
              <a:t>\n";</a:t>
            </a:r>
          </a:p>
          <a:p>
            <a:r>
              <a:rPr lang="en-US" altLang="ja-JP" sz="1600" dirty="0">
                <a:solidFill>
                  <a:srgbClr val="0000FF"/>
                </a:solidFill>
              </a:rPr>
              <a:t># </a:t>
            </a:r>
            <a:r>
              <a:rPr lang="ja-JP" altLang="en-US" sz="1600" dirty="0">
                <a:solidFill>
                  <a:srgbClr val="0000FF"/>
                </a:solidFill>
              </a:rPr>
              <a:t>最適解は配列の</a:t>
            </a:r>
            <a:r>
              <a:rPr lang="en-US" altLang="ja-JP" sz="1600" dirty="0">
                <a:solidFill>
                  <a:srgbClr val="0000FF"/>
                </a:solidFill>
              </a:rPr>
              <a:t>reference $</a:t>
            </a:r>
            <a:r>
              <a:rPr lang="en-US" altLang="ja-JP" sz="1600" dirty="0" err="1">
                <a:solidFill>
                  <a:srgbClr val="0000FF"/>
                </a:solidFill>
              </a:rPr>
              <a:t>pOptVars</a:t>
            </a:r>
            <a:r>
              <a:rPr lang="en-US" altLang="ja-JP" sz="1600" dirty="0">
                <a:solidFill>
                  <a:srgbClr val="0000FF"/>
                </a:solidFill>
              </a:rPr>
              <a:t> </a:t>
            </a:r>
            <a:r>
              <a:rPr lang="ja-JP" altLang="en-US" sz="1600" dirty="0">
                <a:solidFill>
                  <a:srgbClr val="0000FF"/>
                </a:solidFill>
              </a:rPr>
              <a:t>で返っているので、値に戻すには </a:t>
            </a:r>
            <a:r>
              <a:rPr lang="en-US" altLang="ja-JP" sz="1600" dirty="0">
                <a:solidFill>
                  <a:srgbClr val="0000FF"/>
                </a:solidFill>
              </a:rPr>
              <a:t>$</a:t>
            </a:r>
            <a:r>
              <a:rPr lang="en-US" altLang="ja-JP" sz="1600" dirty="0" err="1">
                <a:solidFill>
                  <a:srgbClr val="0000FF"/>
                </a:solidFill>
              </a:rPr>
              <a:t>pOptVars</a:t>
            </a:r>
            <a:r>
              <a:rPr lang="en-US" altLang="ja-JP" sz="1600" dirty="0">
                <a:solidFill>
                  <a:srgbClr val="0000FF"/>
                </a:solidFill>
              </a:rPr>
              <a:t>-&gt;[0] </a:t>
            </a:r>
            <a:r>
              <a:rPr lang="ja-JP" altLang="en-US" sz="1600" dirty="0">
                <a:solidFill>
                  <a:srgbClr val="0000FF"/>
                </a:solidFill>
              </a:rPr>
              <a:t>などを使う。</a:t>
            </a:r>
          </a:p>
          <a:p>
            <a:r>
              <a:rPr lang="en-US" altLang="ja-JP" sz="1600" dirty="0">
                <a:solidFill>
                  <a:srgbClr val="0000FF"/>
                </a:solidFill>
              </a:rPr>
              <a:t># </a:t>
            </a:r>
            <a:r>
              <a:rPr lang="ja-JP" altLang="en-US" sz="1600" dirty="0">
                <a:solidFill>
                  <a:srgbClr val="0000FF"/>
                </a:solidFill>
              </a:rPr>
              <a:t>配列の</a:t>
            </a:r>
            <a:r>
              <a:rPr lang="en-US" altLang="ja-JP" sz="1600" dirty="0">
                <a:solidFill>
                  <a:srgbClr val="0000FF"/>
                </a:solidFill>
              </a:rPr>
              <a:t>reference</a:t>
            </a:r>
            <a:r>
              <a:rPr lang="ja-JP" altLang="en-US" sz="1600" dirty="0">
                <a:solidFill>
                  <a:srgbClr val="0000FF"/>
                </a:solidFill>
              </a:rPr>
              <a:t>を配列に戻すには、</a:t>
            </a:r>
            <a:r>
              <a:rPr lang="en-US" altLang="ja-JP" sz="1600" dirty="0">
                <a:solidFill>
                  <a:srgbClr val="0000FF"/>
                </a:solidFill>
              </a:rPr>
              <a:t>@$</a:t>
            </a:r>
            <a:r>
              <a:rPr lang="en-US" altLang="ja-JP" sz="1600" dirty="0" err="1">
                <a:solidFill>
                  <a:srgbClr val="0000FF"/>
                </a:solidFill>
              </a:rPr>
              <a:t>pOptVars</a:t>
            </a:r>
            <a:r>
              <a:rPr lang="ja-JP" altLang="en-US" sz="1600" dirty="0">
                <a:solidFill>
                  <a:srgbClr val="0000FF"/>
                </a:solidFill>
              </a:rPr>
              <a:t>とする。</a:t>
            </a:r>
          </a:p>
          <a:p>
            <a:r>
              <a:rPr lang="en-US" altLang="ja-JP" sz="1600" dirty="0">
                <a:solidFill>
                  <a:srgbClr val="0000FF"/>
                </a:solidFill>
              </a:rPr>
              <a:t># join</a:t>
            </a:r>
            <a:r>
              <a:rPr lang="ja-JP" altLang="en-US" sz="1600" dirty="0">
                <a:solidFill>
                  <a:srgbClr val="0000FF"/>
                </a:solidFill>
              </a:rPr>
              <a:t>は、配列の変数を第一引数でつなげた文字列に変換する関数</a:t>
            </a:r>
          </a:p>
          <a:p>
            <a:r>
              <a:rPr lang="en-US" altLang="ja-JP" sz="1600" dirty="0"/>
              <a:t>print "Opt = ", </a:t>
            </a:r>
            <a:r>
              <a:rPr lang="en-US" altLang="ja-JP" sz="1600" dirty="0">
                <a:solidFill>
                  <a:srgbClr val="FF0000"/>
                </a:solidFill>
              </a:rPr>
              <a:t>join</a:t>
            </a:r>
            <a:r>
              <a:rPr lang="en-US" altLang="ja-JP" sz="1600" dirty="0"/>
              <a:t>(', ', @$</a:t>
            </a:r>
            <a:r>
              <a:rPr lang="en-US" altLang="ja-JP" sz="1600" dirty="0" err="1"/>
              <a:t>pOptVars</a:t>
            </a:r>
            <a:r>
              <a:rPr lang="en-US" altLang="ja-JP" sz="1600" dirty="0"/>
              <a:t>), "\n";</a:t>
            </a:r>
          </a:p>
          <a:p>
            <a:r>
              <a:rPr lang="en-US" altLang="ja-JP" sz="1600" dirty="0"/>
              <a:t>print "F = ", &amp;</a:t>
            </a:r>
            <a:r>
              <a:rPr lang="en-US" altLang="ja-JP" sz="1600" dirty="0" err="1"/>
              <a:t>CalF</a:t>
            </a:r>
            <a:r>
              <a:rPr lang="en-US" altLang="ja-JP" sz="1600" dirty="0"/>
              <a:t>(@$</a:t>
            </a:r>
            <a:r>
              <a:rPr lang="en-US" altLang="ja-JP" sz="1600" dirty="0" err="1"/>
              <a:t>pOptVars</a:t>
            </a:r>
            <a:r>
              <a:rPr lang="en-US" altLang="ja-JP" sz="1600" dirty="0"/>
              <a:t>);</a:t>
            </a:r>
          </a:p>
          <a:p>
            <a:r>
              <a:rPr lang="en-US" altLang="ja-JP" sz="1600" dirty="0"/>
              <a:t>exit;</a:t>
            </a:r>
          </a:p>
          <a:p>
            <a:endParaRPr lang="en-US" altLang="ja-JP" sz="1600" dirty="0"/>
          </a:p>
          <a:p>
            <a:r>
              <a:rPr lang="en-US" altLang="ja-JP" sz="1600" dirty="0"/>
              <a:t>sub </a:t>
            </a:r>
            <a:r>
              <a:rPr lang="en-US" altLang="ja-JP" sz="1600" dirty="0" err="1"/>
              <a:t>CalF</a:t>
            </a:r>
            <a:endParaRPr lang="en-US" altLang="ja-JP" sz="1600" dirty="0"/>
          </a:p>
          <a:p>
            <a:r>
              <a:rPr lang="en-US" altLang="ja-JP" sz="1600" dirty="0"/>
              <a:t>{</a:t>
            </a:r>
          </a:p>
          <a:p>
            <a:r>
              <a:rPr lang="en-US" altLang="ja-JP" sz="1600" dirty="0"/>
              <a:t>	my ($a, $b) = @_;</a:t>
            </a:r>
          </a:p>
          <a:p>
            <a:endParaRPr lang="en-US" altLang="ja-JP" sz="1600" dirty="0"/>
          </a:p>
          <a:p>
            <a:r>
              <a:rPr lang="en-US" altLang="ja-JP" sz="1600" dirty="0"/>
              <a:t>	return 3.0 * $a * $a + 2.0 * $b * $b -3.0 * $a * $b + 2.0 * $a - 5.5 * $b - 5.0;</a:t>
            </a:r>
          </a:p>
          <a:p>
            <a:r>
              <a:rPr lang="en-US" altLang="ja-JP" sz="1600" dirty="0"/>
              <a:t>}</a:t>
            </a:r>
          </a:p>
          <a:p>
            <a:endParaRPr lang="en-US" altLang="ja-JP" sz="1600" dirty="0"/>
          </a:p>
          <a:p>
            <a:r>
              <a:rPr lang="en-US" altLang="ja-JP" sz="1600" dirty="0"/>
              <a:t>sub CalS2</a:t>
            </a:r>
          </a:p>
          <a:p>
            <a:r>
              <a:rPr lang="en-US" altLang="ja-JP" sz="1600" dirty="0"/>
              <a:t>{</a:t>
            </a:r>
          </a:p>
          <a:p>
            <a:r>
              <a:rPr lang="en-US" altLang="ja-JP" sz="1600" dirty="0"/>
              <a:t>	my ($a, $b) = @_;</a:t>
            </a:r>
          </a:p>
          <a:p>
            <a:endParaRPr lang="en-US" altLang="ja-JP" sz="1600" dirty="0"/>
          </a:p>
          <a:p>
            <a:r>
              <a:rPr lang="en-US" altLang="ja-JP" sz="1600" dirty="0"/>
              <a:t>	my $diff = &amp;</a:t>
            </a:r>
            <a:r>
              <a:rPr lang="en-US" altLang="ja-JP" sz="1600" dirty="0" err="1"/>
              <a:t>CalF</a:t>
            </a:r>
            <a:r>
              <a:rPr lang="en-US" altLang="ja-JP" sz="1600" dirty="0"/>
              <a:t>($a, $b) - 3.33;</a:t>
            </a:r>
          </a:p>
          <a:p>
            <a:r>
              <a:rPr lang="en-US" altLang="ja-JP" sz="1600" dirty="0"/>
              <a:t>	my $S2   = $diff * $diff;</a:t>
            </a:r>
          </a:p>
          <a:p>
            <a:r>
              <a:rPr lang="en-US" altLang="ja-JP" sz="1600" dirty="0"/>
              <a:t>	return $S2;</a:t>
            </a:r>
          </a:p>
          <a:p>
            <a:r>
              <a:rPr lang="en-US" altLang="ja-JP" sz="1600" dirty="0"/>
              <a:t>}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0" y="404664"/>
            <a:ext cx="13484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>
                <a:solidFill>
                  <a:srgbClr val="FF0000"/>
                </a:solidFill>
              </a:rPr>
              <a:t>fitting.pl</a:t>
            </a:r>
            <a:endParaRPr lang="en-US" altLang="ja-JP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470922"/>
      </p:ext>
    </p:extLst>
  </p:cSld>
  <p:clrMapOvr>
    <a:masterClrMapping/>
  </p:clrMapOvr>
  <p:transition>
    <p:sndAc>
      <p:stSnd>
        <p:snd r:embed="rId2" name="CAMERA.WAV"/>
      </p:stSnd>
    </p:sndAc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9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92696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ja-JP" altLang="en-US" sz="3600" b="1" dirty="0">
                <a:solidFill>
                  <a:srgbClr val="0000FF"/>
                </a:solidFill>
                <a:ea typeface="ＨＧ丸ゴシックB" pitchFamily="49" charset="-128"/>
              </a:rPr>
              <a:t>フィッティング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0" y="848890"/>
            <a:ext cx="91440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ja-JP" sz="1600" dirty="0"/>
          </a:p>
          <a:p>
            <a:r>
              <a:rPr lang="en-US" altLang="ja-JP" sz="1600" dirty="0"/>
              <a:t>sub </a:t>
            </a:r>
            <a:r>
              <a:rPr lang="en-US" altLang="ja-JP" sz="1600" dirty="0" err="1"/>
              <a:t>CalF</a:t>
            </a:r>
            <a:endParaRPr lang="en-US" altLang="ja-JP" sz="1600" dirty="0"/>
          </a:p>
          <a:p>
            <a:r>
              <a:rPr lang="en-US" altLang="ja-JP" sz="1600" dirty="0"/>
              <a:t>{</a:t>
            </a:r>
          </a:p>
          <a:p>
            <a:r>
              <a:rPr lang="en-US" altLang="ja-JP" sz="1600" dirty="0"/>
              <a:t>	my ($a, $b) = @_;</a:t>
            </a:r>
          </a:p>
          <a:p>
            <a:endParaRPr lang="en-US" altLang="ja-JP" sz="1600" dirty="0"/>
          </a:p>
          <a:p>
            <a:r>
              <a:rPr lang="en-US" altLang="ja-JP" sz="1600" dirty="0"/>
              <a:t>	return 3.0 * $a * $a + 2.0 * $b * $b -3.0 * $a * $b + 2.0 * $a - 5.5 * $b - 5.0;</a:t>
            </a:r>
          </a:p>
          <a:p>
            <a:r>
              <a:rPr lang="en-US" altLang="ja-JP" sz="1600" dirty="0"/>
              <a:t>}</a:t>
            </a:r>
          </a:p>
          <a:p>
            <a:endParaRPr lang="en-US" altLang="ja-JP" sz="1600" dirty="0"/>
          </a:p>
          <a:p>
            <a:r>
              <a:rPr lang="en-US" altLang="ja-JP" sz="1600" dirty="0"/>
              <a:t>sub CalS2</a:t>
            </a:r>
          </a:p>
          <a:p>
            <a:r>
              <a:rPr lang="en-US" altLang="ja-JP" sz="1600" dirty="0"/>
              <a:t>{</a:t>
            </a:r>
          </a:p>
          <a:p>
            <a:r>
              <a:rPr lang="en-US" altLang="ja-JP" sz="1600" dirty="0"/>
              <a:t>	my ($a, $b) = @_;</a:t>
            </a:r>
          </a:p>
          <a:p>
            <a:endParaRPr lang="en-US" altLang="ja-JP" sz="1600" dirty="0"/>
          </a:p>
          <a:p>
            <a:r>
              <a:rPr lang="en-US" altLang="ja-JP" sz="1600" dirty="0"/>
              <a:t>	my $diff = &amp;</a:t>
            </a:r>
            <a:r>
              <a:rPr lang="en-US" altLang="ja-JP" sz="1600" dirty="0" err="1"/>
              <a:t>CalF</a:t>
            </a:r>
            <a:r>
              <a:rPr lang="en-US" altLang="ja-JP" sz="1600" dirty="0"/>
              <a:t>($a, $b) - 3.33;</a:t>
            </a:r>
          </a:p>
          <a:p>
            <a:r>
              <a:rPr lang="en-US" altLang="ja-JP" sz="1600" dirty="0"/>
              <a:t>	my $S2   = $diff * $diff;</a:t>
            </a:r>
          </a:p>
          <a:p>
            <a:r>
              <a:rPr lang="en-US" altLang="ja-JP" sz="1600" dirty="0"/>
              <a:t>	return $S2;</a:t>
            </a:r>
          </a:p>
          <a:p>
            <a:r>
              <a:rPr lang="en-US" altLang="ja-JP" sz="1600" dirty="0"/>
              <a:t>}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0" y="404664"/>
            <a:ext cx="13484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>
                <a:solidFill>
                  <a:srgbClr val="FF0000"/>
                </a:solidFill>
              </a:rPr>
              <a:t>fitting.pl</a:t>
            </a:r>
            <a:endParaRPr lang="en-US" altLang="ja-JP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9300834"/>
      </p:ext>
    </p:extLst>
  </p:cSld>
  <p:clrMapOvr>
    <a:masterClrMapping/>
  </p:clrMapOvr>
  <p:transition>
    <p:sndAc>
      <p:stSnd>
        <p:snd r:embed="rId2" name="CAMERA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9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20688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ja-JP" sz="3600" b="1" dirty="0">
                <a:solidFill>
                  <a:srgbClr val="0000FF"/>
                </a:solidFill>
                <a:ea typeface="ＨＧ丸ゴシックB" pitchFamily="49" charset="-128"/>
              </a:rPr>
              <a:t>Perl</a:t>
            </a:r>
            <a:endParaRPr lang="ja-JP" altLang="en-US" sz="3600" b="1" dirty="0">
              <a:solidFill>
                <a:srgbClr val="0000FF"/>
              </a:solidFill>
              <a:ea typeface="ＨＧ丸ゴシックB" pitchFamily="49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79512" y="548680"/>
            <a:ext cx="799288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>
                <a:solidFill>
                  <a:srgbClr val="000000"/>
                </a:solidFill>
              </a:rPr>
              <a:t>C</a:t>
            </a:r>
            <a:r>
              <a:rPr lang="ja-JP" altLang="en-US" dirty="0">
                <a:solidFill>
                  <a:srgbClr val="000000"/>
                </a:solidFill>
              </a:rPr>
              <a:t>言語などの優れた機能を取り入れた軽量プログラム言語</a:t>
            </a:r>
            <a:br>
              <a:rPr lang="en-US" altLang="ja-JP" dirty="0">
                <a:solidFill>
                  <a:srgbClr val="000000"/>
                </a:solidFill>
              </a:rPr>
            </a:br>
            <a:r>
              <a:rPr lang="ja-JP" altLang="en-US" dirty="0">
                <a:solidFill>
                  <a:srgbClr val="000000"/>
                </a:solidFill>
              </a:rPr>
              <a:t>　　　　　　　　　　　　　　　　　　</a:t>
            </a:r>
            <a:r>
              <a:rPr lang="en-US" altLang="ja-JP" dirty="0">
                <a:solidFill>
                  <a:srgbClr val="000000"/>
                </a:solidFill>
              </a:rPr>
              <a:t>(Light Weight Language: LWL)</a:t>
            </a:r>
          </a:p>
          <a:p>
            <a:endParaRPr lang="en-US" altLang="ja-JP" dirty="0">
              <a:solidFill>
                <a:srgbClr val="000000"/>
              </a:solidFill>
            </a:endParaRPr>
          </a:p>
          <a:p>
            <a:r>
              <a:rPr lang="ja-JP" altLang="en-US" dirty="0">
                <a:solidFill>
                  <a:srgbClr val="000000"/>
                </a:solidFill>
              </a:rPr>
              <a:t>　明示的なコンパイル操作が必要ない </a:t>
            </a:r>
            <a:br>
              <a:rPr lang="en-US" altLang="ja-JP" dirty="0">
                <a:solidFill>
                  <a:srgbClr val="000000"/>
                </a:solidFill>
              </a:rPr>
            </a:br>
            <a:r>
              <a:rPr lang="ja-JP" altLang="en-US" dirty="0">
                <a:solidFill>
                  <a:srgbClr val="000000"/>
                </a:solidFill>
              </a:rPr>
              <a:t>　　　　</a:t>
            </a:r>
            <a:r>
              <a:rPr lang="en-US" altLang="ja-JP" dirty="0">
                <a:solidFill>
                  <a:srgbClr val="000000"/>
                </a:solidFill>
              </a:rPr>
              <a:t>(</a:t>
            </a:r>
            <a:r>
              <a:rPr lang="ja-JP" altLang="en-US" dirty="0">
                <a:solidFill>
                  <a:srgbClr val="000000"/>
                </a:solidFill>
              </a:rPr>
              <a:t>実行時に中間コードに変換</a:t>
            </a:r>
            <a:r>
              <a:rPr lang="en-US" altLang="ja-JP" dirty="0">
                <a:solidFill>
                  <a:srgbClr val="000000"/>
                </a:solidFill>
              </a:rPr>
              <a:t>)</a:t>
            </a:r>
          </a:p>
          <a:p>
            <a:endParaRPr lang="en-US" altLang="ja-JP" dirty="0">
              <a:solidFill>
                <a:srgbClr val="000000"/>
              </a:solidFill>
            </a:endParaRPr>
          </a:p>
          <a:p>
            <a:r>
              <a:rPr lang="ja-JP" altLang="en-US" dirty="0">
                <a:solidFill>
                  <a:srgbClr val="000000"/>
                </a:solidFill>
              </a:rPr>
              <a:t>　テキスト処理、システム管理をしやすい機能が多い</a:t>
            </a:r>
            <a:endParaRPr lang="en-US" altLang="ja-JP" dirty="0">
              <a:solidFill>
                <a:srgbClr val="000000"/>
              </a:solidFill>
            </a:endParaRPr>
          </a:p>
          <a:p>
            <a:r>
              <a:rPr lang="ja-JP" altLang="en-US" dirty="0">
                <a:solidFill>
                  <a:srgbClr val="000000"/>
                </a:solidFill>
              </a:rPr>
              <a:t>　簡略な手段でオブジェクト化を実現</a:t>
            </a:r>
            <a:br>
              <a:rPr lang="en-US" altLang="ja-JP" dirty="0">
                <a:solidFill>
                  <a:srgbClr val="000000"/>
                </a:solidFill>
              </a:rPr>
            </a:br>
            <a:r>
              <a:rPr lang="ja-JP" altLang="en-US" dirty="0">
                <a:solidFill>
                  <a:srgbClr val="000000"/>
                </a:solidFill>
              </a:rPr>
              <a:t>　変数型は動的に変わる</a:t>
            </a:r>
            <a:endParaRPr lang="en-US" altLang="ja-JP" dirty="0">
              <a:solidFill>
                <a:srgbClr val="000000"/>
              </a:solidFill>
            </a:endParaRPr>
          </a:p>
          <a:p>
            <a:r>
              <a:rPr lang="ja-JP" altLang="en-US" dirty="0">
                <a:solidFill>
                  <a:srgbClr val="000000"/>
                </a:solidFill>
              </a:rPr>
              <a:t>　標準関数に </a:t>
            </a:r>
            <a:r>
              <a:rPr lang="en-US" altLang="ja-JP" dirty="0">
                <a:solidFill>
                  <a:srgbClr val="000000"/>
                </a:solidFill>
              </a:rPr>
              <a:t>tan</a:t>
            </a:r>
            <a:r>
              <a:rPr lang="ja-JP" altLang="en-US" dirty="0">
                <a:solidFill>
                  <a:srgbClr val="000000"/>
                </a:solidFill>
              </a:rPr>
              <a:t> などがない</a:t>
            </a:r>
            <a:endParaRPr lang="en-US" altLang="ja-JP" dirty="0">
              <a:solidFill>
                <a:srgbClr val="000000"/>
              </a:solidFill>
            </a:endParaRPr>
          </a:p>
          <a:p>
            <a:r>
              <a:rPr lang="ja-JP" altLang="en-US" dirty="0">
                <a:solidFill>
                  <a:srgbClr val="000000"/>
                </a:solidFill>
              </a:rPr>
              <a:t>　ライブラリィが豊富 </a:t>
            </a:r>
            <a:r>
              <a:rPr lang="en-US" altLang="ja-JP" dirty="0">
                <a:solidFill>
                  <a:srgbClr val="000000"/>
                </a:solidFill>
              </a:rPr>
              <a:t>(CPAN</a:t>
            </a:r>
            <a:r>
              <a:rPr lang="ja-JP" altLang="en-US" dirty="0">
                <a:solidFill>
                  <a:srgbClr val="000000"/>
                </a:solidFill>
              </a:rPr>
              <a:t>など</a:t>
            </a:r>
            <a:r>
              <a:rPr lang="en-US" altLang="ja-JP" dirty="0">
                <a:solidFill>
                  <a:srgbClr val="000000"/>
                </a:solidFill>
              </a:rPr>
              <a:t>)</a:t>
            </a:r>
          </a:p>
          <a:p>
            <a:endParaRPr lang="en-US" altLang="ja-JP" dirty="0">
              <a:solidFill>
                <a:srgbClr val="000000"/>
              </a:solidFill>
            </a:endParaRPr>
          </a:p>
          <a:p>
            <a:r>
              <a:rPr lang="en-US" altLang="ja-JP" dirty="0">
                <a:solidFill>
                  <a:srgbClr val="000000"/>
                </a:solidFill>
              </a:rPr>
              <a:t>Perl</a:t>
            </a:r>
            <a:r>
              <a:rPr lang="ja-JP" altLang="en-US" dirty="0">
                <a:solidFill>
                  <a:srgbClr val="000000"/>
                </a:solidFill>
              </a:rPr>
              <a:t> </a:t>
            </a:r>
            <a:r>
              <a:rPr lang="en-US" altLang="ja-JP" dirty="0">
                <a:solidFill>
                  <a:srgbClr val="000000"/>
                </a:solidFill>
              </a:rPr>
              <a:t>1.0~4.X</a:t>
            </a:r>
          </a:p>
          <a:p>
            <a:r>
              <a:rPr lang="en-US" altLang="ja-JP" dirty="0">
                <a:solidFill>
                  <a:srgbClr val="000000"/>
                </a:solidFill>
              </a:rPr>
              <a:t>Perl</a:t>
            </a:r>
            <a:r>
              <a:rPr lang="ja-JP" altLang="en-US" dirty="0">
                <a:solidFill>
                  <a:srgbClr val="000000"/>
                </a:solidFill>
              </a:rPr>
              <a:t> </a:t>
            </a:r>
            <a:r>
              <a:rPr lang="en-US" altLang="ja-JP" dirty="0">
                <a:solidFill>
                  <a:srgbClr val="000000"/>
                </a:solidFill>
              </a:rPr>
              <a:t>5.X</a:t>
            </a:r>
          </a:p>
          <a:p>
            <a:r>
              <a:rPr lang="ja-JP" altLang="en-US" dirty="0">
                <a:solidFill>
                  <a:srgbClr val="000000"/>
                </a:solidFill>
              </a:rPr>
              <a:t>　オブジェクト指向、リファレンス、</a:t>
            </a:r>
            <a:r>
              <a:rPr lang="en-US" altLang="ja-JP" dirty="0">
                <a:solidFill>
                  <a:srgbClr val="000000"/>
                </a:solidFill>
              </a:rPr>
              <a:t>use</a:t>
            </a:r>
            <a:r>
              <a:rPr lang="ja-JP" altLang="en-US" dirty="0">
                <a:solidFill>
                  <a:srgbClr val="000000"/>
                </a:solidFill>
              </a:rPr>
              <a:t>文</a:t>
            </a:r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2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9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20688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ja-JP" sz="3600" b="1" dirty="0">
                <a:solidFill>
                  <a:srgbClr val="0000FF"/>
                </a:solidFill>
                <a:ea typeface="ＨＧ丸ゴシックB" pitchFamily="49" charset="-128"/>
              </a:rPr>
              <a:t>Perl</a:t>
            </a:r>
            <a:endParaRPr lang="ja-JP" altLang="en-US" sz="3600" b="1" dirty="0">
              <a:solidFill>
                <a:srgbClr val="0000FF"/>
              </a:solidFill>
              <a:ea typeface="ＨＧ丸ゴシックB" pitchFamily="49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79512" y="548680"/>
            <a:ext cx="799288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>
                <a:solidFill>
                  <a:srgbClr val="000000"/>
                </a:solidFill>
              </a:rPr>
              <a:t>配列は基本的に一次元のみ</a:t>
            </a:r>
            <a:endParaRPr lang="en-US" altLang="ja-JP" dirty="0">
              <a:solidFill>
                <a:srgbClr val="000000"/>
              </a:solidFill>
            </a:endParaRPr>
          </a:p>
          <a:p>
            <a:r>
              <a:rPr lang="ja-JP" altLang="en-US" dirty="0">
                <a:solidFill>
                  <a:srgbClr val="000000"/>
                </a:solidFill>
              </a:rPr>
              <a:t>　</a:t>
            </a:r>
            <a:r>
              <a:rPr lang="en-US" altLang="ja-JP" dirty="0">
                <a:solidFill>
                  <a:srgbClr val="000000"/>
                </a:solidFill>
              </a:rPr>
              <a:t>my @a;</a:t>
            </a:r>
            <a:br>
              <a:rPr lang="en-US" altLang="ja-JP" dirty="0">
                <a:solidFill>
                  <a:srgbClr val="000000"/>
                </a:solidFill>
              </a:rPr>
            </a:br>
            <a:r>
              <a:rPr lang="ja-JP" altLang="en-US" dirty="0">
                <a:solidFill>
                  <a:srgbClr val="000000"/>
                </a:solidFill>
              </a:rPr>
              <a:t>　　配列の添え字は </a:t>
            </a:r>
            <a:r>
              <a:rPr lang="en-US" altLang="ja-JP" dirty="0">
                <a:solidFill>
                  <a:srgbClr val="000000"/>
                </a:solidFill>
              </a:rPr>
              <a:t>C/C++</a:t>
            </a:r>
            <a:r>
              <a:rPr lang="ja-JP" altLang="en-US" dirty="0">
                <a:solidFill>
                  <a:srgbClr val="000000"/>
                </a:solidFill>
              </a:rPr>
              <a:t>と同様、</a:t>
            </a:r>
            <a:r>
              <a:rPr lang="en-US" altLang="ja-JP" dirty="0">
                <a:solidFill>
                  <a:srgbClr val="000000"/>
                </a:solidFill>
              </a:rPr>
              <a:t>0</a:t>
            </a:r>
            <a:r>
              <a:rPr lang="ja-JP" altLang="en-US" dirty="0">
                <a:solidFill>
                  <a:srgbClr val="000000"/>
                </a:solidFill>
              </a:rPr>
              <a:t> からはじまる</a:t>
            </a:r>
            <a:endParaRPr lang="en-US" altLang="ja-JP" dirty="0">
              <a:solidFill>
                <a:srgbClr val="000000"/>
              </a:solidFill>
            </a:endParaRPr>
          </a:p>
          <a:p>
            <a:r>
              <a:rPr lang="ja-JP" altLang="en-US" dirty="0">
                <a:solidFill>
                  <a:srgbClr val="000000"/>
                </a:solidFill>
              </a:rPr>
              <a:t>　　配列の大きさを指定する必要はない</a:t>
            </a:r>
            <a:endParaRPr lang="en-US" altLang="ja-JP" dirty="0">
              <a:solidFill>
                <a:srgbClr val="000000"/>
              </a:solidFill>
            </a:endParaRPr>
          </a:p>
          <a:p>
            <a:endParaRPr lang="en-US" altLang="ja-JP" dirty="0">
              <a:solidFill>
                <a:srgbClr val="000000"/>
              </a:solidFill>
            </a:endParaRPr>
          </a:p>
          <a:p>
            <a:r>
              <a:rPr lang="ja-JP" altLang="en-US" dirty="0">
                <a:solidFill>
                  <a:srgbClr val="000000"/>
                </a:solidFill>
              </a:rPr>
              <a:t>ただし、配列要素を配列へのリファレンス </a:t>
            </a:r>
            <a:r>
              <a:rPr lang="en-US" altLang="ja-JP" dirty="0">
                <a:solidFill>
                  <a:srgbClr val="000000"/>
                </a:solidFill>
              </a:rPr>
              <a:t>(</a:t>
            </a:r>
            <a:r>
              <a:rPr lang="ja-JP" altLang="en-US" dirty="0">
                <a:solidFill>
                  <a:srgbClr val="000000"/>
                </a:solidFill>
              </a:rPr>
              <a:t>ポインタ</a:t>
            </a:r>
            <a:r>
              <a:rPr lang="en-US" altLang="ja-JP" dirty="0">
                <a:solidFill>
                  <a:srgbClr val="000000"/>
                </a:solidFill>
              </a:rPr>
              <a:t>)</a:t>
            </a:r>
            <a:r>
              <a:rPr lang="ja-JP" altLang="en-US" dirty="0">
                <a:solidFill>
                  <a:srgbClr val="000000"/>
                </a:solidFill>
              </a:rPr>
              <a:t> とすることで柔軟に拡張できる</a:t>
            </a:r>
            <a:endParaRPr lang="en-US" altLang="ja-JP" dirty="0">
              <a:solidFill>
                <a:srgbClr val="000000"/>
              </a:solidFill>
            </a:endParaRPr>
          </a:p>
          <a:p>
            <a:r>
              <a:rPr lang="en-US" altLang="ja-JP" dirty="0">
                <a:solidFill>
                  <a:srgbClr val="000000"/>
                </a:solidFill>
              </a:rPr>
              <a:t>  my @a = ([1, 0, 0],</a:t>
            </a:r>
          </a:p>
          <a:p>
            <a:r>
              <a:rPr lang="en-US" altLang="ja-JP" dirty="0">
                <a:solidFill>
                  <a:srgbClr val="000000"/>
                </a:solidFill>
              </a:rPr>
              <a:t>	       [0, 1, 0],</a:t>
            </a:r>
          </a:p>
          <a:p>
            <a:r>
              <a:rPr lang="en-US" altLang="ja-JP" dirty="0">
                <a:solidFill>
                  <a:srgbClr val="000000"/>
                </a:solidFill>
              </a:rPr>
              <a:t>	       [1, 0, 1]);</a:t>
            </a:r>
          </a:p>
          <a:p>
            <a:r>
              <a:rPr lang="en-US" altLang="ja-JP" dirty="0">
                <a:solidFill>
                  <a:srgbClr val="000000"/>
                </a:solidFill>
              </a:rPr>
              <a:t>  $a[1][0][0] = $a[0][0][0] * 2;		</a:t>
            </a:r>
          </a:p>
          <a:p>
            <a:endParaRPr lang="en-US" altLang="ja-JP" dirty="0">
              <a:solidFill>
                <a:srgbClr val="000000"/>
              </a:solidFill>
            </a:endParaRPr>
          </a:p>
          <a:p>
            <a:r>
              <a:rPr lang="ja-JP" altLang="en-US" dirty="0">
                <a:solidFill>
                  <a:srgbClr val="000000"/>
                </a:solidFill>
              </a:rPr>
              <a:t>　</a:t>
            </a:r>
            <a:r>
              <a:rPr lang="en-US" altLang="ja-JP" dirty="0">
                <a:solidFill>
                  <a:srgbClr val="000000"/>
                </a:solidFill>
              </a:rPr>
              <a:t>Math::</a:t>
            </a:r>
            <a:r>
              <a:rPr lang="en-US" altLang="ja-JP" dirty="0" err="1">
                <a:solidFill>
                  <a:srgbClr val="000000"/>
                </a:solidFill>
              </a:rPr>
              <a:t>MatrixReal</a:t>
            </a:r>
            <a:r>
              <a:rPr lang="ja-JP" altLang="en-US" dirty="0">
                <a:solidFill>
                  <a:srgbClr val="000000"/>
                </a:solidFill>
              </a:rPr>
              <a:t>などの</a:t>
            </a:r>
            <a:r>
              <a:rPr lang="en-US" altLang="ja-JP" dirty="0">
                <a:solidFill>
                  <a:srgbClr val="000000"/>
                </a:solidFill>
              </a:rPr>
              <a:t>CPAN</a:t>
            </a:r>
            <a:r>
              <a:rPr lang="ja-JP" altLang="en-US" dirty="0">
                <a:solidFill>
                  <a:srgbClr val="000000"/>
                </a:solidFill>
              </a:rPr>
              <a:t>ライブラリィなどで簡単に行列を扱うこともできる</a:t>
            </a:r>
            <a:endParaRPr lang="en-US" altLang="ja-JP" dirty="0">
              <a:solidFill>
                <a:srgbClr val="000000"/>
              </a:solidFill>
            </a:endParaRPr>
          </a:p>
          <a:p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0168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9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6680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ja-JP" sz="3600" b="1" dirty="0">
                <a:solidFill>
                  <a:srgbClr val="0000FF"/>
                </a:solidFill>
                <a:ea typeface="ＨＧ丸ゴシックB" pitchFamily="49" charset="-128"/>
              </a:rPr>
              <a:t>Perl</a:t>
            </a:r>
            <a:r>
              <a:rPr lang="ja-JP" altLang="en-US" sz="3600" b="1" dirty="0">
                <a:solidFill>
                  <a:srgbClr val="0000FF"/>
                </a:solidFill>
                <a:ea typeface="ＨＧ丸ゴシックB" pitchFamily="49" charset="-128"/>
              </a:rPr>
              <a:t>で何ができるか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107504" y="836712"/>
            <a:ext cx="903649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・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Light-weight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Language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(LL)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の代表的な一つ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スクリプト言語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・実行時コンパイル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インタプリタと同じ使い方、適度な実行速度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簡単なプログラム・実行 （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One-liner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programming)</a:t>
            </a:r>
            <a:b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</a:b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　　</a:t>
            </a:r>
            <a:r>
              <a:rPr kumimoji="1" lang="en-US" altLang="ja-JP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perl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–e “print sin(1.0)”;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テキスト処理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ファイル処理、テキストの分離・抽出、連想配列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ハッシュ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))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簡単な数値計算</a:t>
            </a:r>
            <a:b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</a:b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　　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sin,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cos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,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exp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などはある</a:t>
            </a:r>
            <a:b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</a:b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　　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tan,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複素数は、自分で作るか、公開モジュールを使う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プログラム制御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(glue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言語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Web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プログラミング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(CGI,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Server)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機器制御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(GPIB)</a:t>
            </a:r>
            <a:b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</a:b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　　公開されている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GPIB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モジュールを使う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44016" y="5201905"/>
            <a:ext cx="903649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C,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Fortran: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コンパイラ型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コンパイル処理で機械語に変換。実行速度は速い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Basic: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インタプリタ型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コンパイル処理は不要。実行速度は遅い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Pascal: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中間コード型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機械語ではなく中間コードを使う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Java,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perl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: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実行時コンパイル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(Just-in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time Compiler)</a:t>
            </a:r>
          </a:p>
        </p:txBody>
      </p:sp>
    </p:spTree>
    <p:extLst>
      <p:ext uri="{BB962C8B-B14F-4D97-AF65-F5344CB8AC3E}">
        <p14:creationId xmlns:p14="http://schemas.microsoft.com/office/powerpoint/2010/main" val="4051795503"/>
      </p:ext>
    </p:extLst>
  </p:cSld>
  <p:clrMapOvr>
    <a:masterClrMapping/>
  </p:clrMapOvr>
  <p:transition>
    <p:sndAc>
      <p:stSnd>
        <p:snd r:embed="rId2" name="CAMERA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9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6680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ja-JP" sz="3600" b="1" dirty="0">
                <a:solidFill>
                  <a:srgbClr val="0000FF"/>
                </a:solidFill>
                <a:ea typeface="ＨＧ丸ゴシックB" pitchFamily="49" charset="-128"/>
              </a:rPr>
              <a:t>Perl module</a:t>
            </a:r>
            <a:r>
              <a:rPr lang="ja-JP" altLang="en-US" sz="3600" b="1" dirty="0">
                <a:solidFill>
                  <a:srgbClr val="0000FF"/>
                </a:solidFill>
                <a:ea typeface="ＨＧ丸ゴシックB" pitchFamily="49" charset="-128"/>
              </a:rPr>
              <a:t>の検索・インストール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107504" y="836712"/>
            <a:ext cx="903649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dirty="0"/>
              <a:t>CPAN (Comprehensive Perl Archive Network): http://search.cpan.org/</a:t>
            </a:r>
          </a:p>
          <a:p>
            <a:endParaRPr lang="en-US" altLang="ja-JP" sz="2000" dirty="0"/>
          </a:p>
          <a:p>
            <a:pPr marL="457200" indent="-457200">
              <a:buFont typeface="+mj-lt"/>
              <a:buAutoNum type="arabicPeriod"/>
            </a:pPr>
            <a:r>
              <a:rPr lang="en-US" altLang="ja-JP" sz="2000" dirty="0"/>
              <a:t>‘Amoeba’</a:t>
            </a:r>
            <a:r>
              <a:rPr lang="ja-JP" altLang="en-US" sz="2000" dirty="0"/>
              <a:t> を検索</a:t>
            </a:r>
            <a:endParaRPr lang="en-US" altLang="ja-JP" sz="2000" dirty="0"/>
          </a:p>
          <a:p>
            <a:pPr marL="457200" indent="-457200">
              <a:buFont typeface="+mj-lt"/>
              <a:buAutoNum type="arabicPeriod"/>
            </a:pPr>
            <a:r>
              <a:rPr lang="en-US" altLang="ja-JP" sz="2000" dirty="0">
                <a:solidFill>
                  <a:srgbClr val="FF0000"/>
                </a:solidFill>
              </a:rPr>
              <a:t>Math::Amoeba</a:t>
            </a:r>
            <a:r>
              <a:rPr lang="ja-JP" altLang="en-US" sz="2000" dirty="0"/>
              <a:t>が見つかる</a:t>
            </a:r>
            <a:br>
              <a:rPr lang="en-US" altLang="ja-JP" sz="2000" dirty="0"/>
            </a:br>
            <a:r>
              <a:rPr lang="ja-JP" altLang="en-US" sz="2000" dirty="0"/>
              <a:t> 　</a:t>
            </a:r>
            <a:r>
              <a:rPr lang="en-US" altLang="ja-JP" sz="2000" dirty="0"/>
              <a:t>=&gt;</a:t>
            </a:r>
            <a:r>
              <a:rPr lang="ja-JP" altLang="en-US" sz="2000" dirty="0"/>
              <a:t> オンラインマニュアルを見る</a:t>
            </a:r>
            <a:endParaRPr lang="en-US" altLang="ja-JP" sz="2000" dirty="0"/>
          </a:p>
          <a:p>
            <a:br>
              <a:rPr lang="en-US" altLang="ja-JP" sz="2000" dirty="0"/>
            </a:br>
            <a:r>
              <a:rPr lang="en-US" altLang="ja-JP" sz="2000" dirty="0" err="1"/>
              <a:t>ActivePerl</a:t>
            </a:r>
            <a:r>
              <a:rPr lang="ja-JP" altLang="en-US" sz="2000" dirty="0"/>
              <a:t>のインストール</a:t>
            </a:r>
            <a:br>
              <a:rPr lang="en-US" altLang="ja-JP" sz="2000" dirty="0"/>
            </a:br>
            <a:r>
              <a:rPr lang="ja-JP" altLang="en-US" sz="2000" dirty="0"/>
              <a:t>　　</a:t>
            </a:r>
            <a:r>
              <a:rPr lang="en-US" altLang="ja-JP" sz="2000" dirty="0"/>
              <a:t>d:\Work&gt; </a:t>
            </a:r>
            <a:r>
              <a:rPr lang="en-US" altLang="ja-JP" sz="2000" dirty="0">
                <a:solidFill>
                  <a:srgbClr val="FF0000"/>
                </a:solidFill>
              </a:rPr>
              <a:t>ppm</a:t>
            </a:r>
            <a:r>
              <a:rPr lang="ja-JP" altLang="en-US" sz="2000" dirty="0">
                <a:solidFill>
                  <a:srgbClr val="FF0000"/>
                </a:solidFill>
              </a:rPr>
              <a:t> </a:t>
            </a:r>
            <a:r>
              <a:rPr lang="en-US" altLang="ja-JP" sz="2000" dirty="0">
                <a:solidFill>
                  <a:srgbClr val="FF0000"/>
                </a:solidFill>
              </a:rPr>
              <a:t>install </a:t>
            </a:r>
            <a:r>
              <a:rPr lang="en-US" altLang="ja-JP" sz="2000" dirty="0"/>
              <a:t>Math</a:t>
            </a:r>
            <a:r>
              <a:rPr lang="en-US" altLang="ja-JP" sz="2000" dirty="0">
                <a:solidFill>
                  <a:srgbClr val="FF0000"/>
                </a:solidFill>
              </a:rPr>
              <a:t>-&gt;</a:t>
            </a:r>
            <a:r>
              <a:rPr lang="en-US" altLang="ja-JP" sz="2000" dirty="0"/>
              <a:t>Amoeba</a:t>
            </a:r>
          </a:p>
          <a:p>
            <a:endParaRPr lang="en-US" altLang="ja-JP" sz="2000" dirty="0"/>
          </a:p>
          <a:p>
            <a:r>
              <a:rPr lang="en-US" altLang="ja-JP" sz="2000" dirty="0"/>
              <a:t>Unix/</a:t>
            </a:r>
            <a:r>
              <a:rPr lang="en-US" altLang="ja-JP" sz="2000" dirty="0" err="1"/>
              <a:t>MinGW</a:t>
            </a:r>
            <a:r>
              <a:rPr lang="en-US" altLang="ja-JP" sz="2000" dirty="0"/>
              <a:t> </a:t>
            </a:r>
            <a:r>
              <a:rPr lang="en-US" altLang="ja-JP" sz="2000" dirty="0" err="1"/>
              <a:t>perl</a:t>
            </a:r>
            <a:r>
              <a:rPr lang="ja-JP" altLang="en-US" sz="2000" dirty="0" err="1"/>
              <a:t>での</a:t>
            </a:r>
            <a:r>
              <a:rPr lang="ja-JP" altLang="en-US" sz="2000" dirty="0"/>
              <a:t>インストール</a:t>
            </a:r>
            <a:endParaRPr lang="en-US" altLang="ja-JP" sz="2000" dirty="0"/>
          </a:p>
          <a:p>
            <a:r>
              <a:rPr lang="ja-JP" altLang="en-US" sz="2000" dirty="0"/>
              <a:t>　　</a:t>
            </a:r>
            <a:r>
              <a:rPr lang="en-US" altLang="ja-JP" sz="2000" dirty="0"/>
              <a:t>$</a:t>
            </a:r>
            <a:r>
              <a:rPr lang="ja-JP" altLang="en-US" sz="2000" dirty="0"/>
              <a:t> </a:t>
            </a:r>
            <a:r>
              <a:rPr lang="en-US" altLang="ja-JP" sz="2000" dirty="0" err="1">
                <a:solidFill>
                  <a:srgbClr val="FF0000"/>
                </a:solidFill>
              </a:rPr>
              <a:t>cpan</a:t>
            </a:r>
            <a:r>
              <a:rPr lang="ja-JP" altLang="en-US" sz="2000" dirty="0"/>
              <a:t> </a:t>
            </a:r>
            <a:r>
              <a:rPr lang="en-US" altLang="ja-JP" sz="2000" dirty="0"/>
              <a:t>Math</a:t>
            </a:r>
            <a:r>
              <a:rPr lang="en-US" altLang="ja-JP" sz="2000" dirty="0">
                <a:solidFill>
                  <a:srgbClr val="FF0000"/>
                </a:solidFill>
              </a:rPr>
              <a:t>::</a:t>
            </a:r>
            <a:r>
              <a:rPr lang="en-US" altLang="ja-JP" sz="2000" dirty="0"/>
              <a:t> Amoeba</a:t>
            </a:r>
          </a:p>
          <a:p>
            <a:endParaRPr lang="en-US" altLang="ja-JP" sz="2000" dirty="0"/>
          </a:p>
          <a:p>
            <a:r>
              <a:rPr lang="ja-JP" altLang="en-US" sz="2000" dirty="0"/>
              <a:t>インストールの確認</a:t>
            </a:r>
            <a:endParaRPr lang="en-US" altLang="ja-JP" sz="2000" dirty="0"/>
          </a:p>
          <a:p>
            <a:r>
              <a:rPr lang="ja-JP" altLang="en-US" sz="2000" dirty="0"/>
              <a:t>　　</a:t>
            </a:r>
            <a:r>
              <a:rPr lang="en-US" altLang="ja-JP" sz="2000" dirty="0"/>
              <a:t>$</a:t>
            </a:r>
            <a:r>
              <a:rPr lang="ja-JP" altLang="en-US" sz="2000" dirty="0"/>
              <a:t> </a:t>
            </a:r>
            <a:r>
              <a:rPr lang="en-US" altLang="ja-JP" sz="2000" dirty="0" err="1"/>
              <a:t>perl</a:t>
            </a:r>
            <a:r>
              <a:rPr lang="en-US" altLang="ja-JP" sz="2000" dirty="0"/>
              <a:t> -e “use Math:: Amoeba”</a:t>
            </a:r>
          </a:p>
          <a:p>
            <a:endParaRPr lang="en-US" altLang="ja-JP" sz="2000" dirty="0"/>
          </a:p>
        </p:txBody>
      </p:sp>
    </p:spTree>
    <p:extLst>
      <p:ext uri="{BB962C8B-B14F-4D97-AF65-F5344CB8AC3E}">
        <p14:creationId xmlns:p14="http://schemas.microsoft.com/office/powerpoint/2010/main" val="1526122228"/>
      </p:ext>
    </p:extLst>
  </p:cSld>
  <p:clrMapOvr>
    <a:masterClrMapping/>
  </p:clrMapOvr>
  <p:transition>
    <p:sndAc>
      <p:stSnd>
        <p:snd r:embed="rId2" name="CAMERA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9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6680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ja-JP" altLang="en-US" sz="3600" b="1" dirty="0">
                <a:solidFill>
                  <a:srgbClr val="0000FF"/>
                </a:solidFill>
                <a:ea typeface="ＨＧ丸ゴシックB" pitchFamily="49" charset="-128"/>
              </a:rPr>
              <a:t>文法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107504" y="836712"/>
            <a:ext cx="903649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dirty="0"/>
              <a:t>・</a:t>
            </a:r>
            <a:r>
              <a:rPr lang="en-US" altLang="ja-JP" sz="2000" dirty="0"/>
              <a:t>COBOL</a:t>
            </a:r>
            <a:br>
              <a:rPr lang="en-US" altLang="ja-JP" sz="2000" dirty="0"/>
            </a:br>
            <a:r>
              <a:rPr lang="ja-JP" altLang="en-US" sz="2000" dirty="0"/>
              <a:t>　　事務処理 </a:t>
            </a:r>
            <a:r>
              <a:rPr lang="en-US" altLang="ja-JP" sz="2000" dirty="0"/>
              <a:t>()</a:t>
            </a:r>
          </a:p>
          <a:p>
            <a:r>
              <a:rPr lang="ja-JP" altLang="en-US" sz="2000" dirty="0"/>
              <a:t>・</a:t>
            </a:r>
            <a:r>
              <a:rPr lang="en-US" altLang="ja-JP" sz="2000" dirty="0"/>
              <a:t>LISP</a:t>
            </a:r>
            <a:br>
              <a:rPr lang="en-US" altLang="ja-JP" sz="2000" dirty="0"/>
            </a:br>
            <a:r>
              <a:rPr lang="ja-JP" altLang="en-US" sz="2000" dirty="0"/>
              <a:t>　　人工知能 </a:t>
            </a:r>
            <a:r>
              <a:rPr lang="en-US" altLang="ja-JP" sz="2000" dirty="0"/>
              <a:t>(</a:t>
            </a:r>
            <a:r>
              <a:rPr lang="ja-JP" altLang="en-US" sz="2000" dirty="0"/>
              <a:t>式指向</a:t>
            </a:r>
            <a:r>
              <a:rPr lang="en-US" altLang="ja-JP" sz="2000" dirty="0"/>
              <a:t>)</a:t>
            </a:r>
          </a:p>
          <a:p>
            <a:r>
              <a:rPr lang="ja-JP" altLang="en-US" sz="2000" dirty="0"/>
              <a:t>・</a:t>
            </a:r>
            <a:r>
              <a:rPr lang="en-US" altLang="ja-JP" sz="2000" dirty="0"/>
              <a:t>FORTRAN</a:t>
            </a:r>
            <a:r>
              <a:rPr lang="ja-JP" altLang="en-US" sz="2000" dirty="0"/>
              <a:t> </a:t>
            </a:r>
            <a:r>
              <a:rPr lang="en-US" altLang="ja-JP" sz="2000" dirty="0"/>
              <a:t>(FORTRAN66 / FORTRAN77 / Fortran90)</a:t>
            </a:r>
            <a:r>
              <a:rPr lang="ja-JP" altLang="en-US" sz="2000" dirty="0"/>
              <a:t> </a:t>
            </a:r>
            <a:r>
              <a:rPr lang="en-US" altLang="ja-JP" sz="2000" dirty="0"/>
              <a:t>=&gt;</a:t>
            </a:r>
            <a:r>
              <a:rPr lang="ja-JP" altLang="en-US" sz="2000" dirty="0"/>
              <a:t> </a:t>
            </a:r>
            <a:r>
              <a:rPr lang="en-US" altLang="ja-JP" sz="2000" dirty="0"/>
              <a:t>BASIC</a:t>
            </a:r>
            <a:br>
              <a:rPr lang="en-US" altLang="ja-JP" sz="2000" dirty="0"/>
            </a:br>
            <a:r>
              <a:rPr lang="ja-JP" altLang="en-US" sz="2000" dirty="0"/>
              <a:t>　　科学技術計算のために開発された、もっとも古い言語のひとつ。</a:t>
            </a:r>
            <a:br>
              <a:rPr lang="en-US" altLang="ja-JP" sz="2000" dirty="0"/>
            </a:br>
            <a:r>
              <a:rPr lang="ja-JP" altLang="en-US" sz="2000" dirty="0"/>
              <a:t>　　文法がこなれていない </a:t>
            </a:r>
            <a:r>
              <a:rPr lang="en-US" altLang="ja-JP" sz="2000" dirty="0"/>
              <a:t>(</a:t>
            </a:r>
            <a:r>
              <a:rPr lang="ja-JP" altLang="en-US" sz="2000" dirty="0"/>
              <a:t>構造型</a:t>
            </a:r>
            <a:r>
              <a:rPr lang="en-US" altLang="ja-JP" sz="2000" dirty="0"/>
              <a:t>)</a:t>
            </a:r>
            <a:r>
              <a:rPr lang="ja-JP" altLang="en-US" sz="2000" dirty="0" err="1"/>
              <a:t>。</a:t>
            </a:r>
            <a:endParaRPr lang="en-US" altLang="ja-JP" sz="2000" dirty="0"/>
          </a:p>
          <a:p>
            <a:r>
              <a:rPr lang="ja-JP" altLang="en-US" sz="2000" dirty="0"/>
              <a:t>・</a:t>
            </a:r>
            <a:r>
              <a:rPr lang="en-US" altLang="ja-JP" sz="2000" dirty="0"/>
              <a:t>ALGOL</a:t>
            </a:r>
            <a:r>
              <a:rPr lang="ja-JP" altLang="en-US" sz="2000" dirty="0"/>
              <a:t> </a:t>
            </a:r>
            <a:r>
              <a:rPr lang="en-US" altLang="ja-JP" sz="2000" dirty="0"/>
              <a:t>=&gt;</a:t>
            </a:r>
            <a:r>
              <a:rPr lang="ja-JP" altLang="en-US" sz="2000" dirty="0"/>
              <a:t> </a:t>
            </a:r>
            <a:r>
              <a:rPr lang="en-US" altLang="ja-JP" sz="2000" dirty="0"/>
              <a:t>Pascal</a:t>
            </a:r>
            <a:r>
              <a:rPr lang="ja-JP" altLang="en-US" sz="2000" dirty="0"/>
              <a:t> </a:t>
            </a:r>
            <a:r>
              <a:rPr lang="en-US" altLang="ja-JP" sz="2000" dirty="0"/>
              <a:t>=&gt;</a:t>
            </a:r>
            <a:r>
              <a:rPr lang="ja-JP" altLang="en-US" sz="2000" dirty="0"/>
              <a:t> </a:t>
            </a:r>
            <a:r>
              <a:rPr lang="en-US" altLang="ja-JP" sz="2000" dirty="0"/>
              <a:t>C</a:t>
            </a:r>
            <a:br>
              <a:rPr lang="en-US" altLang="ja-JP" sz="2000" dirty="0"/>
            </a:br>
            <a:r>
              <a:rPr lang="ja-JP" altLang="en-US" sz="2000" dirty="0"/>
              <a:t>　　システム</a:t>
            </a:r>
            <a:r>
              <a:rPr lang="en-US" altLang="ja-JP" sz="2000" dirty="0"/>
              <a:t>(OS)</a:t>
            </a:r>
            <a:r>
              <a:rPr lang="ja-JP" altLang="en-US" sz="2000" dirty="0"/>
              <a:t>記述用に開発。低レベル処理の柔軟さ</a:t>
            </a:r>
            <a:br>
              <a:rPr lang="en-US" altLang="ja-JP" sz="2000" dirty="0"/>
            </a:br>
            <a:r>
              <a:rPr lang="ja-JP" altLang="en-US" sz="2000" dirty="0"/>
              <a:t>　　</a:t>
            </a:r>
            <a:r>
              <a:rPr lang="en-US" altLang="ja-JP" sz="2000" dirty="0"/>
              <a:t>(</a:t>
            </a:r>
            <a:r>
              <a:rPr lang="ja-JP" altLang="en-US" sz="2000" dirty="0"/>
              <a:t>関数型</a:t>
            </a:r>
            <a:r>
              <a:rPr lang="en-US" altLang="ja-JP" sz="2000" dirty="0"/>
              <a:t>)</a:t>
            </a:r>
          </a:p>
          <a:p>
            <a:r>
              <a:rPr lang="ja-JP" altLang="en-US" sz="2000" dirty="0"/>
              <a:t>・</a:t>
            </a:r>
            <a:r>
              <a:rPr lang="en-US" altLang="ja-JP" sz="2000" dirty="0"/>
              <a:t>LL:</a:t>
            </a:r>
            <a:r>
              <a:rPr lang="ja-JP" altLang="en-US" sz="2000" dirty="0"/>
              <a:t> </a:t>
            </a:r>
            <a:r>
              <a:rPr lang="en-US" altLang="ja-JP" sz="2000" dirty="0"/>
              <a:t>Perl, </a:t>
            </a:r>
            <a:r>
              <a:rPr lang="en-US" altLang="ja-JP" sz="2000" dirty="0" err="1"/>
              <a:t>php</a:t>
            </a:r>
            <a:r>
              <a:rPr lang="en-US" altLang="ja-JP" sz="2000" dirty="0"/>
              <a:t>, python, Ruby:</a:t>
            </a:r>
            <a:r>
              <a:rPr lang="ja-JP" altLang="en-US" sz="2000" dirty="0"/>
              <a:t> </a:t>
            </a:r>
            <a:r>
              <a:rPr lang="en-US" altLang="ja-JP" sz="2000" dirty="0"/>
              <a:t>C</a:t>
            </a:r>
            <a:r>
              <a:rPr lang="ja-JP" altLang="en-US" sz="2000" dirty="0"/>
              <a:t>の文法を大きく参照</a:t>
            </a:r>
            <a:br>
              <a:rPr lang="en-US" altLang="ja-JP" sz="2000" dirty="0"/>
            </a:br>
            <a:r>
              <a:rPr lang="ja-JP" altLang="en-US" sz="2000" dirty="0"/>
              <a:t>　　</a:t>
            </a:r>
            <a:r>
              <a:rPr lang="en-US" altLang="ja-JP" sz="2000" dirty="0"/>
              <a:t>(</a:t>
            </a:r>
            <a:r>
              <a:rPr lang="ja-JP" altLang="en-US" sz="2000" dirty="0"/>
              <a:t>関数型</a:t>
            </a:r>
            <a:r>
              <a:rPr lang="en-US" altLang="ja-JP" sz="2000" dirty="0"/>
              <a:t>)</a:t>
            </a:r>
          </a:p>
          <a:p>
            <a:r>
              <a:rPr lang="ja-JP" altLang="en-US" sz="2000" dirty="0"/>
              <a:t>・オブジェクト指向言語</a:t>
            </a:r>
            <a:br>
              <a:rPr lang="en-US" altLang="ja-JP" sz="2000" dirty="0"/>
            </a:br>
            <a:r>
              <a:rPr lang="ja-JP" altLang="en-US" sz="2000" dirty="0"/>
              <a:t>　　　</a:t>
            </a:r>
            <a:r>
              <a:rPr lang="en-US" altLang="ja-JP" sz="2000" dirty="0"/>
              <a:t>C++</a:t>
            </a:r>
            <a:r>
              <a:rPr lang="ja-JP" altLang="en-US" sz="2000" dirty="0" err="1"/>
              <a:t>、</a:t>
            </a:r>
            <a:r>
              <a:rPr lang="en-US" altLang="ja-JP" sz="2000" dirty="0"/>
              <a:t>Smalltalk</a:t>
            </a:r>
            <a:r>
              <a:rPr lang="ja-JP" altLang="en-US" sz="2000" dirty="0" err="1"/>
              <a:t>、</a:t>
            </a:r>
            <a:r>
              <a:rPr lang="en-US" altLang="ja-JP" sz="2000" dirty="0"/>
              <a:t>Java</a:t>
            </a:r>
            <a:r>
              <a:rPr lang="ja-JP" altLang="en-US" sz="2000" dirty="0" err="1"/>
              <a:t>、</a:t>
            </a:r>
            <a:r>
              <a:rPr lang="en-US" altLang="ja-JP" sz="2000" dirty="0"/>
              <a:t>C#,</a:t>
            </a:r>
            <a:r>
              <a:rPr lang="ja-JP" altLang="en-US" sz="2000" dirty="0"/>
              <a:t> </a:t>
            </a:r>
            <a:r>
              <a:rPr lang="en-US" altLang="ja-JP" sz="2000" dirty="0"/>
              <a:t>Ruby,</a:t>
            </a:r>
            <a:r>
              <a:rPr lang="ja-JP" altLang="en-US" sz="2000" dirty="0"/>
              <a:t> </a:t>
            </a:r>
            <a:r>
              <a:rPr lang="en-US" altLang="ja-JP" sz="2000" dirty="0" err="1"/>
              <a:t>Javascript</a:t>
            </a:r>
            <a:endParaRPr lang="en-US" altLang="ja-JP" sz="2000" dirty="0"/>
          </a:p>
        </p:txBody>
      </p:sp>
    </p:spTree>
    <p:extLst>
      <p:ext uri="{BB962C8B-B14F-4D97-AF65-F5344CB8AC3E}">
        <p14:creationId xmlns:p14="http://schemas.microsoft.com/office/powerpoint/2010/main" val="2187355502"/>
      </p:ext>
    </p:extLst>
  </p:cSld>
  <p:clrMapOvr>
    <a:masterClrMapping/>
  </p:clrMapOvr>
  <p:transition>
    <p:sndAc>
      <p:stSnd>
        <p:snd r:embed="rId2" name="CAMERA.WAV"/>
      </p:stSnd>
    </p:sndAc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9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6680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ja-JP" altLang="en-US" sz="3600" b="1" dirty="0">
                <a:solidFill>
                  <a:srgbClr val="0000FF"/>
                </a:solidFill>
                <a:ea typeface="ＨＧ丸ゴシックB" pitchFamily="49" charset="-128"/>
              </a:rPr>
              <a:t>記述・実行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107504" y="836712"/>
            <a:ext cx="903649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dirty="0"/>
              <a:t>・変数宣言が不要</a:t>
            </a:r>
            <a:endParaRPr lang="en-US" altLang="ja-JP" sz="2000" dirty="0"/>
          </a:p>
          <a:p>
            <a:r>
              <a:rPr lang="ja-JP" altLang="en-US" sz="2000" dirty="0"/>
              <a:t>・変数宣言が必須</a:t>
            </a:r>
            <a:endParaRPr lang="en-US" altLang="ja-JP" sz="2000" dirty="0"/>
          </a:p>
          <a:p>
            <a:endParaRPr lang="en-US" altLang="ja-JP" sz="2000" dirty="0"/>
          </a:p>
          <a:p>
            <a:r>
              <a:rPr lang="ja-JP" altLang="en-US" sz="2000" dirty="0"/>
              <a:t>・変数型が固定 </a:t>
            </a:r>
            <a:r>
              <a:rPr lang="en-US" altLang="ja-JP" sz="2000" dirty="0"/>
              <a:t>(</a:t>
            </a:r>
            <a:r>
              <a:rPr lang="ja-JP" altLang="en-US" sz="2000" dirty="0"/>
              <a:t>特にコンパイラ型言語</a:t>
            </a:r>
            <a:r>
              <a:rPr lang="en-US" altLang="ja-JP" sz="2000" dirty="0"/>
              <a:t>)</a:t>
            </a:r>
            <a:br>
              <a:rPr lang="en-US" altLang="ja-JP" sz="2000" dirty="0"/>
            </a:br>
            <a:r>
              <a:rPr lang="ja-JP" altLang="en-US" sz="2000" dirty="0"/>
              <a:t>　　　整数型</a:t>
            </a:r>
            <a:r>
              <a:rPr lang="en-US" altLang="ja-JP" sz="2000" dirty="0"/>
              <a:t>1</a:t>
            </a:r>
            <a:r>
              <a:rPr lang="ja-JP" altLang="en-US" sz="2000" dirty="0"/>
              <a:t> と 浮動小数点型 </a:t>
            </a:r>
            <a:r>
              <a:rPr lang="en-US" altLang="ja-JP" sz="2000" dirty="0"/>
              <a:t>1.0</a:t>
            </a:r>
            <a:r>
              <a:rPr lang="ja-JP" altLang="en-US" sz="2000" dirty="0"/>
              <a:t> と 文字列 </a:t>
            </a:r>
            <a:r>
              <a:rPr lang="en-US" altLang="ja-JP" sz="2000" dirty="0"/>
              <a:t>‘1’</a:t>
            </a:r>
            <a:r>
              <a:rPr lang="ja-JP" altLang="en-US" sz="2000" dirty="0"/>
              <a:t> は違う値。相互演算不可 </a:t>
            </a:r>
            <a:endParaRPr lang="en-US" altLang="ja-JP" sz="2000" dirty="0"/>
          </a:p>
          <a:p>
            <a:r>
              <a:rPr lang="ja-JP" altLang="en-US" sz="2000" dirty="0"/>
              <a:t>・変数型が可変 </a:t>
            </a:r>
            <a:r>
              <a:rPr lang="en-US" altLang="ja-JP" sz="2000" dirty="0"/>
              <a:t>(</a:t>
            </a:r>
            <a:r>
              <a:rPr lang="ja-JP" altLang="en-US" sz="2000" dirty="0"/>
              <a:t>特にインタプリタ型言語</a:t>
            </a:r>
            <a:r>
              <a:rPr lang="en-US" altLang="ja-JP" sz="2000" dirty="0"/>
              <a:t>)</a:t>
            </a:r>
            <a:r>
              <a:rPr lang="ja-JP" altLang="en-US" sz="2000" dirty="0"/>
              <a:t> </a:t>
            </a:r>
            <a:r>
              <a:rPr lang="en-US" altLang="ja-JP" sz="2000" dirty="0"/>
              <a:t>(</a:t>
            </a:r>
            <a:r>
              <a:rPr lang="ja-JP" altLang="en-US" sz="2000" dirty="0"/>
              <a:t>動的型付け</a:t>
            </a:r>
            <a:r>
              <a:rPr lang="en-US" altLang="ja-JP" sz="2000" dirty="0"/>
              <a:t>)</a:t>
            </a:r>
            <a:br>
              <a:rPr lang="en-US" altLang="ja-JP" sz="2000" dirty="0"/>
            </a:br>
            <a:r>
              <a:rPr lang="ja-JP" altLang="en-US" sz="2000" dirty="0"/>
              <a:t>　　　文脈によって自動的に判断・変換される</a:t>
            </a:r>
            <a:endParaRPr lang="en-US" altLang="ja-JP" sz="2000" dirty="0"/>
          </a:p>
          <a:p>
            <a:endParaRPr lang="en-US" altLang="ja-JP" sz="2000" dirty="0"/>
          </a:p>
          <a:p>
            <a:r>
              <a:rPr lang="ja-JP" altLang="en-US" sz="2000" dirty="0"/>
              <a:t>・手続き型言語 </a:t>
            </a:r>
            <a:r>
              <a:rPr lang="en-US" altLang="ja-JP" sz="2000" dirty="0"/>
              <a:t>(Subroutine,</a:t>
            </a:r>
            <a:r>
              <a:rPr lang="ja-JP" altLang="en-US" sz="2000" dirty="0"/>
              <a:t> </a:t>
            </a:r>
            <a:r>
              <a:rPr lang="en-US" altLang="ja-JP" sz="2000" dirty="0"/>
              <a:t>Function)</a:t>
            </a:r>
          </a:p>
          <a:p>
            <a:r>
              <a:rPr lang="ja-JP" altLang="en-US" sz="2000" dirty="0"/>
              <a:t>・関数型言語 </a:t>
            </a:r>
            <a:r>
              <a:rPr lang="en-US" altLang="ja-JP" sz="2000" dirty="0"/>
              <a:t>(Function)</a:t>
            </a:r>
          </a:p>
          <a:p>
            <a:endParaRPr lang="en-US" altLang="ja-JP" sz="2000" dirty="0"/>
          </a:p>
          <a:p>
            <a:r>
              <a:rPr lang="ja-JP" altLang="en-US" sz="2000" dirty="0"/>
              <a:t>・モジュール化</a:t>
            </a:r>
            <a:endParaRPr lang="en-US" altLang="ja-JP" sz="2000" dirty="0"/>
          </a:p>
          <a:p>
            <a:r>
              <a:rPr lang="ja-JP" altLang="en-US" sz="2000" dirty="0"/>
              <a:t>・構造化プログラミング</a:t>
            </a:r>
            <a:endParaRPr lang="en-US" altLang="ja-JP" sz="2000" dirty="0"/>
          </a:p>
          <a:p>
            <a:r>
              <a:rPr lang="ja-JP" altLang="en-US" sz="2000" dirty="0"/>
              <a:t>・オブジェクト指向言語</a:t>
            </a:r>
            <a:endParaRPr lang="en-US" altLang="ja-JP" sz="2000" dirty="0"/>
          </a:p>
          <a:p>
            <a:endParaRPr lang="en-US" altLang="ja-JP" sz="2000" dirty="0"/>
          </a:p>
          <a:p>
            <a:r>
              <a:rPr lang="ja-JP" altLang="en-US" sz="2000" dirty="0"/>
              <a:t>・フロー駆動型</a:t>
            </a:r>
            <a:endParaRPr lang="en-US" altLang="ja-JP" sz="2000" dirty="0"/>
          </a:p>
          <a:p>
            <a:r>
              <a:rPr lang="ja-JP" altLang="en-US" sz="2000" dirty="0"/>
              <a:t>・イベント駆動型</a:t>
            </a:r>
            <a:endParaRPr lang="en-US" altLang="ja-JP" sz="2000" dirty="0"/>
          </a:p>
          <a:p>
            <a:endParaRPr lang="en-US" altLang="ja-JP" sz="2000" dirty="0"/>
          </a:p>
        </p:txBody>
      </p:sp>
    </p:spTree>
    <p:extLst>
      <p:ext uri="{BB962C8B-B14F-4D97-AF65-F5344CB8AC3E}">
        <p14:creationId xmlns:p14="http://schemas.microsoft.com/office/powerpoint/2010/main" val="3502877495"/>
      </p:ext>
    </p:extLst>
  </p:cSld>
  <p:clrMapOvr>
    <a:masterClrMapping/>
  </p:clrMapOvr>
  <p:transition>
    <p:sndAc>
      <p:stSnd>
        <p:snd r:embed="rId2" name="CAMERA.WAV"/>
      </p:stSnd>
    </p:sndAc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9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92696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ja-JP" altLang="en-US" sz="3600" b="1" dirty="0">
                <a:solidFill>
                  <a:srgbClr val="0000FF"/>
                </a:solidFill>
                <a:ea typeface="ＨＧ丸ゴシックB" pitchFamily="49" charset="-128"/>
              </a:rPr>
              <a:t>実行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899592" y="1916832"/>
            <a:ext cx="17193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>
                <a:solidFill>
                  <a:srgbClr val="FF0000"/>
                </a:solidFill>
              </a:rPr>
              <a:t>$</a:t>
            </a:r>
            <a:r>
              <a:rPr lang="ja-JP" altLang="en-US" b="1" dirty="0">
                <a:solidFill>
                  <a:srgbClr val="FF0000"/>
                </a:solidFill>
              </a:rPr>
              <a:t> </a:t>
            </a:r>
            <a:r>
              <a:rPr lang="en-US" altLang="ja-JP" b="1" dirty="0" err="1">
                <a:solidFill>
                  <a:srgbClr val="FF0000"/>
                </a:solidFill>
              </a:rPr>
              <a:t>perl</a:t>
            </a:r>
            <a:r>
              <a:rPr lang="en-US" altLang="ja-JP" b="1" dirty="0">
                <a:solidFill>
                  <a:srgbClr val="FF0000"/>
                </a:solidFill>
              </a:rPr>
              <a:t> for.pl</a:t>
            </a:r>
          </a:p>
        </p:txBody>
      </p:sp>
    </p:spTree>
    <p:extLst>
      <p:ext uri="{BB962C8B-B14F-4D97-AF65-F5344CB8AC3E}">
        <p14:creationId xmlns:p14="http://schemas.microsoft.com/office/powerpoint/2010/main" val="2251306680"/>
      </p:ext>
    </p:extLst>
  </p:cSld>
  <p:clrMapOvr>
    <a:masterClrMapping/>
  </p:clrMapOvr>
  <p:transition>
    <p:sndAc>
      <p:stSnd>
        <p:snd r:embed="rId2" name="CAMERA.WAV"/>
      </p:stSnd>
    </p:sndAc>
  </p:transition>
</p:sld>
</file>

<file path=ppt/theme/theme1.xml><?xml version="1.0" encoding="utf-8"?>
<a:theme xmlns:a="http://schemas.openxmlformats.org/drawingml/2006/main" name="12_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448</TotalTime>
  <Words>4659</Words>
  <Application>Microsoft Office PowerPoint</Application>
  <PresentationFormat>画面に合わせる (4:3)</PresentationFormat>
  <Paragraphs>561</Paragraphs>
  <Slides>23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23</vt:i4>
      </vt:variant>
    </vt:vector>
  </HeadingPairs>
  <TitlesOfParts>
    <vt:vector size="25" baseType="lpstr">
      <vt:lpstr>Times New Roman</vt:lpstr>
      <vt:lpstr>12_標準デザイン</vt:lpstr>
      <vt:lpstr>Perl参考ページ</vt:lpstr>
      <vt:lpstr>Perlの入手</vt:lpstr>
      <vt:lpstr>Perl</vt:lpstr>
      <vt:lpstr>Perl</vt:lpstr>
      <vt:lpstr>Perlで何ができるか</vt:lpstr>
      <vt:lpstr>Perl moduleの検索・インストール</vt:lpstr>
      <vt:lpstr>文法</vt:lpstr>
      <vt:lpstr>記述・実行</vt:lpstr>
      <vt:lpstr>実行</vt:lpstr>
      <vt:lpstr>繰り返し</vt:lpstr>
      <vt:lpstr>条件分岐</vt:lpstr>
      <vt:lpstr>関数化(Subroutine化)</vt:lpstr>
      <vt:lpstr>関数化(Subroutine化)</vt:lpstr>
      <vt:lpstr>関数化(Subroutine化)</vt:lpstr>
      <vt:lpstr>ファイルへの書き出しとExcelでの表示</vt:lpstr>
      <vt:lpstr>ファイルの読み込み</vt:lpstr>
      <vt:lpstr>ファイルの読み込み</vt:lpstr>
      <vt:lpstr>Perl moduleの検索・インストール</vt:lpstr>
      <vt:lpstr>複素数の計算</vt:lpstr>
      <vt:lpstr>複素数の計算</vt:lpstr>
      <vt:lpstr>ファイル読み書き、複素数、CSV</vt:lpstr>
      <vt:lpstr>フィッティング</vt:lpstr>
      <vt:lpstr>フィッティング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原理を理解していないための典型的な過ち</dc:title>
  <dc:creator>Toshio Kamiya</dc:creator>
  <cp:lastModifiedBy>神谷 利夫</cp:lastModifiedBy>
  <cp:revision>76</cp:revision>
  <dcterms:created xsi:type="dcterms:W3CDTF">2007-01-14T21:52:25Z</dcterms:created>
  <dcterms:modified xsi:type="dcterms:W3CDTF">2021-08-16T21:39:24Z</dcterms:modified>
</cp:coreProperties>
</file>