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9"/>
  </p:notesMasterIdLst>
  <p:sldIdLst>
    <p:sldId id="548" r:id="rId2"/>
    <p:sldId id="576" r:id="rId3"/>
    <p:sldId id="577" r:id="rId4"/>
    <p:sldId id="578" r:id="rId5"/>
    <p:sldId id="579" r:id="rId6"/>
    <p:sldId id="580" r:id="rId7"/>
    <p:sldId id="574" r:id="rId8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905" autoAdjust="0"/>
    <p:restoredTop sz="90929"/>
  </p:normalViewPr>
  <p:slideViewPr>
    <p:cSldViewPr>
      <p:cViewPr varScale="1">
        <p:scale>
          <a:sx n="106" d="100"/>
          <a:sy n="106" d="100"/>
        </p:scale>
        <p:origin x="192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152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C09FBA6-6D4E-4499-B846-A880707C9E0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3711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703F23-1EFE-4A38-8909-5A01A17171A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9193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BEDA3F-4850-4FD8-84DD-604E33E433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630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CDE3A1-A894-4B2E-93F9-C3E2E26C54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238626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0DAA6-4AD7-49AD-85EE-1AA06FA1D4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183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386673-4C14-415F-96D9-1BEE6EE1D78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77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F12371-156F-49F3-9B48-08FAA45F6F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723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A5B28A-301C-41EE-8BFB-09DD680B7D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912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E92591-CBCE-4A0B-8BC3-52C4F65058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552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066296-420A-4C1C-A6C4-87668707F49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3463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38FC43-D665-43F7-AFD3-E5AE1A7348A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0457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992EB6-A98A-431E-9275-C3F9669CCC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083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D6D5C3-A46E-4622-99CE-9A526F5B9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1906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fld id="{7AECA093-3C2D-4591-9068-C0D14A63D63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3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668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文法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07504" y="836712"/>
            <a:ext cx="90364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COBOL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事務処理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LISP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人工知能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式指向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FORTRAN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(FORTRAN66 / FORTRAN77 / Fortran90)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=&gt;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BASIC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科学技術計算のために開発された、もっとも古い言語のひとつ。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文法がこなれていない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構造型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  <a:r>
              <a:rPr kumimoji="1" lang="ja-JP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。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ALGOL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=&gt;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Pascal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=&gt;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システム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(OS)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記述用に開発。低レベル処理の柔軟さ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関数型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LL: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Perl,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php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, python, Ruby: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の文法を大きく参照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(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関数型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・オブジェクト指向言語</a:t>
            </a:r>
            <a:b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　　　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C++</a:t>
            </a:r>
            <a:r>
              <a:rPr kumimoji="1" lang="ja-JP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、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Smalltalk</a:t>
            </a:r>
            <a:r>
              <a:rPr kumimoji="1" lang="ja-JP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、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Java</a:t>
            </a:r>
            <a:r>
              <a:rPr kumimoji="1" lang="ja-JP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、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C#,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Ruby,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Javascript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355502"/>
      </p:ext>
    </p:extLst>
  </p:cSld>
  <p:clrMapOvr>
    <a:masterClrMapping/>
  </p:clrMapOvr>
  <p:transition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Fortran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7504" y="764704"/>
            <a:ext cx="79928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</a:rPr>
              <a:t>FOTRAN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66/77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(ANSI</a:t>
            </a:r>
            <a:r>
              <a:rPr lang="ja-JP" altLang="en-US" dirty="0">
                <a:solidFill>
                  <a:srgbClr val="000000"/>
                </a:solidFill>
              </a:rPr>
              <a:t>規格以前には 無印</a:t>
            </a:r>
            <a:r>
              <a:rPr lang="en-US" altLang="ja-JP" dirty="0">
                <a:solidFill>
                  <a:srgbClr val="000000"/>
                </a:solidFill>
              </a:rPr>
              <a:t>~IV)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科学計算に向いている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多くの数学関数、ライブラリィが作られている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Fortran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90/95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自由書式、配列演算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Fortran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2003/2008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オブジェクト指向、</a:t>
            </a:r>
            <a:r>
              <a:rPr lang="en-US" altLang="ja-JP" dirty="0">
                <a:solidFill>
                  <a:srgbClr val="000000"/>
                </a:solidFill>
              </a:rPr>
              <a:t>C</a:t>
            </a:r>
            <a:r>
              <a:rPr lang="ja-JP" altLang="en-US" dirty="0">
                <a:solidFill>
                  <a:srgbClr val="000000"/>
                </a:solidFill>
              </a:rPr>
              <a:t>言語との相互運用、並列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Real a(5,7): </a:t>
            </a:r>
            <a:r>
              <a:rPr lang="ja-JP" altLang="en-US" dirty="0">
                <a:solidFill>
                  <a:srgbClr val="000000"/>
                </a:solidFill>
              </a:rPr>
              <a:t>行 </a:t>
            </a:r>
            <a:r>
              <a:rPr lang="en-US" altLang="ja-JP" dirty="0">
                <a:solidFill>
                  <a:srgbClr val="000000"/>
                </a:solidFill>
              </a:rPr>
              <a:t>1~5</a:t>
            </a:r>
            <a:r>
              <a:rPr lang="ja-JP" altLang="en-US" dirty="0" err="1">
                <a:solidFill>
                  <a:srgbClr val="000000"/>
                </a:solidFill>
              </a:rPr>
              <a:t>、</a:t>
            </a:r>
            <a:r>
              <a:rPr lang="ja-JP" altLang="en-US" dirty="0">
                <a:solidFill>
                  <a:srgbClr val="000000"/>
                </a:solidFill>
              </a:rPr>
              <a:t>列 </a:t>
            </a:r>
            <a:r>
              <a:rPr lang="en-US" altLang="ja-JP" dirty="0">
                <a:solidFill>
                  <a:srgbClr val="000000"/>
                </a:solidFill>
              </a:rPr>
              <a:t>1~7</a:t>
            </a:r>
            <a:r>
              <a:rPr lang="ja-JP" altLang="en-US" dirty="0">
                <a:solidFill>
                  <a:srgbClr val="000000"/>
                </a:solidFill>
              </a:rPr>
              <a:t> の配列を宣言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列優先 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メモリー上では </a:t>
            </a:r>
            <a:r>
              <a:rPr lang="en-US" altLang="ja-JP" dirty="0">
                <a:solidFill>
                  <a:srgbClr val="000000"/>
                </a:solidFill>
              </a:rPr>
              <a:t>a(1,1), a(2,1), …, a(1,2), a(2,2), ..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で格納される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　　</a:t>
            </a:r>
            <a:r>
              <a:rPr lang="en-US" altLang="ja-JP" dirty="0">
                <a:solidFill>
                  <a:srgbClr val="000000"/>
                </a:solidFill>
                <a:sym typeface="Wingdings" panose="05000000000000000000" pitchFamily="2" charset="2"/>
              </a:rPr>
              <a:t></a:t>
            </a:r>
            <a:r>
              <a:rPr lang="ja-JP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　</a:t>
            </a:r>
            <a:r>
              <a:rPr lang="en-US" altLang="ja-JP" dirty="0">
                <a:solidFill>
                  <a:srgbClr val="000000"/>
                </a:solidFill>
                <a:sym typeface="Wingdings" panose="05000000000000000000" pitchFamily="2" charset="2"/>
              </a:rPr>
              <a:t>C</a:t>
            </a:r>
            <a:r>
              <a:rPr lang="ja-JP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では行優先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配列の大きさは固定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サブルーチンに渡す際、行の大きさを指定する必要がある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3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C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9512" y="548680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</a:rPr>
              <a:t>システム処理からソフトウェア開発に必要な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最小限の機能だけを実装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・他の機能はライブラリィによって実装 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en-US" altLang="ja-JP" dirty="0" err="1">
                <a:solidFill>
                  <a:srgbClr val="000000"/>
                </a:solidFill>
              </a:rPr>
              <a:t>stdio</a:t>
            </a:r>
            <a:r>
              <a:rPr lang="ja-JP" altLang="en-US" dirty="0">
                <a:solidFill>
                  <a:srgbClr val="000000"/>
                </a:solidFill>
              </a:rPr>
              <a:t>など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　　　</a:t>
            </a:r>
            <a:r>
              <a:rPr lang="en-US" altLang="ja-JP" dirty="0">
                <a:solidFill>
                  <a:srgbClr val="000000"/>
                </a:solidFill>
                <a:sym typeface="Wingdings" panose="05000000000000000000" pitchFamily="2" charset="2"/>
              </a:rPr>
              <a:t></a:t>
            </a:r>
            <a:r>
              <a:rPr lang="ja-JP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システム間の移植性が高い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・標準ではべき乗などの数学関数もない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・多次元配列を扱う方法に複数ある</a:t>
            </a:r>
            <a:endParaRPr lang="en-US" altLang="ja-JP" dirty="0">
              <a:solidFill>
                <a:srgbClr val="000000"/>
              </a:solidFill>
            </a:endParaRPr>
          </a:p>
          <a:p>
            <a:br>
              <a:rPr lang="en-US" altLang="ja-JP" dirty="0">
                <a:solidFill>
                  <a:srgbClr val="000000"/>
                </a:solidFill>
              </a:rPr>
            </a:br>
            <a:r>
              <a:rPr lang="en-US" altLang="ja-JP" dirty="0">
                <a:solidFill>
                  <a:srgbClr val="000000"/>
                </a:solidFill>
              </a:rPr>
              <a:t>K&amp;R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C,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ANSI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C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(C89/C90)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C99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一部の</a:t>
            </a:r>
            <a:r>
              <a:rPr lang="en-US" altLang="ja-JP" dirty="0">
                <a:solidFill>
                  <a:srgbClr val="000000"/>
                </a:solidFill>
              </a:rPr>
              <a:t>C++</a:t>
            </a:r>
            <a:r>
              <a:rPr lang="ja-JP" altLang="en-US" dirty="0">
                <a:solidFill>
                  <a:srgbClr val="000000"/>
                </a:solidFill>
              </a:rPr>
              <a:t>拡張 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変数宣言位置の自由度が高い、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複素数型、</a:t>
            </a:r>
            <a:r>
              <a:rPr lang="en-US" altLang="ja-JP" dirty="0">
                <a:solidFill>
                  <a:srgbClr val="000000"/>
                </a:solidFill>
              </a:rPr>
              <a:t>long </a:t>
            </a:r>
            <a:r>
              <a:rPr lang="en-US" altLang="ja-JP" dirty="0" err="1">
                <a:solidFill>
                  <a:srgbClr val="000000"/>
                </a:solidFill>
              </a:rPr>
              <a:t>long</a:t>
            </a:r>
            <a:r>
              <a:rPr lang="en-US" altLang="ja-JP" dirty="0">
                <a:solidFill>
                  <a:srgbClr val="000000"/>
                </a:solidFill>
              </a:rPr>
              <a:t> </a:t>
            </a:r>
            <a:r>
              <a:rPr lang="en-US" altLang="ja-JP" dirty="0" err="1">
                <a:solidFill>
                  <a:srgbClr val="000000"/>
                </a:solidFill>
              </a:rPr>
              <a:t>int</a:t>
            </a:r>
            <a:r>
              <a:rPr lang="ja-JP" altLang="en-US" dirty="0" err="1">
                <a:solidFill>
                  <a:srgbClr val="000000"/>
                </a:solidFill>
              </a:rPr>
              <a:t>、</a:t>
            </a:r>
            <a:r>
              <a:rPr lang="ja-JP" altLang="en-US" dirty="0">
                <a:solidFill>
                  <a:srgbClr val="000000"/>
                </a:solidFill>
              </a:rPr>
              <a:t>一行コメント</a:t>
            </a:r>
            <a:r>
              <a:rPr lang="en-US" altLang="ja-JP" dirty="0">
                <a:solidFill>
                  <a:srgbClr val="000000"/>
                </a:solidFill>
              </a:rPr>
              <a:t>(//)</a:t>
            </a:r>
            <a:r>
              <a:rPr lang="ja-JP" altLang="en-US" dirty="0" err="1">
                <a:solidFill>
                  <a:srgbClr val="000000"/>
                </a:solidFill>
              </a:rPr>
              <a:t>、</a:t>
            </a:r>
            <a:r>
              <a:rPr lang="ja-JP" altLang="en-US" dirty="0">
                <a:solidFill>
                  <a:srgbClr val="000000"/>
                </a:solidFill>
              </a:rPr>
              <a:t>インライン関数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C2011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double a[5][7]: </a:t>
            </a:r>
            <a:r>
              <a:rPr lang="ja-JP" altLang="en-US" dirty="0">
                <a:solidFill>
                  <a:srgbClr val="000000"/>
                </a:solidFill>
              </a:rPr>
              <a:t>行 </a:t>
            </a:r>
            <a:r>
              <a:rPr lang="en-US" altLang="ja-JP" dirty="0">
                <a:solidFill>
                  <a:srgbClr val="000000"/>
                </a:solidFill>
              </a:rPr>
              <a:t>0~4, </a:t>
            </a:r>
            <a:r>
              <a:rPr lang="ja-JP" altLang="en-US" dirty="0">
                <a:solidFill>
                  <a:srgbClr val="000000"/>
                </a:solidFill>
              </a:rPr>
              <a:t>列 </a:t>
            </a:r>
            <a:r>
              <a:rPr lang="en-US" altLang="ja-JP" dirty="0">
                <a:solidFill>
                  <a:srgbClr val="000000"/>
                </a:solidFill>
              </a:rPr>
              <a:t>0~6</a:t>
            </a:r>
            <a:r>
              <a:rPr lang="ja-JP" altLang="en-US" dirty="0">
                <a:solidFill>
                  <a:srgbClr val="000000"/>
                </a:solidFill>
              </a:rPr>
              <a:t> の配列を宣言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行優先 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メモリー上では </a:t>
            </a:r>
            <a:r>
              <a:rPr lang="en-US" altLang="ja-JP" dirty="0">
                <a:solidFill>
                  <a:srgbClr val="000000"/>
                </a:solidFill>
              </a:rPr>
              <a:t>a[0][0], a[0][1], …, a[1][0], a[1][1], ..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配列の大きさは固定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54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C++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9512" y="548680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</a:rPr>
              <a:t>基本</a:t>
            </a:r>
            <a:r>
              <a:rPr lang="en-US" altLang="ja-JP" dirty="0">
                <a:solidFill>
                  <a:srgbClr val="000000"/>
                </a:solidFill>
              </a:rPr>
              <a:t>: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C</a:t>
            </a:r>
            <a:r>
              <a:rPr lang="ja-JP" altLang="en-US" dirty="0">
                <a:solidFill>
                  <a:srgbClr val="000000"/>
                </a:solidFill>
              </a:rPr>
              <a:t>に、オブジェクト指向に必要な拡張をしたもの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クラス、継承、派生、オーバーロード、テンプレート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標準</a:t>
            </a:r>
            <a:r>
              <a:rPr lang="en-US" altLang="ja-JP" dirty="0">
                <a:solidFill>
                  <a:srgbClr val="000000"/>
                </a:solidFill>
              </a:rPr>
              <a:t>C++</a:t>
            </a:r>
            <a:r>
              <a:rPr lang="ja-JP" altLang="en-US" dirty="0">
                <a:solidFill>
                  <a:srgbClr val="000000"/>
                </a:solidFill>
              </a:rPr>
              <a:t>ライブラリィ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標準テンプレートライブラリィ </a:t>
            </a:r>
            <a:r>
              <a:rPr lang="en-US" altLang="ja-JP" dirty="0">
                <a:solidFill>
                  <a:srgbClr val="000000"/>
                </a:solidFill>
              </a:rPr>
              <a:t>(STL)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ARM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C++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C++98/C++03/C++TR1/C++11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クラスライブラリィを使うことで、科学計算、行列計算をしやすくなる </a:t>
            </a:r>
            <a:r>
              <a:rPr lang="en-US" altLang="ja-JP" dirty="0">
                <a:solidFill>
                  <a:srgbClr val="000000"/>
                </a:solidFill>
                <a:sym typeface="Wingdings" panose="05000000000000000000" pitchFamily="2" charset="2"/>
              </a:rPr>
              <a:t></a:t>
            </a:r>
            <a:r>
              <a:rPr lang="ja-JP" altLang="en-US" dirty="0">
                <a:solidFill>
                  <a:srgbClr val="000000"/>
                </a:solidFill>
                <a:sym typeface="Wingdings" panose="05000000000000000000" pitchFamily="2" charset="2"/>
              </a:rPr>
              <a:t> クラスライブラリィの選択が重要</a:t>
            </a: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146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9512" y="548680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</a:rPr>
              <a:t>C</a:t>
            </a:r>
            <a:r>
              <a:rPr lang="ja-JP" altLang="en-US" dirty="0">
                <a:solidFill>
                  <a:srgbClr val="000000"/>
                </a:solidFill>
              </a:rPr>
              <a:t>言語などの優れた機能を取り入れた軽量プログラム言語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　　　　　　　　　　　　　　　　　</a:t>
            </a:r>
            <a:r>
              <a:rPr lang="en-US" altLang="ja-JP" dirty="0">
                <a:solidFill>
                  <a:srgbClr val="000000"/>
                </a:solidFill>
              </a:rPr>
              <a:t>(Light Weight Language: LWL)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明示的なコンパイル操作が必要ない 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　　　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実行時に中間コードに変換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テキスト処理、システム管理をしやすい機能が多い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簡略な手段でオブジェクト化を実現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変数型は動的に変わる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標準関数に </a:t>
            </a:r>
            <a:r>
              <a:rPr lang="en-US" altLang="ja-JP" dirty="0">
                <a:solidFill>
                  <a:srgbClr val="000000"/>
                </a:solidFill>
              </a:rPr>
              <a:t>tan</a:t>
            </a:r>
            <a:r>
              <a:rPr lang="ja-JP" altLang="en-US" dirty="0">
                <a:solidFill>
                  <a:srgbClr val="000000"/>
                </a:solidFill>
              </a:rPr>
              <a:t> などがない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ライブラリィが豊富 </a:t>
            </a:r>
            <a:r>
              <a:rPr lang="en-US" altLang="ja-JP" dirty="0">
                <a:solidFill>
                  <a:srgbClr val="000000"/>
                </a:solidFill>
              </a:rPr>
              <a:t>(CPAN</a:t>
            </a:r>
            <a:r>
              <a:rPr lang="ja-JP" altLang="en-US" dirty="0">
                <a:solidFill>
                  <a:srgbClr val="000000"/>
                </a:solidFill>
              </a:rPr>
              <a:t>など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Perl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1.0~4.X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Perl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5.X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オブジェクト指向、リファレンス、</a:t>
            </a:r>
            <a:r>
              <a:rPr lang="en-US" altLang="ja-JP" dirty="0">
                <a:solidFill>
                  <a:srgbClr val="000000"/>
                </a:solidFill>
              </a:rPr>
              <a:t>use</a:t>
            </a:r>
            <a:r>
              <a:rPr lang="ja-JP" altLang="en-US" dirty="0">
                <a:solidFill>
                  <a:srgbClr val="000000"/>
                </a:solidFill>
              </a:rPr>
              <a:t>文</a:t>
            </a:r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68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Perl</a:t>
            </a:r>
            <a:endParaRPr lang="ja-JP" altLang="en-US" sz="3600" b="1" dirty="0">
              <a:solidFill>
                <a:srgbClr val="0000FF"/>
              </a:solidFill>
              <a:ea typeface="ＨＧ丸ゴシックB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79512" y="548680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rgbClr val="000000"/>
                </a:solidFill>
              </a:rPr>
              <a:t>配列は基本的に一次元のみ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my @a;</a:t>
            </a:r>
            <a:br>
              <a:rPr lang="en-US" altLang="ja-JP" dirty="0">
                <a:solidFill>
                  <a:srgbClr val="000000"/>
                </a:solidFill>
              </a:rPr>
            </a:br>
            <a:r>
              <a:rPr lang="ja-JP" altLang="en-US" dirty="0">
                <a:solidFill>
                  <a:srgbClr val="000000"/>
                </a:solidFill>
              </a:rPr>
              <a:t>　　配列の添え字は </a:t>
            </a:r>
            <a:r>
              <a:rPr lang="en-US" altLang="ja-JP" dirty="0">
                <a:solidFill>
                  <a:srgbClr val="000000"/>
                </a:solidFill>
              </a:rPr>
              <a:t>C/C++</a:t>
            </a:r>
            <a:r>
              <a:rPr lang="ja-JP" altLang="en-US" dirty="0">
                <a:solidFill>
                  <a:srgbClr val="000000"/>
                </a:solidFill>
              </a:rPr>
              <a:t>と同様、</a:t>
            </a:r>
            <a:r>
              <a:rPr lang="en-US" altLang="ja-JP" dirty="0">
                <a:solidFill>
                  <a:srgbClr val="000000"/>
                </a:solidFill>
              </a:rPr>
              <a:t>0</a:t>
            </a:r>
            <a:r>
              <a:rPr lang="ja-JP" altLang="en-US" dirty="0">
                <a:solidFill>
                  <a:srgbClr val="000000"/>
                </a:solidFill>
              </a:rPr>
              <a:t> からはじまる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　配列の大きさを指定する必要はない</a:t>
            </a:r>
            <a:endParaRPr lang="en-US" altLang="ja-JP" dirty="0">
              <a:solidFill>
                <a:srgbClr val="000000"/>
              </a:solidFill>
            </a:endParaRP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ただし、配列要素を配列へのリファレンス </a:t>
            </a:r>
            <a:r>
              <a:rPr lang="en-US" altLang="ja-JP" dirty="0">
                <a:solidFill>
                  <a:srgbClr val="000000"/>
                </a:solidFill>
              </a:rPr>
              <a:t>(</a:t>
            </a:r>
            <a:r>
              <a:rPr lang="ja-JP" altLang="en-US" dirty="0">
                <a:solidFill>
                  <a:srgbClr val="000000"/>
                </a:solidFill>
              </a:rPr>
              <a:t>ポインタ</a:t>
            </a:r>
            <a:r>
              <a:rPr lang="en-US" altLang="ja-JP" dirty="0">
                <a:solidFill>
                  <a:srgbClr val="000000"/>
                </a:solidFill>
              </a:rPr>
              <a:t>)</a:t>
            </a:r>
            <a:r>
              <a:rPr lang="ja-JP" altLang="en-US" dirty="0">
                <a:solidFill>
                  <a:srgbClr val="000000"/>
                </a:solidFill>
              </a:rPr>
              <a:t> とすることで柔軟に拡張できる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dirty="0">
                <a:solidFill>
                  <a:srgbClr val="000000"/>
                </a:solidFill>
              </a:rPr>
              <a:t>  my @a = ([1, 0, 0],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	       [0, 1, 0],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	       [1, 0, 1]);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  $a[1][0][0] = $a[0][0][0] * 2;		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Math::</a:t>
            </a:r>
            <a:r>
              <a:rPr lang="en-US" altLang="ja-JP" dirty="0" err="1">
                <a:solidFill>
                  <a:srgbClr val="000000"/>
                </a:solidFill>
              </a:rPr>
              <a:t>MatrixReal</a:t>
            </a:r>
            <a:r>
              <a:rPr lang="ja-JP" altLang="en-US" dirty="0">
                <a:solidFill>
                  <a:srgbClr val="000000"/>
                </a:solidFill>
              </a:rPr>
              <a:t>などの</a:t>
            </a:r>
            <a:r>
              <a:rPr lang="en-US" altLang="ja-JP" dirty="0">
                <a:solidFill>
                  <a:srgbClr val="000000"/>
                </a:solidFill>
              </a:rPr>
              <a:t>CPAN</a:t>
            </a:r>
            <a:r>
              <a:rPr lang="ja-JP" altLang="en-US" dirty="0">
                <a:solidFill>
                  <a:srgbClr val="000000"/>
                </a:solidFill>
              </a:rPr>
              <a:t>ライブラリィなどで簡単に行列を扱うこともできる</a:t>
            </a:r>
            <a:endParaRPr lang="en-US" altLang="ja-JP" dirty="0">
              <a:solidFill>
                <a:srgbClr val="000000"/>
              </a:solidFill>
            </a:endParaRPr>
          </a:p>
          <a:p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168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671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  <a:ea typeface="ＨＧ丸ゴシックB" pitchFamily="49" charset="-128"/>
              </a:rPr>
              <a:t>Fortran, C/C++, Perl</a:t>
            </a:r>
            <a:r>
              <a:rPr lang="ja-JP" altLang="en-US" sz="3600" b="1" dirty="0">
                <a:solidFill>
                  <a:srgbClr val="0000FF"/>
                </a:solidFill>
                <a:ea typeface="ＨＧ丸ゴシックB" pitchFamily="49" charset="-128"/>
              </a:rPr>
              <a:t>の入手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11560" y="836712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>
                <a:solidFill>
                  <a:srgbClr val="000000"/>
                </a:solidFill>
              </a:rPr>
              <a:t>Fortran, C/C++</a:t>
            </a:r>
            <a:r>
              <a:rPr lang="ja-JP" altLang="en-US" b="1" dirty="0">
                <a:solidFill>
                  <a:srgbClr val="000000"/>
                </a:solidFill>
              </a:rPr>
              <a:t>など</a:t>
            </a:r>
            <a:br>
              <a:rPr lang="en-US" altLang="ja-JP" b="1" dirty="0">
                <a:solidFill>
                  <a:srgbClr val="000000"/>
                </a:solidFill>
              </a:rPr>
            </a:br>
            <a:r>
              <a:rPr lang="ja-JP" altLang="en-US" b="1" dirty="0">
                <a:solidFill>
                  <a:srgbClr val="000000"/>
                </a:solidFill>
              </a:rPr>
              <a:t>　</a:t>
            </a:r>
            <a:r>
              <a:rPr lang="en-US" altLang="ja-JP" b="1" dirty="0" err="1">
                <a:solidFill>
                  <a:srgbClr val="000000"/>
                </a:solidFill>
              </a:rPr>
              <a:t>MinGW</a:t>
            </a:r>
            <a:endParaRPr lang="en-US" altLang="ja-JP" b="1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   http://mingw.org/</a:t>
            </a:r>
          </a:p>
          <a:p>
            <a:r>
              <a:rPr lang="ja-JP" altLang="en-US" b="1" dirty="0">
                <a:solidFill>
                  <a:srgbClr val="000000"/>
                </a:solidFill>
              </a:rPr>
              <a:t>　</a:t>
            </a:r>
            <a:r>
              <a:rPr lang="en-US" altLang="ja-JP" b="1" dirty="0">
                <a:solidFill>
                  <a:srgbClr val="000000"/>
                </a:solidFill>
              </a:rPr>
              <a:t>Cygwin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en-US" altLang="ja-JP" b="1" dirty="0">
                <a:solidFill>
                  <a:srgbClr val="000000"/>
                </a:solidFill>
              </a:rPr>
              <a:t>Perl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b="1" dirty="0" err="1">
                <a:solidFill>
                  <a:srgbClr val="000000"/>
                </a:solidFill>
              </a:rPr>
              <a:t>ActivePerl</a:t>
            </a:r>
            <a:r>
              <a:rPr lang="en-US" altLang="ja-JP" dirty="0">
                <a:solidFill>
                  <a:srgbClr val="000000"/>
                </a:solidFill>
              </a:rPr>
              <a:t> Free Community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Edition</a:t>
            </a: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   http://www.activestate.com/activeperl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      </a:t>
            </a:r>
            <a:r>
              <a:rPr lang="ja-JP" altLang="en-US" dirty="0">
                <a:solidFill>
                  <a:srgbClr val="000000"/>
                </a:solidFill>
              </a:rPr>
              <a:t>最新 </a:t>
            </a:r>
            <a:r>
              <a:rPr lang="en-US" altLang="ja-JP" dirty="0" err="1">
                <a:solidFill>
                  <a:srgbClr val="000000"/>
                </a:solidFill>
              </a:rPr>
              <a:t>Ver</a:t>
            </a:r>
            <a:r>
              <a:rPr lang="ja-JP" altLang="en-US" dirty="0">
                <a:solidFill>
                  <a:srgbClr val="000000"/>
                </a:solidFill>
              </a:rPr>
              <a:t> </a:t>
            </a:r>
            <a:r>
              <a:rPr lang="en-US" altLang="ja-JP" dirty="0">
                <a:solidFill>
                  <a:srgbClr val="000000"/>
                </a:solidFill>
              </a:rPr>
              <a:t>5.16.3</a:t>
            </a:r>
          </a:p>
          <a:p>
            <a:r>
              <a:rPr lang="ja-JP" altLang="en-US" b="1" dirty="0">
                <a:solidFill>
                  <a:srgbClr val="000000"/>
                </a:solidFill>
              </a:rPr>
              <a:t>　</a:t>
            </a:r>
            <a:r>
              <a:rPr lang="en-US" altLang="ja-JP" b="1" dirty="0">
                <a:solidFill>
                  <a:srgbClr val="000000"/>
                </a:solidFill>
              </a:rPr>
              <a:t>Strawberry </a:t>
            </a:r>
            <a:r>
              <a:rPr lang="en-US" altLang="ja-JP" b="1" dirty="0" err="1">
                <a:solidFill>
                  <a:srgbClr val="000000"/>
                </a:solidFill>
              </a:rPr>
              <a:t>perl</a:t>
            </a:r>
            <a:endParaRPr lang="en-US" altLang="ja-JP" b="1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   http://strawberryperl.com/</a:t>
            </a:r>
          </a:p>
          <a:p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dirty="0">
                <a:solidFill>
                  <a:srgbClr val="000000"/>
                </a:solidFill>
              </a:rPr>
              <a:t>その他</a:t>
            </a:r>
            <a:endParaRPr lang="en-US" altLang="ja-JP" dirty="0">
              <a:solidFill>
                <a:srgbClr val="000000"/>
              </a:solidFill>
            </a:endParaRPr>
          </a:p>
          <a:p>
            <a:r>
              <a:rPr lang="ja-JP" altLang="en-US" b="1" dirty="0">
                <a:solidFill>
                  <a:srgbClr val="000000"/>
                </a:solidFill>
              </a:rPr>
              <a:t>　</a:t>
            </a:r>
            <a:r>
              <a:rPr lang="en-US" altLang="ja-JP" b="1" dirty="0">
                <a:solidFill>
                  <a:srgbClr val="000000"/>
                </a:solidFill>
              </a:rPr>
              <a:t>K2Editor</a:t>
            </a:r>
          </a:p>
          <a:p>
            <a:r>
              <a:rPr lang="en-US" altLang="ja-JP" dirty="0">
                <a:solidFill>
                  <a:srgbClr val="000000"/>
                </a:solidFill>
              </a:rPr>
              <a:t>   </a:t>
            </a:r>
            <a:r>
              <a:rPr lang="ja-JP" altLang="en-US" dirty="0">
                <a:solidFill>
                  <a:srgbClr val="000000"/>
                </a:solidFill>
              </a:rPr>
              <a:t>　</a:t>
            </a:r>
            <a:r>
              <a:rPr lang="en-US" altLang="ja-JP" dirty="0">
                <a:solidFill>
                  <a:srgbClr val="000000"/>
                </a:solidFill>
              </a:rPr>
              <a:t>http://k2top.jpn.org/index.php?K2Editor</a:t>
            </a:r>
            <a:endParaRPr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904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12_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828</Words>
  <Application>Microsoft Office PowerPoint</Application>
  <PresentationFormat>画面に合わせる (4:3)</PresentationFormat>
  <Paragraphs>82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9" baseType="lpstr">
      <vt:lpstr>Times New Roman</vt:lpstr>
      <vt:lpstr>12_標準デザイン</vt:lpstr>
      <vt:lpstr>文法</vt:lpstr>
      <vt:lpstr>Fortran</vt:lpstr>
      <vt:lpstr>C</vt:lpstr>
      <vt:lpstr>C++</vt:lpstr>
      <vt:lpstr>Perl</vt:lpstr>
      <vt:lpstr>Perl</vt:lpstr>
      <vt:lpstr>Fortran, C/C++, Perlの入手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原理を理解していないための典型的な過ち</dc:title>
  <dc:creator>Toshio Kamiya</dc:creator>
  <cp:lastModifiedBy>神谷 利夫</cp:lastModifiedBy>
  <cp:revision>76</cp:revision>
  <dcterms:created xsi:type="dcterms:W3CDTF">2007-01-14T21:52:25Z</dcterms:created>
  <dcterms:modified xsi:type="dcterms:W3CDTF">2021-08-16T21:38:13Z</dcterms:modified>
</cp:coreProperties>
</file>