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6">
  <p:sldMasterIdLst>
    <p:sldMasterId id="2147483660" r:id="rId1"/>
    <p:sldMasterId id="2147484004" r:id="rId2"/>
    <p:sldMasterId id="2147484016" r:id="rId3"/>
  </p:sldMasterIdLst>
  <p:notesMasterIdLst>
    <p:notesMasterId r:id="rId18"/>
  </p:notesMasterIdLst>
  <p:sldIdLst>
    <p:sldId id="4789" r:id="rId4"/>
    <p:sldId id="4898" r:id="rId5"/>
    <p:sldId id="4954" r:id="rId6"/>
    <p:sldId id="4942" r:id="rId7"/>
    <p:sldId id="4943" r:id="rId8"/>
    <p:sldId id="4944" r:id="rId9"/>
    <p:sldId id="4945" r:id="rId10"/>
    <p:sldId id="4946" r:id="rId11"/>
    <p:sldId id="4947" r:id="rId12"/>
    <p:sldId id="4948" r:id="rId13"/>
    <p:sldId id="4949" r:id="rId14"/>
    <p:sldId id="4950" r:id="rId15"/>
    <p:sldId id="4951" r:id="rId16"/>
    <p:sldId id="4952" r:id="rId17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神谷 利夫" initials="神谷" lastIdx="1" clrIdx="0">
    <p:extLst>
      <p:ext uri="{19B8F6BF-5375-455C-9EA6-DF929625EA0E}">
        <p15:presenceInfo xmlns:p15="http://schemas.microsoft.com/office/powerpoint/2012/main" userId="7d9dfa9c7fba7100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703" autoAdjust="0"/>
    <p:restoredTop sz="96652" autoAdjust="0"/>
  </p:normalViewPr>
  <p:slideViewPr>
    <p:cSldViewPr snapToGrid="0">
      <p:cViewPr varScale="1">
        <p:scale>
          <a:sx n="99" d="100"/>
          <a:sy n="99" d="100"/>
        </p:scale>
        <p:origin x="708" y="90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21" Type="http://schemas.openxmlformats.org/officeDocument/2006/relationships/viewProps" Target="viewProp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tableStyles" Target="tableStyles.xml"/><Relationship Id="rId10" Type="http://schemas.openxmlformats.org/officeDocument/2006/relationships/slide" Target="slides/slide7.xml"/><Relationship Id="rId19" Type="http://schemas.openxmlformats.org/officeDocument/2006/relationships/commentAuthors" Target="commentAuthor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C9652D-4DC6-43D8-9FF5-E1C9EAEB0F0E}" type="datetimeFigureOut">
              <a:rPr kumimoji="1" lang="ja-JP" altLang="en-US" smtClean="0"/>
              <a:t>2023/5/14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86E9C1-5B12-4393-898A-0F129C7F5FD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579111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E8C3348-39E5-4794-A5C8-AE6588455107}" type="slidenum">
              <a:rPr kumimoji="1" lang="en-US" altLang="ja-JP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1" lang="en-US" altLang="ja-JP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138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824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192300365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2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36561" indent="-283293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33170" indent="-226634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586438" indent="-226634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39706" indent="-226634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492974" indent="-226634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46243" indent="-226634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399511" indent="-226634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52779" indent="-226634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marL="0" marR="0" lvl="0" indent="0" algn="r" defTabSz="906536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66294E8-CF56-4848-A3B5-7413B75C715D}" type="slidenum">
              <a:rPr kumimoji="1" lang="en-US" altLang="ja-JP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ＭＳ Ｐゴシック" pitchFamily="50" charset="-128"/>
                <a:cs typeface="+mn-cs"/>
              </a:rPr>
              <a:pPr marL="0" marR="0" lvl="0" indent="0" algn="r" defTabSz="906536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1" lang="en-US" altLang="ja-JP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ＭＳ Ｐゴシック" pitchFamily="50" charset="-128"/>
              <a:cs typeface="+mn-cs"/>
            </a:endParaRPr>
          </a:p>
        </p:txBody>
      </p:sp>
      <p:sp>
        <p:nvSpPr>
          <p:cNvPr id="292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251200" y="506413"/>
            <a:ext cx="3363913" cy="2522537"/>
          </a:xfrm>
          <a:solidFill>
            <a:srgbClr val="FFFFFF"/>
          </a:solidFill>
          <a:ln/>
        </p:spPr>
      </p:sp>
      <p:sp>
        <p:nvSpPr>
          <p:cNvPr id="2928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86632" y="3199488"/>
            <a:ext cx="7893050" cy="3031093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83682" tIns="41841" rIns="83682" bIns="41841"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314388211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2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36561" indent="-283293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33170" indent="-226634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586438" indent="-226634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39706" indent="-226634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492974" indent="-226634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46243" indent="-226634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399511" indent="-226634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52779" indent="-226634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marL="0" marR="0" lvl="0" indent="0" algn="r" defTabSz="906536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66294E8-CF56-4848-A3B5-7413B75C715D}" type="slidenum">
              <a:rPr kumimoji="1" lang="en-US" altLang="ja-JP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ＭＳ Ｐゴシック" pitchFamily="50" charset="-128"/>
                <a:cs typeface="+mn-cs"/>
              </a:rPr>
              <a:pPr marL="0" marR="0" lvl="0" indent="0" algn="r" defTabSz="906536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1" lang="en-US" altLang="ja-JP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ＭＳ Ｐゴシック" pitchFamily="50" charset="-128"/>
              <a:cs typeface="+mn-cs"/>
            </a:endParaRPr>
          </a:p>
        </p:txBody>
      </p:sp>
      <p:sp>
        <p:nvSpPr>
          <p:cNvPr id="292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251200" y="506413"/>
            <a:ext cx="3363913" cy="2522537"/>
          </a:xfrm>
          <a:solidFill>
            <a:srgbClr val="FFFFFF"/>
          </a:solidFill>
          <a:ln/>
        </p:spPr>
      </p:sp>
      <p:sp>
        <p:nvSpPr>
          <p:cNvPr id="2928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86632" y="3199488"/>
            <a:ext cx="7893050" cy="3031093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83682" tIns="41841" rIns="83682" bIns="41841"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271285161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2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36561" indent="-283293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33170" indent="-226634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586438" indent="-226634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39706" indent="-226634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492974" indent="-226634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46243" indent="-226634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399511" indent="-226634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52779" indent="-226634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marL="0" marR="0" lvl="0" indent="0" algn="r" defTabSz="906536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66294E8-CF56-4848-A3B5-7413B75C715D}" type="slidenum">
              <a:rPr kumimoji="1" lang="en-US" altLang="ja-JP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ＭＳ Ｐゴシック" pitchFamily="50" charset="-128"/>
                <a:cs typeface="+mn-cs"/>
              </a:rPr>
              <a:pPr marL="0" marR="0" lvl="0" indent="0" algn="r" defTabSz="906536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1" lang="en-US" altLang="ja-JP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ＭＳ Ｐゴシック" pitchFamily="50" charset="-128"/>
              <a:cs typeface="+mn-cs"/>
            </a:endParaRPr>
          </a:p>
        </p:txBody>
      </p:sp>
      <p:sp>
        <p:nvSpPr>
          <p:cNvPr id="292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251200" y="506413"/>
            <a:ext cx="3363913" cy="2522537"/>
          </a:xfrm>
          <a:solidFill>
            <a:srgbClr val="FFFFFF"/>
          </a:solidFill>
          <a:ln/>
        </p:spPr>
      </p:sp>
      <p:sp>
        <p:nvSpPr>
          <p:cNvPr id="2928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86632" y="3199488"/>
            <a:ext cx="7893050" cy="3031093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83682" tIns="41841" rIns="83682" bIns="41841"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349374452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2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36561" indent="-283293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33170" indent="-226634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586438" indent="-226634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39706" indent="-226634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492974" indent="-226634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46243" indent="-226634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399511" indent="-226634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52779" indent="-226634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marL="0" marR="0" lvl="0" indent="0" algn="r" defTabSz="906536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66294E8-CF56-4848-A3B5-7413B75C715D}" type="slidenum">
              <a:rPr kumimoji="1" lang="en-US" altLang="ja-JP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ＭＳ Ｐゴシック" pitchFamily="50" charset="-128"/>
                <a:cs typeface="+mn-cs"/>
              </a:rPr>
              <a:pPr marL="0" marR="0" lvl="0" indent="0" algn="r" defTabSz="906536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1" lang="en-US" altLang="ja-JP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ＭＳ Ｐゴシック" pitchFamily="50" charset="-128"/>
              <a:cs typeface="+mn-cs"/>
            </a:endParaRPr>
          </a:p>
        </p:txBody>
      </p:sp>
      <p:sp>
        <p:nvSpPr>
          <p:cNvPr id="292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251200" y="506413"/>
            <a:ext cx="3363913" cy="2522537"/>
          </a:xfrm>
          <a:solidFill>
            <a:srgbClr val="FFFFFF"/>
          </a:solidFill>
          <a:ln/>
        </p:spPr>
      </p:sp>
      <p:sp>
        <p:nvSpPr>
          <p:cNvPr id="2928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86632" y="3199488"/>
            <a:ext cx="7893050" cy="3031093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83682" tIns="41841" rIns="83682" bIns="41841"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22343374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2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36561" indent="-283293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33170" indent="-226634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586438" indent="-226634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39706" indent="-226634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492974" indent="-226634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46243" indent="-226634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399511" indent="-226634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52779" indent="-226634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marL="0" marR="0" lvl="0" indent="0" algn="r" defTabSz="906536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66294E8-CF56-4848-A3B5-7413B75C715D}" type="slidenum">
              <a:rPr kumimoji="1" lang="en-US" altLang="ja-JP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ＭＳ Ｐゴシック" pitchFamily="50" charset="-128"/>
                <a:cs typeface="+mn-cs"/>
              </a:rPr>
              <a:pPr marL="0" marR="0" lvl="0" indent="0" algn="r" defTabSz="906536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1" lang="en-US" altLang="ja-JP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ＭＳ Ｐゴシック" pitchFamily="50" charset="-128"/>
              <a:cs typeface="+mn-cs"/>
            </a:endParaRPr>
          </a:p>
        </p:txBody>
      </p:sp>
      <p:sp>
        <p:nvSpPr>
          <p:cNvPr id="292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251200" y="506413"/>
            <a:ext cx="3363913" cy="2522537"/>
          </a:xfrm>
          <a:solidFill>
            <a:srgbClr val="FFFFFF"/>
          </a:solidFill>
          <a:ln/>
        </p:spPr>
      </p:sp>
      <p:sp>
        <p:nvSpPr>
          <p:cNvPr id="2928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86632" y="3199488"/>
            <a:ext cx="7893050" cy="3031093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83682" tIns="41841" rIns="83682" bIns="41841"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4340895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2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36561" indent="-283293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33170" indent="-226634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586438" indent="-226634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39706" indent="-226634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492974" indent="-226634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46243" indent="-226634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399511" indent="-226634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52779" indent="-226634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marL="0" marR="0" lvl="0" indent="0" algn="r" defTabSz="906536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66294E8-CF56-4848-A3B5-7413B75C715D}" type="slidenum">
              <a:rPr kumimoji="1" lang="en-US" altLang="ja-JP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ＭＳ Ｐゴシック" pitchFamily="50" charset="-128"/>
                <a:cs typeface="+mn-cs"/>
              </a:rPr>
              <a:pPr marL="0" marR="0" lvl="0" indent="0" algn="r" defTabSz="906536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1" lang="en-US" altLang="ja-JP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ＭＳ Ｐゴシック" pitchFamily="50" charset="-128"/>
              <a:cs typeface="+mn-cs"/>
            </a:endParaRPr>
          </a:p>
        </p:txBody>
      </p:sp>
      <p:sp>
        <p:nvSpPr>
          <p:cNvPr id="292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251200" y="506413"/>
            <a:ext cx="3363913" cy="2522537"/>
          </a:xfrm>
          <a:solidFill>
            <a:srgbClr val="FFFFFF"/>
          </a:solidFill>
          <a:ln/>
        </p:spPr>
      </p:sp>
      <p:sp>
        <p:nvSpPr>
          <p:cNvPr id="2928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86632" y="3199488"/>
            <a:ext cx="7893050" cy="3031093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83682" tIns="41841" rIns="83682" bIns="41841"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304725345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2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36561" indent="-283293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33170" indent="-226634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586438" indent="-226634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39706" indent="-226634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492974" indent="-226634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46243" indent="-226634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399511" indent="-226634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52779" indent="-226634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marL="0" marR="0" lvl="0" indent="0" algn="r" defTabSz="906536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66294E8-CF56-4848-A3B5-7413B75C715D}" type="slidenum">
              <a:rPr kumimoji="1" lang="en-US" altLang="ja-JP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ＭＳ Ｐゴシック" pitchFamily="50" charset="-128"/>
                <a:cs typeface="+mn-cs"/>
              </a:rPr>
              <a:pPr marL="0" marR="0" lvl="0" indent="0" algn="r" defTabSz="906536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1" lang="en-US" altLang="ja-JP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ＭＳ Ｐゴシック" pitchFamily="50" charset="-128"/>
              <a:cs typeface="+mn-cs"/>
            </a:endParaRPr>
          </a:p>
        </p:txBody>
      </p:sp>
      <p:sp>
        <p:nvSpPr>
          <p:cNvPr id="292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251200" y="506413"/>
            <a:ext cx="3363913" cy="2522537"/>
          </a:xfrm>
          <a:solidFill>
            <a:srgbClr val="FFFFFF"/>
          </a:solidFill>
          <a:ln/>
        </p:spPr>
      </p:sp>
      <p:sp>
        <p:nvSpPr>
          <p:cNvPr id="2928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86632" y="3199488"/>
            <a:ext cx="7893050" cy="3031093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83682" tIns="41841" rIns="83682" bIns="41841"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35554181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2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36561" indent="-283293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33170" indent="-226634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586438" indent="-226634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39706" indent="-226634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492974" indent="-226634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46243" indent="-226634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399511" indent="-226634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52779" indent="-226634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marL="0" marR="0" lvl="0" indent="0" algn="r" defTabSz="906536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66294E8-CF56-4848-A3B5-7413B75C715D}" type="slidenum">
              <a:rPr kumimoji="1" lang="en-US" altLang="ja-JP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ＭＳ Ｐゴシック" pitchFamily="50" charset="-128"/>
                <a:cs typeface="+mn-cs"/>
              </a:rPr>
              <a:pPr marL="0" marR="0" lvl="0" indent="0" algn="r" defTabSz="906536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1" lang="en-US" altLang="ja-JP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ＭＳ Ｐゴシック" pitchFamily="50" charset="-128"/>
              <a:cs typeface="+mn-cs"/>
            </a:endParaRPr>
          </a:p>
        </p:txBody>
      </p:sp>
      <p:sp>
        <p:nvSpPr>
          <p:cNvPr id="292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251200" y="506413"/>
            <a:ext cx="3363913" cy="2522537"/>
          </a:xfrm>
          <a:solidFill>
            <a:srgbClr val="FFFFFF"/>
          </a:solidFill>
          <a:ln/>
        </p:spPr>
      </p:sp>
      <p:sp>
        <p:nvSpPr>
          <p:cNvPr id="2928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86632" y="3199488"/>
            <a:ext cx="7893050" cy="3031093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83682" tIns="41841" rIns="83682" bIns="41841"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224086175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2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36561" indent="-283293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33170" indent="-226634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586438" indent="-226634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39706" indent="-226634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492974" indent="-226634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46243" indent="-226634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399511" indent="-226634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52779" indent="-226634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marL="0" marR="0" lvl="0" indent="0" algn="r" defTabSz="906536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66294E8-CF56-4848-A3B5-7413B75C715D}" type="slidenum">
              <a:rPr kumimoji="1" lang="en-US" altLang="ja-JP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ＭＳ Ｐゴシック" pitchFamily="50" charset="-128"/>
                <a:cs typeface="+mn-cs"/>
              </a:rPr>
              <a:pPr marL="0" marR="0" lvl="0" indent="0" algn="r" defTabSz="906536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1" lang="en-US" altLang="ja-JP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ＭＳ Ｐゴシック" pitchFamily="50" charset="-128"/>
              <a:cs typeface="+mn-cs"/>
            </a:endParaRPr>
          </a:p>
        </p:txBody>
      </p:sp>
      <p:sp>
        <p:nvSpPr>
          <p:cNvPr id="292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251200" y="506413"/>
            <a:ext cx="3363913" cy="2522537"/>
          </a:xfrm>
          <a:solidFill>
            <a:srgbClr val="FFFFFF"/>
          </a:solidFill>
          <a:ln/>
        </p:spPr>
      </p:sp>
      <p:sp>
        <p:nvSpPr>
          <p:cNvPr id="2928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86632" y="3199488"/>
            <a:ext cx="7893050" cy="3031093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83682" tIns="41841" rIns="83682" bIns="41841"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102804843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2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36561" indent="-283293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33170" indent="-226634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586438" indent="-226634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39706" indent="-226634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492974" indent="-226634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46243" indent="-226634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399511" indent="-226634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52779" indent="-226634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marL="0" marR="0" lvl="0" indent="0" algn="r" defTabSz="906536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66294E8-CF56-4848-A3B5-7413B75C715D}" type="slidenum">
              <a:rPr kumimoji="1" lang="en-US" altLang="ja-JP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ＭＳ Ｐゴシック" pitchFamily="50" charset="-128"/>
                <a:cs typeface="+mn-cs"/>
              </a:rPr>
              <a:pPr marL="0" marR="0" lvl="0" indent="0" algn="r" defTabSz="906536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1" lang="en-US" altLang="ja-JP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ＭＳ Ｐゴシック" pitchFamily="50" charset="-128"/>
              <a:cs typeface="+mn-cs"/>
            </a:endParaRPr>
          </a:p>
        </p:txBody>
      </p:sp>
      <p:sp>
        <p:nvSpPr>
          <p:cNvPr id="292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251200" y="506413"/>
            <a:ext cx="3363913" cy="2522537"/>
          </a:xfrm>
          <a:solidFill>
            <a:srgbClr val="FFFFFF"/>
          </a:solidFill>
          <a:ln/>
        </p:spPr>
      </p:sp>
      <p:sp>
        <p:nvSpPr>
          <p:cNvPr id="2928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86632" y="3199488"/>
            <a:ext cx="7893050" cy="3031093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83682" tIns="41841" rIns="83682" bIns="41841"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57466582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2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36561" indent="-283293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33170" indent="-226634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586438" indent="-226634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39706" indent="-226634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492974" indent="-226634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46243" indent="-226634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399511" indent="-226634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52779" indent="-226634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marL="0" marR="0" lvl="0" indent="0" algn="r" defTabSz="906536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66294E8-CF56-4848-A3B5-7413B75C715D}" type="slidenum">
              <a:rPr kumimoji="1" lang="en-US" altLang="ja-JP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ＭＳ Ｐゴシック" pitchFamily="50" charset="-128"/>
                <a:cs typeface="+mn-cs"/>
              </a:rPr>
              <a:pPr marL="0" marR="0" lvl="0" indent="0" algn="r" defTabSz="906536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1" lang="en-US" altLang="ja-JP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ＭＳ Ｐゴシック" pitchFamily="50" charset="-128"/>
              <a:cs typeface="+mn-cs"/>
            </a:endParaRPr>
          </a:p>
        </p:txBody>
      </p:sp>
      <p:sp>
        <p:nvSpPr>
          <p:cNvPr id="292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251200" y="506413"/>
            <a:ext cx="3363913" cy="2522537"/>
          </a:xfrm>
          <a:solidFill>
            <a:srgbClr val="FFFFFF"/>
          </a:solidFill>
          <a:ln/>
        </p:spPr>
      </p:sp>
      <p:sp>
        <p:nvSpPr>
          <p:cNvPr id="2928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86632" y="3199488"/>
            <a:ext cx="7893050" cy="3031093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83682" tIns="41841" rIns="83682" bIns="41841"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382742194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2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36561" indent="-283293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33170" indent="-226634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586438" indent="-226634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39706" indent="-226634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492974" indent="-226634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46243" indent="-226634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399511" indent="-226634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52779" indent="-226634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marL="0" marR="0" lvl="0" indent="0" algn="r" defTabSz="906536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66294E8-CF56-4848-A3B5-7413B75C715D}" type="slidenum">
              <a:rPr kumimoji="1" lang="en-US" altLang="ja-JP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ＭＳ Ｐゴシック" pitchFamily="50" charset="-128"/>
                <a:cs typeface="+mn-cs"/>
              </a:rPr>
              <a:pPr marL="0" marR="0" lvl="0" indent="0" algn="r" defTabSz="906536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1" lang="en-US" altLang="ja-JP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ＭＳ Ｐゴシック" pitchFamily="50" charset="-128"/>
              <a:cs typeface="+mn-cs"/>
            </a:endParaRPr>
          </a:p>
        </p:txBody>
      </p:sp>
      <p:sp>
        <p:nvSpPr>
          <p:cNvPr id="292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251200" y="506413"/>
            <a:ext cx="3363913" cy="2522537"/>
          </a:xfrm>
          <a:solidFill>
            <a:srgbClr val="FFFFFF"/>
          </a:solidFill>
          <a:ln/>
        </p:spPr>
      </p:sp>
      <p:sp>
        <p:nvSpPr>
          <p:cNvPr id="2928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86632" y="3199488"/>
            <a:ext cx="7893050" cy="3031093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83682" tIns="41841" rIns="83682" bIns="41841"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43149505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2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36561" indent="-283293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33170" indent="-226634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586438" indent="-226634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39706" indent="-226634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492974" indent="-226634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46243" indent="-226634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399511" indent="-226634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52779" indent="-226634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marL="0" marR="0" lvl="0" indent="0" algn="r" defTabSz="906536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66294E8-CF56-4848-A3B5-7413B75C715D}" type="slidenum">
              <a:rPr kumimoji="1" lang="en-US" altLang="ja-JP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ＭＳ Ｐゴシック" pitchFamily="50" charset="-128"/>
                <a:cs typeface="+mn-cs"/>
              </a:rPr>
              <a:pPr marL="0" marR="0" lvl="0" indent="0" algn="r" defTabSz="906536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1" lang="en-US" altLang="ja-JP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ＭＳ Ｐゴシック" pitchFamily="50" charset="-128"/>
              <a:cs typeface="+mn-cs"/>
            </a:endParaRPr>
          </a:p>
        </p:txBody>
      </p:sp>
      <p:sp>
        <p:nvSpPr>
          <p:cNvPr id="292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251200" y="506413"/>
            <a:ext cx="3363913" cy="2522537"/>
          </a:xfrm>
          <a:solidFill>
            <a:srgbClr val="FFFFFF"/>
          </a:solidFill>
          <a:ln/>
        </p:spPr>
      </p:sp>
      <p:sp>
        <p:nvSpPr>
          <p:cNvPr id="2928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86632" y="3199488"/>
            <a:ext cx="7893050" cy="3031093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83682" tIns="41841" rIns="83682" bIns="41841"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2658087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DAC9C-C48F-4FA9-A1BF-043E4229BD26}" type="datetimeFigureOut">
              <a:rPr kumimoji="1" lang="ja-JP" altLang="en-US" smtClean="0"/>
              <a:t>2023/5/14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95BEC-EA90-49F1-A947-E2DAEF0E36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789921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DAC9C-C48F-4FA9-A1BF-043E4229BD26}" type="datetimeFigureOut">
              <a:rPr kumimoji="1" lang="ja-JP" altLang="en-US" smtClean="0"/>
              <a:t>2023/5/14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95BEC-EA90-49F1-A947-E2DAEF0E36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396994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DAC9C-C48F-4FA9-A1BF-043E4229BD26}" type="datetimeFigureOut">
              <a:rPr kumimoji="1" lang="ja-JP" altLang="en-US" smtClean="0"/>
              <a:t>2023/5/14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95BEC-EA90-49F1-A947-E2DAEF0E36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124662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 pitchFamily="50" charset="-128"/>
              <a:cs typeface="+mn-cs"/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 pitchFamily="50" charset="-128"/>
              <a:cs typeface="+mn-cs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B299207-A22D-4C0B-8BC6-0A450BE7DC24}" type="slidenum">
              <a:rPr kumimoji="0" lang="en-US" altLang="ja-JP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68424210"/>
      </p:ext>
    </p:extLst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 pitchFamily="50" charset="-128"/>
              <a:cs typeface="+mn-cs"/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 pitchFamily="50" charset="-128"/>
              <a:cs typeface="+mn-cs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C3FC073-8E43-4A27-BC9F-D283EADCF086}" type="slidenum">
              <a:rPr kumimoji="0" lang="en-US" altLang="ja-JP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99438183"/>
      </p:ext>
    </p:extLst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 pitchFamily="50" charset="-128"/>
              <a:cs typeface="+mn-cs"/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 pitchFamily="50" charset="-128"/>
              <a:cs typeface="+mn-cs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4634A21-2771-4A8E-B948-BC987F9A10EE}" type="slidenum">
              <a:rPr kumimoji="0" lang="en-US" altLang="ja-JP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33278558"/>
      </p:ext>
    </p:extLst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 pitchFamily="50" charset="-128"/>
              <a:cs typeface="+mn-cs"/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 pitchFamily="50" charset="-128"/>
              <a:cs typeface="+mn-cs"/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9B5A94D-BEFC-47F2-ADD9-CC1CDE86D830}" type="slidenum">
              <a:rPr kumimoji="0" lang="en-US" altLang="ja-JP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40735368"/>
      </p:ext>
    </p:extLst>
  </p:cSld>
  <p:clrMapOvr>
    <a:masterClrMapping/>
  </p:clrMapOvr>
  <p:transition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 pitchFamily="50" charset="-128"/>
              <a:cs typeface="+mn-cs"/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 pitchFamily="50" charset="-128"/>
              <a:cs typeface="+mn-cs"/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CBCA061-458E-441E-BCEC-B7AB8E52ABFF}" type="slidenum">
              <a:rPr kumimoji="0" lang="en-US" altLang="ja-JP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93401890"/>
      </p:ext>
    </p:extLst>
  </p:cSld>
  <p:clrMapOvr>
    <a:masterClrMapping/>
  </p:clrMapOvr>
  <p:transition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 pitchFamily="50" charset="-128"/>
              <a:cs typeface="+mn-cs"/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 pitchFamily="50" charset="-128"/>
              <a:cs typeface="+mn-cs"/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8569594-6B2C-4AE0-AD8D-E8464A0C5F91}" type="slidenum">
              <a:rPr kumimoji="0" lang="en-US" altLang="ja-JP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16317353"/>
      </p:ext>
    </p:extLst>
  </p:cSld>
  <p:clrMapOvr>
    <a:masterClrMapping/>
  </p:clrMapOvr>
  <p:transition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 pitchFamily="50" charset="-128"/>
              <a:cs typeface="+mn-cs"/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 pitchFamily="50" charset="-128"/>
              <a:cs typeface="+mn-cs"/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BC55A36-BB40-443C-9791-3BA8CB4CEEB2}" type="slidenum">
              <a:rPr kumimoji="0" lang="en-US" altLang="ja-JP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59469738"/>
      </p:ext>
    </p:extLst>
  </p:cSld>
  <p:clrMapOvr>
    <a:masterClrMapping/>
  </p:clrMapOvr>
  <p:transition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 pitchFamily="50" charset="-128"/>
              <a:cs typeface="+mn-cs"/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 pitchFamily="50" charset="-128"/>
              <a:cs typeface="+mn-cs"/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FAF339D-AEDF-4C4B-BCEA-4EC7967453AC}" type="slidenum">
              <a:rPr kumimoji="0" lang="en-US" altLang="ja-JP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29054958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DAC9C-C48F-4FA9-A1BF-043E4229BD26}" type="datetimeFigureOut">
              <a:rPr kumimoji="1" lang="ja-JP" altLang="en-US" smtClean="0"/>
              <a:t>2023/5/14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95BEC-EA90-49F1-A947-E2DAEF0E36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4455572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 pitchFamily="50" charset="-128"/>
              <a:cs typeface="+mn-cs"/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 pitchFamily="50" charset="-128"/>
              <a:cs typeface="+mn-cs"/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B696F01-06F7-43B2-91C5-9275A55F7CEC}" type="slidenum">
              <a:rPr kumimoji="0" lang="en-US" altLang="ja-JP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93586225"/>
      </p:ext>
    </p:extLst>
  </p:cSld>
  <p:clrMapOvr>
    <a:masterClrMapping/>
  </p:clrMapOvr>
  <p:transition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 pitchFamily="50" charset="-128"/>
              <a:cs typeface="+mn-cs"/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 pitchFamily="50" charset="-128"/>
              <a:cs typeface="+mn-cs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E940E7A-912F-41C1-BF35-14C8FF108CE7}" type="slidenum">
              <a:rPr kumimoji="0" lang="en-US" altLang="ja-JP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07655613"/>
      </p:ext>
    </p:extLst>
  </p:cSld>
  <p:clrMapOvr>
    <a:masterClrMapping/>
  </p:clrMapOvr>
  <p:transition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 pitchFamily="50" charset="-128"/>
              <a:cs typeface="+mn-cs"/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 pitchFamily="50" charset="-128"/>
              <a:cs typeface="+mn-cs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0AF57D0-4F26-4BA8-BA24-6AEA5CF165BE}" type="slidenum">
              <a:rPr kumimoji="0" lang="en-US" altLang="ja-JP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41675549"/>
      </p:ext>
    </p:extLst>
  </p:cSld>
  <p:clrMapOvr>
    <a:masterClrMapping/>
  </p:clrMapOvr>
  <p:transition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D2579A-6D1E-479C-9D6D-DF6F4DDE1E90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25540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86D705-7948-46A3-83E9-33B421C9213E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33065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A32C1A-BFF7-4A4D-A94A-2C83D55543D8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08773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D5D0F0-81B9-4E8E-835F-4EFA3B51A947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58698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A6E56A-DFEF-4601-A57B-02598C5B4E8F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34850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B85863-D331-40EE-82D9-88D2CF7DC2D4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55949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F3CA03-DB20-47B6-B03E-F26686ACDF81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65151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DAC9C-C48F-4FA9-A1BF-043E4229BD26}" type="datetimeFigureOut">
              <a:rPr kumimoji="1" lang="ja-JP" altLang="en-US" smtClean="0"/>
              <a:t>2023/5/14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95BEC-EA90-49F1-A947-E2DAEF0E36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5670007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EF43F4-0BFF-4D3C-BDC4-5887BC6CAB04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67974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B0FBC2-C74D-489D-A2F2-0920616BF5D1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69045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92C3B8-5366-4932-B226-A4AD3A98D6A1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59341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99C84C-72BF-43C3-87A4-A0925ABD901C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59664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タイトルと 4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sz="quarter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quarter" idx="1"/>
          </p:nvPr>
        </p:nvSpPr>
        <p:spPr>
          <a:xfrm>
            <a:off x="685800" y="1981200"/>
            <a:ext cx="3810000" cy="19812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3810000" cy="19812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コンテンツ プレースホルダー 4"/>
          <p:cNvSpPr>
            <a:spLocks noGrp="1"/>
          </p:cNvSpPr>
          <p:nvPr>
            <p:ph sz="quarter" idx="3"/>
          </p:nvPr>
        </p:nvSpPr>
        <p:spPr>
          <a:xfrm>
            <a:off x="685800" y="4114800"/>
            <a:ext cx="3810000" cy="19812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8200" y="4114800"/>
            <a:ext cx="3810000" cy="19812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CA93C6-1C71-4E5F-A0BA-6F8ED05E0A82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80716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DAC9C-C48F-4FA9-A1BF-043E4229BD26}" type="datetimeFigureOut">
              <a:rPr kumimoji="1" lang="ja-JP" altLang="en-US" smtClean="0"/>
              <a:t>2023/5/14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95BEC-EA90-49F1-A947-E2DAEF0E36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355959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DAC9C-C48F-4FA9-A1BF-043E4229BD26}" type="datetimeFigureOut">
              <a:rPr kumimoji="1" lang="ja-JP" altLang="en-US" smtClean="0"/>
              <a:t>2023/5/14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95BEC-EA90-49F1-A947-E2DAEF0E36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228914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DAC9C-C48F-4FA9-A1BF-043E4229BD26}" type="datetimeFigureOut">
              <a:rPr kumimoji="1" lang="ja-JP" altLang="en-US" smtClean="0"/>
              <a:t>2023/5/14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95BEC-EA90-49F1-A947-E2DAEF0E36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951163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DAC9C-C48F-4FA9-A1BF-043E4229BD26}" type="datetimeFigureOut">
              <a:rPr kumimoji="1" lang="ja-JP" altLang="en-US" smtClean="0"/>
              <a:t>2023/5/14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95BEC-EA90-49F1-A947-E2DAEF0E36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641077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DAC9C-C48F-4FA9-A1BF-043E4229BD26}" type="datetimeFigureOut">
              <a:rPr kumimoji="1" lang="ja-JP" altLang="en-US" smtClean="0"/>
              <a:t>2023/5/14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95BEC-EA90-49F1-A947-E2DAEF0E36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02964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DAC9C-C48F-4FA9-A1BF-043E4229BD26}" type="datetimeFigureOut">
              <a:rPr kumimoji="1" lang="ja-JP" altLang="en-US" smtClean="0"/>
              <a:t>2023/5/14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95BEC-EA90-49F1-A947-E2DAEF0E36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055163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slideLayout" Target="../slideLayouts/slideLayout34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BDAC9C-C48F-4FA9-A1BF-043E4229BD26}" type="datetimeFigureOut">
              <a:rPr kumimoji="1" lang="ja-JP" altLang="en-US" smtClean="0"/>
              <a:t>2023/5/14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C95BEC-EA90-49F1-A947-E2DAEF0E36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711285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タイトルの書式設定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>
                <a:solidFill>
                  <a:srgbClr val="000000"/>
                </a:solidFill>
                <a:ea typeface="ＭＳ Ｐゴシック" pitchFamily="50" charset="-128"/>
              </a:defRPr>
            </a:lvl1pPr>
          </a:lstStyle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 pitchFamily="50" charset="-128"/>
              <a:cs typeface="+mn-cs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>
                <a:solidFill>
                  <a:srgbClr val="000000"/>
                </a:solidFill>
                <a:ea typeface="ＭＳ Ｐゴシック" pitchFamily="50" charset="-128"/>
              </a:defRPr>
            </a:lvl1pPr>
          </a:lstStyle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 pitchFamily="50" charset="-128"/>
              <a:cs typeface="+mn-cs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>
                <a:solidFill>
                  <a:srgbClr val="000000"/>
                </a:solidFill>
                <a:ea typeface="ＭＳ Ｐゴシック" pitchFamily="50" charset="-128"/>
              </a:defRPr>
            </a:lvl1pPr>
          </a:lstStyle>
          <a:p>
            <a:pPr marL="0" marR="0" lvl="0" indent="0" algn="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7826E72-A05E-4B5E-AEF3-9B9A3E33DAE4}" type="slidenum">
              <a:rPr kumimoji="0" lang="en-US" altLang="ja-JP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 pitchFamily="50" charset="-128"/>
                <a:cs typeface="+mn-cs"/>
              </a:rPr>
              <a:pPr marL="0" marR="0" lvl="0" indent="0" algn="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246346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05" r:id="rId1"/>
    <p:sldLayoutId id="2147484006" r:id="rId2"/>
    <p:sldLayoutId id="2147484007" r:id="rId3"/>
    <p:sldLayoutId id="2147484008" r:id="rId4"/>
    <p:sldLayoutId id="2147484009" r:id="rId5"/>
    <p:sldLayoutId id="2147484010" r:id="rId6"/>
    <p:sldLayoutId id="2147484011" r:id="rId7"/>
    <p:sldLayoutId id="2147484012" r:id="rId8"/>
    <p:sldLayoutId id="2147484013" r:id="rId9"/>
    <p:sldLayoutId id="2147484014" r:id="rId10"/>
    <p:sldLayoutId id="2147484015" r:id="rId11"/>
  </p:sldLayoutIdLst>
  <p:transition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 b="0"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/>
            </a:lvl1pPr>
          </a:lstStyle>
          <a:p>
            <a:pPr algn="ctr"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/>
            </a:lvl1pPr>
          </a:lstStyle>
          <a:p>
            <a:pPr>
              <a:defRPr/>
            </a:pPr>
            <a:fld id="{63E2E94F-954D-465B-BA5B-D7061B8B63C2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7837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17" r:id="rId1"/>
    <p:sldLayoutId id="2147484018" r:id="rId2"/>
    <p:sldLayoutId id="2147484019" r:id="rId3"/>
    <p:sldLayoutId id="2147484020" r:id="rId4"/>
    <p:sldLayoutId id="2147484021" r:id="rId5"/>
    <p:sldLayoutId id="2147484022" r:id="rId6"/>
    <p:sldLayoutId id="2147484023" r:id="rId7"/>
    <p:sldLayoutId id="2147484024" r:id="rId8"/>
    <p:sldLayoutId id="2147484025" r:id="rId9"/>
    <p:sldLayoutId id="2147484026" r:id="rId10"/>
    <p:sldLayoutId id="2147484027" r:id="rId11"/>
    <p:sldLayoutId id="2147484028" r:id="rId12"/>
  </p:sldLayoutIdLst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3.xml"/><Relationship Id="rId4" Type="http://schemas.openxmlformats.org/officeDocument/2006/relationships/image" Target="../media/image1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3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3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3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04C3B53A-89E0-2E87-465C-988214427E6A}"/>
              </a:ext>
            </a:extLst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B7FF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2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/>
              <a:ea typeface="ＭＳ Ｐゴシック"/>
              <a:cs typeface="+mn-cs"/>
            </a:endParaRPr>
          </a:p>
        </p:txBody>
      </p:sp>
      <p:sp>
        <p:nvSpPr>
          <p:cNvPr id="137228" name="Rectangle 1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eaLnBrk="1" hangingPunct="1"/>
            <a:r>
              <a:rPr lang="en-US" altLang="ja-JP" sz="3600" b="1" dirty="0">
                <a:solidFill>
                  <a:srgbClr val="0000FF"/>
                </a:solidFill>
              </a:rPr>
              <a:t>Physical parameters</a:t>
            </a:r>
            <a:br>
              <a:rPr lang="en-US" altLang="ja-JP" sz="3600" b="1" dirty="0">
                <a:solidFill>
                  <a:srgbClr val="0000FF"/>
                </a:solidFill>
              </a:rPr>
            </a:br>
            <a:r>
              <a:rPr lang="en-US" altLang="ja-JP" sz="3600" b="1" dirty="0" err="1">
                <a:solidFill>
                  <a:srgbClr val="0000FF"/>
                </a:solidFill>
              </a:rPr>
              <a:t>perl</a:t>
            </a:r>
            <a:r>
              <a:rPr lang="ja-JP" altLang="en-US" sz="3600" b="1" dirty="0">
                <a:solidFill>
                  <a:srgbClr val="0000FF"/>
                </a:solidFill>
              </a:rPr>
              <a:t>が必要</a:t>
            </a:r>
          </a:p>
        </p:txBody>
      </p:sp>
    </p:spTree>
    <p:extLst>
      <p:ext uri="{BB962C8B-B14F-4D97-AF65-F5344CB8AC3E}">
        <p14:creationId xmlns:p14="http://schemas.microsoft.com/office/powerpoint/2010/main" val="3205143834"/>
      </p:ext>
    </p:extLst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 txBox="1">
            <a:spLocks noChangeArrowheads="1"/>
          </p:cNvSpPr>
          <p:nvPr/>
        </p:nvSpPr>
        <p:spPr bwMode="auto">
          <a:xfrm>
            <a:off x="0" y="0"/>
            <a:ext cx="9144000" cy="6926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/>
                <a:ea typeface="ＭＳ Ｐゴシック"/>
                <a:cs typeface="+mj-cs"/>
              </a:rPr>
              <a:t>気体情報</a:t>
            </a:r>
            <a:endParaRPr kumimoji="1" lang="ja-JP" altLang="en-US" sz="36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/>
              <a:ea typeface="ＭＳ Ｐゴシック"/>
              <a:cs typeface="+mj-cs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5D94542F-2033-9D98-2C4B-C46B47AD77DA}"/>
              </a:ext>
            </a:extLst>
          </p:cNvPr>
          <p:cNvSpPr txBox="1"/>
          <p:nvPr/>
        </p:nvSpPr>
        <p:spPr>
          <a:xfrm>
            <a:off x="429330" y="4513941"/>
            <a:ext cx="8403171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/>
              <a:t>Ion:</a:t>
            </a:r>
            <a:r>
              <a:rPr lang="ja-JP" altLang="en-US" dirty="0"/>
              <a:t> 原子の種類 </a:t>
            </a:r>
            <a:r>
              <a:rPr lang="en-US" altLang="ja-JP" dirty="0"/>
              <a:t>(MFP</a:t>
            </a:r>
            <a:r>
              <a:rPr lang="ja-JP" altLang="en-US" dirty="0"/>
              <a:t>の計算に使う</a:t>
            </a:r>
            <a:r>
              <a:rPr lang="en-US" altLang="ja-JP" dirty="0"/>
              <a:t>)</a:t>
            </a:r>
            <a:r>
              <a:rPr lang="ja-JP" altLang="en-US" dirty="0"/>
              <a:t>　</a:t>
            </a:r>
            <a:r>
              <a:rPr lang="en-US" altLang="ja-JP" dirty="0"/>
              <a:t>An: </a:t>
            </a:r>
            <a:r>
              <a:rPr lang="ja-JP" altLang="en-US" dirty="0"/>
              <a:t>原子番号　　</a:t>
            </a:r>
            <a:r>
              <a:rPr lang="en-US" altLang="ja-JP" dirty="0"/>
              <a:t>M:</a:t>
            </a:r>
            <a:r>
              <a:rPr lang="ja-JP" altLang="en-US" dirty="0"/>
              <a:t> 質量数</a:t>
            </a:r>
            <a:endParaRPr lang="en-US" altLang="ja-JP" dirty="0"/>
          </a:p>
          <a:p>
            <a:r>
              <a:rPr lang="en-US" altLang="ja-JP" dirty="0"/>
              <a:t>T:</a:t>
            </a:r>
            <a:r>
              <a:rPr lang="ja-JP" altLang="en-US" dirty="0"/>
              <a:t> 温度　　</a:t>
            </a:r>
            <a:r>
              <a:rPr lang="en-US" altLang="ja-JP" dirty="0"/>
              <a:t>P:</a:t>
            </a:r>
            <a:r>
              <a:rPr lang="ja-JP" altLang="en-US" dirty="0"/>
              <a:t> 圧力</a:t>
            </a:r>
            <a:endParaRPr lang="en-US" altLang="ja-JP" dirty="0"/>
          </a:p>
          <a:p>
            <a:r>
              <a:rPr lang="en-US" altLang="ja-JP" dirty="0"/>
              <a:t>N:</a:t>
            </a:r>
            <a:r>
              <a:rPr lang="ja-JP" altLang="en-US" dirty="0"/>
              <a:t> モル数　　</a:t>
            </a:r>
            <a:r>
              <a:rPr lang="en-US" altLang="ja-JP" dirty="0"/>
              <a:t>V:</a:t>
            </a:r>
            <a:r>
              <a:rPr lang="ja-JP" altLang="en-US" dirty="0"/>
              <a:t> 体積</a:t>
            </a:r>
            <a:endParaRPr lang="en-US" altLang="ja-JP" dirty="0"/>
          </a:p>
          <a:p>
            <a:r>
              <a:rPr lang="en-US" altLang="ja-JP" dirty="0" err="1"/>
              <a:t>Rtot</a:t>
            </a:r>
            <a:r>
              <a:rPr lang="en-US" altLang="ja-JP" dirty="0"/>
              <a:t>:</a:t>
            </a:r>
            <a:r>
              <a:rPr lang="ja-JP" altLang="en-US" dirty="0"/>
              <a:t> </a:t>
            </a:r>
            <a:r>
              <a:rPr lang="en-US" altLang="ja-JP" dirty="0"/>
              <a:t>MFP</a:t>
            </a:r>
            <a:r>
              <a:rPr lang="ja-JP" altLang="en-US" dirty="0"/>
              <a:t>を計算する際の衝突距離</a:t>
            </a:r>
            <a:endParaRPr lang="en-US" altLang="ja-JP" dirty="0"/>
          </a:p>
          <a:p>
            <a:r>
              <a:rPr lang="en-US" altLang="ja-JP" dirty="0"/>
              <a:t>v:</a:t>
            </a:r>
            <a:r>
              <a:rPr lang="ja-JP" altLang="en-US" dirty="0"/>
              <a:t> 熱速度</a:t>
            </a:r>
            <a:endParaRPr lang="en-US" altLang="ja-JP" dirty="0"/>
          </a:p>
          <a:p>
            <a:r>
              <a:rPr lang="en-US" altLang="ja-JP" dirty="0"/>
              <a:t>MFP:</a:t>
            </a:r>
            <a:r>
              <a:rPr lang="ja-JP" altLang="en-US" dirty="0"/>
              <a:t> 平均自由行程</a:t>
            </a:r>
            <a:endParaRPr lang="en-US" altLang="ja-JP" dirty="0"/>
          </a:p>
        </p:txBody>
      </p:sp>
      <p:pic>
        <p:nvPicPr>
          <p:cNvPr id="3" name="図 2">
            <a:extLst>
              <a:ext uri="{FF2B5EF4-FFF2-40B4-BE49-F238E27FC236}">
                <a16:creationId xmlns:a16="http://schemas.microsoft.com/office/drawing/2014/main" id="{A44A9DA3-84E1-2807-BC2A-11FC942E7F6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9330" y="784410"/>
            <a:ext cx="8204114" cy="36378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50982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 txBox="1">
            <a:spLocks noChangeArrowheads="1"/>
          </p:cNvSpPr>
          <p:nvPr/>
        </p:nvSpPr>
        <p:spPr bwMode="auto">
          <a:xfrm>
            <a:off x="0" y="0"/>
            <a:ext cx="9144000" cy="6926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/>
                <a:ea typeface="ＭＳ Ｐゴシック"/>
                <a:cs typeface="+mj-cs"/>
              </a:rPr>
              <a:t>物理定数等</a:t>
            </a:r>
            <a:endParaRPr kumimoji="1" lang="ja-JP" altLang="en-US" sz="36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/>
              <a:ea typeface="ＭＳ Ｐゴシック"/>
              <a:cs typeface="+mj-cs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5D94542F-2033-9D98-2C4B-C46B47AD77DA}"/>
              </a:ext>
            </a:extLst>
          </p:cNvPr>
          <p:cNvSpPr txBox="1"/>
          <p:nvPr/>
        </p:nvSpPr>
        <p:spPr>
          <a:xfrm>
            <a:off x="429330" y="4263683"/>
            <a:ext cx="8403171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/>
              <a:t>Pi:</a:t>
            </a:r>
            <a:r>
              <a:rPr lang="ja-JP" altLang="en-US" dirty="0"/>
              <a:t> </a:t>
            </a:r>
            <a:r>
              <a:rPr lang="en-US" altLang="ja-JP" dirty="0"/>
              <a:t>π</a:t>
            </a:r>
            <a:r>
              <a:rPr lang="ja-JP" altLang="en-US" dirty="0"/>
              <a:t>　　</a:t>
            </a:r>
            <a:r>
              <a:rPr lang="en-US" altLang="ja-JP" dirty="0"/>
              <a:t>e(base):</a:t>
            </a:r>
            <a:r>
              <a:rPr lang="ja-JP" altLang="en-US" dirty="0"/>
              <a:t> 自然対数の底 </a:t>
            </a:r>
            <a:r>
              <a:rPr lang="en-US" altLang="ja-JP" dirty="0"/>
              <a:t>(</a:t>
            </a:r>
            <a:r>
              <a:rPr lang="ja-JP" altLang="en-US" dirty="0"/>
              <a:t>ネイピア数</a:t>
            </a:r>
            <a:r>
              <a:rPr lang="en-US" altLang="ja-JP" dirty="0"/>
              <a:t>)</a:t>
            </a:r>
          </a:p>
          <a:p>
            <a:r>
              <a:rPr lang="en-US" altLang="ja-JP" dirty="0"/>
              <a:t>e0:</a:t>
            </a:r>
            <a:r>
              <a:rPr lang="ja-JP" altLang="en-US" dirty="0"/>
              <a:t> 真空の誘電率　　</a:t>
            </a:r>
            <a:r>
              <a:rPr lang="en-US" altLang="ja-JP" dirty="0"/>
              <a:t>u0:</a:t>
            </a:r>
            <a:r>
              <a:rPr lang="ja-JP" altLang="en-US" dirty="0"/>
              <a:t> 真空の透磁率</a:t>
            </a:r>
            <a:endParaRPr lang="en-US" altLang="ja-JP" dirty="0"/>
          </a:p>
          <a:p>
            <a:r>
              <a:rPr lang="en-US" altLang="ja-JP" dirty="0"/>
              <a:t>e:</a:t>
            </a:r>
            <a:r>
              <a:rPr lang="ja-JP" altLang="en-US" dirty="0"/>
              <a:t> 電気素量　</a:t>
            </a:r>
            <a:endParaRPr lang="en-US" altLang="ja-JP" dirty="0"/>
          </a:p>
          <a:p>
            <a:r>
              <a:rPr lang="en-US" altLang="ja-JP" dirty="0" err="1"/>
              <a:t>hbar</a:t>
            </a:r>
            <a:r>
              <a:rPr lang="en-US" altLang="ja-JP" dirty="0"/>
              <a:t>:</a:t>
            </a:r>
            <a:r>
              <a:rPr lang="ja-JP" altLang="en-US" dirty="0"/>
              <a:t> </a:t>
            </a:r>
            <a:r>
              <a:rPr lang="en-US" altLang="ja-JP" dirty="0"/>
              <a:t>Dirac</a:t>
            </a:r>
            <a:r>
              <a:rPr lang="ja-JP" altLang="en-US" dirty="0"/>
              <a:t>定数 </a:t>
            </a:r>
            <a:r>
              <a:rPr lang="en-US" altLang="ja-JP" dirty="0"/>
              <a:t>=</a:t>
            </a:r>
            <a:r>
              <a:rPr lang="ja-JP" altLang="en-US" dirty="0"/>
              <a:t> </a:t>
            </a:r>
            <a:r>
              <a:rPr lang="en-US" altLang="ja-JP" dirty="0"/>
              <a:t>h/2π</a:t>
            </a:r>
          </a:p>
          <a:p>
            <a:r>
              <a:rPr lang="en-US" altLang="ja-JP" dirty="0"/>
              <a:t>kB:</a:t>
            </a:r>
            <a:r>
              <a:rPr lang="ja-JP" altLang="en-US" dirty="0"/>
              <a:t> </a:t>
            </a:r>
            <a:r>
              <a:rPr lang="en-US" altLang="ja-JP" dirty="0"/>
              <a:t>Boltzmann</a:t>
            </a:r>
            <a:r>
              <a:rPr lang="ja-JP" altLang="en-US" dirty="0"/>
              <a:t>定数　　</a:t>
            </a:r>
            <a:r>
              <a:rPr lang="en-US" altLang="ja-JP" dirty="0"/>
              <a:t>R:</a:t>
            </a:r>
            <a:r>
              <a:rPr lang="ja-JP" altLang="en-US" dirty="0"/>
              <a:t> 気体定数　　</a:t>
            </a:r>
            <a:r>
              <a:rPr lang="en-US" altLang="ja-JP" dirty="0"/>
              <a:t>F:</a:t>
            </a:r>
            <a:r>
              <a:rPr lang="ja-JP" altLang="en-US" dirty="0"/>
              <a:t> ファラデー定数</a:t>
            </a:r>
            <a:endParaRPr lang="en-US" altLang="ja-JP" dirty="0"/>
          </a:p>
          <a:p>
            <a:r>
              <a:rPr lang="en-US" altLang="ja-JP" dirty="0"/>
              <a:t>NA:</a:t>
            </a:r>
            <a:r>
              <a:rPr lang="ja-JP" altLang="en-US" dirty="0"/>
              <a:t> </a:t>
            </a:r>
            <a:r>
              <a:rPr lang="en-US" altLang="ja-JP" dirty="0"/>
              <a:t>Avogadro</a:t>
            </a:r>
            <a:r>
              <a:rPr lang="ja-JP" altLang="en-US" dirty="0"/>
              <a:t>数　　　　</a:t>
            </a:r>
            <a:r>
              <a:rPr lang="en-US" altLang="ja-JP" dirty="0"/>
              <a:t>G:</a:t>
            </a:r>
            <a:r>
              <a:rPr lang="ja-JP" altLang="en-US" dirty="0"/>
              <a:t> 重力定数</a:t>
            </a:r>
            <a:endParaRPr lang="en-US" altLang="ja-JP" dirty="0"/>
          </a:p>
          <a:p>
            <a:r>
              <a:rPr lang="en-US" altLang="ja-JP" dirty="0"/>
              <a:t>a0:</a:t>
            </a:r>
            <a:r>
              <a:rPr lang="ja-JP" altLang="en-US" dirty="0"/>
              <a:t> </a:t>
            </a:r>
            <a:r>
              <a:rPr lang="en-US" altLang="ja-JP" dirty="0"/>
              <a:t>Bohr</a:t>
            </a:r>
            <a:r>
              <a:rPr lang="ja-JP" altLang="en-US" dirty="0"/>
              <a:t>半径　　</a:t>
            </a:r>
            <a:r>
              <a:rPr lang="en-US" altLang="ja-JP" dirty="0" err="1"/>
              <a:t>Hr</a:t>
            </a:r>
            <a:r>
              <a:rPr lang="ja-JP" altLang="en-US" dirty="0"/>
              <a:t>： </a:t>
            </a:r>
            <a:r>
              <a:rPr lang="en-US" altLang="ja-JP" dirty="0" err="1"/>
              <a:t>Hatree</a:t>
            </a:r>
            <a:r>
              <a:rPr lang="ja-JP" altLang="en-US" dirty="0"/>
              <a:t>エネルギー単位　　</a:t>
            </a:r>
            <a:r>
              <a:rPr lang="en-US" altLang="ja-JP" dirty="0"/>
              <a:t>Ry:</a:t>
            </a:r>
            <a:r>
              <a:rPr lang="ja-JP" altLang="en-US" dirty="0"/>
              <a:t> </a:t>
            </a:r>
            <a:r>
              <a:rPr lang="en-US" altLang="ja-JP" dirty="0"/>
              <a:t>Rydberg</a:t>
            </a:r>
            <a:r>
              <a:rPr lang="ja-JP" altLang="en-US" dirty="0"/>
              <a:t>エネルギー単位</a:t>
            </a:r>
            <a:endParaRPr lang="en-US" altLang="ja-JP" dirty="0"/>
          </a:p>
          <a:p>
            <a:r>
              <a:rPr lang="en-US" altLang="ja-JP" dirty="0"/>
              <a:t>Debye:</a:t>
            </a:r>
            <a:r>
              <a:rPr lang="ja-JP" altLang="en-US" dirty="0"/>
              <a:t> 電気双極子の</a:t>
            </a:r>
            <a:r>
              <a:rPr lang="en-US" altLang="ja-JP" dirty="0"/>
              <a:t>Debye</a:t>
            </a:r>
            <a:r>
              <a:rPr lang="ja-JP" altLang="en-US" dirty="0"/>
              <a:t>単位</a:t>
            </a:r>
            <a:endParaRPr lang="en-US" altLang="ja-JP" dirty="0"/>
          </a:p>
          <a:p>
            <a:r>
              <a:rPr lang="en-US" altLang="ja-JP" dirty="0"/>
              <a:t>me:</a:t>
            </a:r>
            <a:r>
              <a:rPr lang="ja-JP" altLang="en-US" dirty="0"/>
              <a:t> 電子の静止質量　　</a:t>
            </a:r>
            <a:r>
              <a:rPr lang="en-US" altLang="ja-JP" dirty="0" err="1"/>
              <a:t>mp</a:t>
            </a:r>
            <a:r>
              <a:rPr lang="en-US" altLang="ja-JP" dirty="0"/>
              <a:t>:</a:t>
            </a:r>
            <a:r>
              <a:rPr lang="ja-JP" altLang="en-US" dirty="0"/>
              <a:t> 陽子の静止質量　　</a:t>
            </a:r>
            <a:r>
              <a:rPr lang="en-US" altLang="ja-JP" dirty="0" err="1"/>
              <a:t>mn</a:t>
            </a:r>
            <a:r>
              <a:rPr lang="en-US" altLang="ja-JP" dirty="0"/>
              <a:t>:</a:t>
            </a:r>
            <a:r>
              <a:rPr lang="ja-JP" altLang="en-US" dirty="0"/>
              <a:t> 中性子の静止質量</a:t>
            </a:r>
            <a:endParaRPr lang="en-US" altLang="ja-JP" dirty="0"/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9531C6F0-B8DC-10DD-DC6B-4E1705C28E9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9330" y="692696"/>
            <a:ext cx="7906148" cy="35056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83278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 txBox="1">
            <a:spLocks noChangeArrowheads="1"/>
          </p:cNvSpPr>
          <p:nvPr/>
        </p:nvSpPr>
        <p:spPr bwMode="auto">
          <a:xfrm>
            <a:off x="0" y="0"/>
            <a:ext cx="9144000" cy="6926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/>
                <a:ea typeface="ＭＳ Ｐゴシック"/>
                <a:cs typeface="+mj-cs"/>
              </a:rPr>
              <a:t>エネルギー、波長、周波数、波数変換</a:t>
            </a:r>
            <a:endParaRPr kumimoji="1" lang="ja-JP" altLang="en-US" sz="36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/>
              <a:ea typeface="ＭＳ Ｐゴシック"/>
              <a:cs typeface="+mj-cs"/>
            </a:endParaRPr>
          </a:p>
        </p:txBody>
      </p:sp>
      <p:pic>
        <p:nvPicPr>
          <p:cNvPr id="3" name="図 2">
            <a:extLst>
              <a:ext uri="{FF2B5EF4-FFF2-40B4-BE49-F238E27FC236}">
                <a16:creationId xmlns:a16="http://schemas.microsoft.com/office/drawing/2014/main" id="{B8BC032E-A214-0D85-59B3-6A7C4D9BEED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3588" y="885474"/>
            <a:ext cx="8403171" cy="37260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97794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 txBox="1">
            <a:spLocks noChangeArrowheads="1"/>
          </p:cNvSpPr>
          <p:nvPr/>
        </p:nvSpPr>
        <p:spPr bwMode="auto">
          <a:xfrm>
            <a:off x="0" y="0"/>
            <a:ext cx="9144000" cy="6926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/>
                <a:ea typeface="ＭＳ Ｐゴシック"/>
                <a:cs typeface="+mj-cs"/>
              </a:rPr>
              <a:t>計算機</a:t>
            </a:r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7FBD8CBD-2762-0C25-1389-378B878503E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4022" y="567414"/>
            <a:ext cx="8618479" cy="3821552"/>
          </a:xfrm>
          <a:prstGeom prst="rect">
            <a:avLst/>
          </a:prstGeom>
        </p:spPr>
      </p:pic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DC91A6EA-9DBC-AD07-CD00-F1DE5173C267}"/>
              </a:ext>
            </a:extLst>
          </p:cNvPr>
          <p:cNvSpPr txBox="1"/>
          <p:nvPr/>
        </p:nvSpPr>
        <p:spPr>
          <a:xfrm>
            <a:off x="429330" y="4398436"/>
            <a:ext cx="840317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/>
              <a:t>「物理定数等」の値を使える。</a:t>
            </a:r>
            <a:endParaRPr lang="en-US" altLang="ja-JP" dirty="0"/>
          </a:p>
          <a:p>
            <a:r>
              <a:rPr lang="ja-JP" altLang="en-US" dirty="0"/>
              <a:t>変数名には　</a:t>
            </a:r>
            <a:r>
              <a:rPr lang="en-US" altLang="ja-JP" dirty="0"/>
              <a:t>$</a:t>
            </a:r>
            <a:r>
              <a:rPr lang="ja-JP" altLang="en-US" dirty="0"/>
              <a:t> をつける</a:t>
            </a:r>
            <a:endParaRPr lang="en-US" altLang="ja-JP" dirty="0"/>
          </a:p>
          <a:p>
            <a:endParaRPr lang="en-US" altLang="ja-JP" dirty="0"/>
          </a:p>
          <a:p>
            <a:r>
              <a:rPr lang="en-US" altLang="ja-JP" dirty="0"/>
              <a:t>Launcher.py</a:t>
            </a:r>
            <a:r>
              <a:rPr lang="ja-JP" altLang="en-US" dirty="0"/>
              <a:t>の</a:t>
            </a:r>
            <a:r>
              <a:rPr lang="en-US" altLang="ja-JP" dirty="0"/>
              <a:t>“Development”</a:t>
            </a:r>
            <a:r>
              <a:rPr lang="ja-JP" altLang="en-US" dirty="0"/>
              <a:t>タブ </a:t>
            </a:r>
            <a:r>
              <a:rPr lang="en-US" altLang="ja-JP" dirty="0"/>
              <a:t>“eval”</a:t>
            </a:r>
            <a:r>
              <a:rPr lang="ja-JP" altLang="en-US" dirty="0"/>
              <a:t>を使うことを推奨</a:t>
            </a:r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26865185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図 15">
            <a:extLst>
              <a:ext uri="{FF2B5EF4-FFF2-40B4-BE49-F238E27FC236}">
                <a16:creationId xmlns:a16="http://schemas.microsoft.com/office/drawing/2014/main" id="{A6714817-CD66-A552-0866-CBE222B21C8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5918" y="692696"/>
            <a:ext cx="4495800" cy="6019800"/>
          </a:xfrm>
          <a:prstGeom prst="rect">
            <a:avLst/>
          </a:prstGeom>
        </p:spPr>
      </p:pic>
      <p:sp>
        <p:nvSpPr>
          <p:cNvPr id="6" name="Rectangle 6"/>
          <p:cNvSpPr txBox="1">
            <a:spLocks noChangeArrowheads="1"/>
          </p:cNvSpPr>
          <p:nvPr/>
        </p:nvSpPr>
        <p:spPr bwMode="auto">
          <a:xfrm>
            <a:off x="0" y="0"/>
            <a:ext cx="9144000" cy="6926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3600" b="1" i="0" u="none" strike="noStrike" kern="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/>
                <a:ea typeface="ＭＳ Ｐゴシック"/>
                <a:cs typeface="+mj-cs"/>
              </a:rPr>
              <a:t>Launcher.py</a:t>
            </a:r>
            <a:r>
              <a:rPr kumimoji="1" lang="ja-JP" alt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/>
                <a:ea typeface="ＭＳ Ｐゴシック"/>
                <a:cs typeface="+mj-cs"/>
              </a:rPr>
              <a:t>の“</a:t>
            </a:r>
            <a:r>
              <a:rPr kumimoji="1" lang="en-US" altLang="ja-JP" sz="3600" b="1" i="0" u="none" strike="noStrike" kern="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/>
                <a:ea typeface="ＭＳ Ｐゴシック"/>
                <a:cs typeface="+mj-cs"/>
              </a:rPr>
              <a:t>Development”</a:t>
            </a:r>
            <a:r>
              <a:rPr kumimoji="1" lang="ja-JP" alt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/>
                <a:ea typeface="ＭＳ Ｐゴシック"/>
                <a:cs typeface="+mj-cs"/>
              </a:rPr>
              <a:t>タブ</a:t>
            </a:r>
            <a:r>
              <a:rPr kumimoji="1" lang="en-US" altLang="ja-JP" sz="3600" b="1" i="0" u="none" strike="noStrike" kern="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/>
                <a:ea typeface="ＭＳ Ｐゴシック"/>
                <a:cs typeface="+mj-cs"/>
              </a:rPr>
              <a:t>:</a:t>
            </a:r>
            <a:r>
              <a:rPr kumimoji="1" lang="ja-JP" alt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/>
                <a:ea typeface="ＭＳ Ｐゴシック"/>
                <a:cs typeface="+mj-cs"/>
              </a:rPr>
              <a:t> </a:t>
            </a:r>
            <a:r>
              <a:rPr kumimoji="1" lang="en-US" altLang="ja-JP" sz="3600" b="1" i="0" u="none" strike="noStrike" kern="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/>
                <a:ea typeface="ＭＳ Ｐゴシック"/>
                <a:cs typeface="+mj-cs"/>
              </a:rPr>
              <a:t>“eval”</a:t>
            </a:r>
            <a:endParaRPr kumimoji="1" lang="ja-JP" altLang="en-US" sz="3600" b="1" i="0" u="none" strike="noStrike" kern="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Times New Roman"/>
              <a:ea typeface="ＭＳ Ｐゴシック"/>
              <a:cs typeface="+mj-cs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2C1050F8-61B8-EC02-83D3-B3B17B6D8BBA}"/>
              </a:ext>
            </a:extLst>
          </p:cNvPr>
          <p:cNvSpPr/>
          <p:nvPr/>
        </p:nvSpPr>
        <p:spPr bwMode="auto">
          <a:xfrm>
            <a:off x="139166" y="2958263"/>
            <a:ext cx="2819934" cy="927934"/>
          </a:xfrm>
          <a:prstGeom prst="rect">
            <a:avLst/>
          </a:prstGeom>
          <a:noFill/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ＭＳ Ｐゴシック" pitchFamily="50" charset="-128"/>
            </a:endParaRPr>
          </a:p>
        </p:txBody>
      </p:sp>
      <p:cxnSp>
        <p:nvCxnSpPr>
          <p:cNvPr id="10" name="直線矢印コネクタ 9">
            <a:extLst>
              <a:ext uri="{FF2B5EF4-FFF2-40B4-BE49-F238E27FC236}">
                <a16:creationId xmlns:a16="http://schemas.microsoft.com/office/drawing/2014/main" id="{35FB1DC9-0010-5550-A4D4-0244A0A11140}"/>
              </a:ext>
            </a:extLst>
          </p:cNvPr>
          <p:cNvCxnSpPr>
            <a:cxnSpLocks/>
            <a:stCxn id="9" idx="3"/>
          </p:cNvCxnSpPr>
          <p:nvPr/>
        </p:nvCxnSpPr>
        <p:spPr bwMode="auto">
          <a:xfrm>
            <a:off x="2959100" y="3422230"/>
            <a:ext cx="1143232" cy="677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14" name="図 13">
            <a:extLst>
              <a:ext uri="{FF2B5EF4-FFF2-40B4-BE49-F238E27FC236}">
                <a16:creationId xmlns:a16="http://schemas.microsoft.com/office/drawing/2014/main" id="{A48E6B1B-A537-5DC1-0593-E0B5C72E7A85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-1" t="79659" r="73634"/>
          <a:stretch/>
        </p:blipFill>
        <p:spPr>
          <a:xfrm>
            <a:off x="4102332" y="2327868"/>
            <a:ext cx="4495801" cy="19534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86443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 txBox="1">
            <a:spLocks noChangeArrowheads="1"/>
          </p:cNvSpPr>
          <p:nvPr/>
        </p:nvSpPr>
        <p:spPr bwMode="auto">
          <a:xfrm>
            <a:off x="0" y="0"/>
            <a:ext cx="9144000" cy="6926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3600" b="1" i="0" u="none" strike="noStrike" kern="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/>
                <a:ea typeface="ＭＳ Ｐゴシック"/>
                <a:cs typeface="+mj-cs"/>
              </a:rPr>
              <a:t>Perl</a:t>
            </a:r>
            <a:r>
              <a:rPr kumimoji="1" lang="ja-JP" alt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/>
                <a:ea typeface="ＭＳ Ｐゴシック"/>
                <a:cs typeface="+mj-cs"/>
              </a:rPr>
              <a:t>のインストール</a:t>
            </a:r>
            <a:endParaRPr kumimoji="1" lang="ja-JP" altLang="en-US" sz="36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/>
              <a:ea typeface="ＭＳ Ｐゴシック"/>
              <a:cs typeface="+mj-cs"/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141158" y="656503"/>
            <a:ext cx="8960217" cy="12772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lvl="0" indent="-457200" fontAlgn="base">
              <a:spcBef>
                <a:spcPts val="600"/>
              </a:spcBef>
              <a:spcAft>
                <a:spcPct val="0"/>
              </a:spcAft>
              <a:buFont typeface="+mj-lt"/>
              <a:buAutoNum type="arabicPeriod"/>
              <a:defRPr/>
            </a:pPr>
            <a:r>
              <a:rPr lang="en-US" altLang="ja-JP" sz="2400" b="1" dirty="0"/>
              <a:t>NAS</a:t>
            </a:r>
            <a:r>
              <a:rPr lang="ja-JP" altLang="en-US" sz="2400" b="1" dirty="0"/>
              <a:t> </a:t>
            </a:r>
            <a:r>
              <a:rPr lang="en-US" altLang="ja-JP" sz="2400" b="1" dirty="0"/>
              <a:t>share/apps/Perl</a:t>
            </a:r>
            <a:r>
              <a:rPr lang="ja-JP" altLang="en-US" sz="2400" b="1" dirty="0"/>
              <a:t> を適当なディレクトリにコピー</a:t>
            </a:r>
            <a:br>
              <a:rPr lang="en-US" altLang="ja-JP" sz="2400" b="1" dirty="0"/>
            </a:br>
            <a:r>
              <a:rPr lang="ja-JP" altLang="en-US" sz="2400" b="1" dirty="0"/>
              <a:t>例</a:t>
            </a:r>
            <a:r>
              <a:rPr lang="en-US" altLang="ja-JP" sz="2400" b="1" dirty="0"/>
              <a:t>:</a:t>
            </a:r>
            <a:r>
              <a:rPr lang="ja-JP" altLang="en-US" sz="2400" b="1" dirty="0"/>
              <a:t> </a:t>
            </a:r>
            <a:r>
              <a:rPr lang="en-US" altLang="ja-JP" sz="2400" b="1" dirty="0"/>
              <a:t>d:\Perl,</a:t>
            </a:r>
            <a:r>
              <a:rPr lang="ja-JP" altLang="en-US" sz="2400" b="1" dirty="0"/>
              <a:t> </a:t>
            </a:r>
            <a:r>
              <a:rPr lang="en-US" altLang="ja-JP" sz="2400" b="1" dirty="0"/>
              <a:t>c:\Perl</a:t>
            </a:r>
            <a:r>
              <a:rPr lang="ja-JP" altLang="en-US" sz="2400" b="1" dirty="0"/>
              <a:t> などが望ましい  </a:t>
            </a:r>
            <a:r>
              <a:rPr lang="en-US" altLang="ja-JP" sz="2400" b="1" dirty="0"/>
              <a:t>=&gt;</a:t>
            </a:r>
            <a:r>
              <a:rPr lang="ja-JP" altLang="en-US" sz="2400" b="1" dirty="0"/>
              <a:t> </a:t>
            </a:r>
            <a:r>
              <a:rPr lang="en-US" altLang="ja-JP" sz="2400" b="1" dirty="0"/>
              <a:t>[Perl]</a:t>
            </a:r>
            <a:r>
              <a:rPr lang="ja-JP" altLang="en-US" sz="2400" b="1" dirty="0"/>
              <a:t> と書きます</a:t>
            </a:r>
            <a:endParaRPr lang="en-US" altLang="ja-JP" sz="2400" b="1" dirty="0"/>
          </a:p>
          <a:p>
            <a:pPr marL="457200" lvl="0" indent="-457200" fontAlgn="base">
              <a:spcBef>
                <a:spcPts val="600"/>
              </a:spcBef>
              <a:spcAft>
                <a:spcPct val="0"/>
              </a:spcAft>
              <a:buFont typeface="+mj-lt"/>
              <a:buAutoNum type="arabicPeriod"/>
              <a:defRPr/>
            </a:pPr>
            <a:r>
              <a:rPr kumimoji="1" lang="ja-JP" altLang="en-US" sz="24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環境変数 </a:t>
            </a:r>
            <a:r>
              <a:rPr kumimoji="1" lang="en-US" altLang="ja-JP" sz="24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PATH</a:t>
            </a:r>
            <a:r>
              <a:rPr kumimoji="1" lang="ja-JP" altLang="en-US" sz="24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 に </a:t>
            </a:r>
            <a:r>
              <a:rPr kumimoji="1" lang="en-US" altLang="ja-JP" sz="24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[Perl]\bin</a:t>
            </a:r>
            <a:r>
              <a:rPr kumimoji="1" lang="ja-JP" altLang="en-US" sz="24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 を追加</a:t>
            </a:r>
            <a:endParaRPr kumimoji="1" lang="ja-JP" altLang="en-US" sz="24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Times New Roman"/>
              <a:ea typeface="ＭＳ Ｐゴシック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245958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>
            <a:extLst>
              <a:ext uri="{FF2B5EF4-FFF2-40B4-BE49-F238E27FC236}">
                <a16:creationId xmlns:a16="http://schemas.microsoft.com/office/drawing/2014/main" id="{7D7E2C37-F8E5-F0B0-B492-F2457855540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8043" y="692696"/>
            <a:ext cx="4495800" cy="6019800"/>
          </a:xfrm>
          <a:prstGeom prst="rect">
            <a:avLst/>
          </a:prstGeom>
        </p:spPr>
      </p:pic>
      <p:sp>
        <p:nvSpPr>
          <p:cNvPr id="6" name="Rectangle 6"/>
          <p:cNvSpPr txBox="1">
            <a:spLocks noChangeArrowheads="1"/>
          </p:cNvSpPr>
          <p:nvPr/>
        </p:nvSpPr>
        <p:spPr bwMode="auto">
          <a:xfrm>
            <a:off x="0" y="0"/>
            <a:ext cx="9144000" cy="6926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3600" b="1" i="0" u="none" strike="noStrike" kern="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/>
                <a:ea typeface="ＭＳ Ｐゴシック"/>
                <a:cs typeface="+mj-cs"/>
              </a:rPr>
              <a:t>Physical</a:t>
            </a:r>
            <a:r>
              <a:rPr kumimoji="1" lang="ja-JP" alt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/>
                <a:ea typeface="ＭＳ Ｐゴシック"/>
                <a:cs typeface="+mj-cs"/>
              </a:rPr>
              <a:t> </a:t>
            </a:r>
            <a:r>
              <a:rPr kumimoji="1" lang="en-US" altLang="ja-JP" sz="3600" b="1" i="0" u="none" strike="noStrike" kern="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/>
                <a:ea typeface="ＭＳ Ｐゴシック"/>
                <a:cs typeface="+mj-cs"/>
              </a:rPr>
              <a:t>parameters</a:t>
            </a:r>
            <a:endParaRPr kumimoji="1" lang="ja-JP" altLang="en-US" sz="36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/>
              <a:ea typeface="ＭＳ Ｐゴシック"/>
              <a:cs typeface="+mj-cs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8EE84C60-0C0F-FE84-6EE8-9FC2E79C69FA}"/>
              </a:ext>
            </a:extLst>
          </p:cNvPr>
          <p:cNvSpPr/>
          <p:nvPr/>
        </p:nvSpPr>
        <p:spPr bwMode="auto">
          <a:xfrm>
            <a:off x="125627" y="4400861"/>
            <a:ext cx="1433984" cy="321547"/>
          </a:xfrm>
          <a:prstGeom prst="rect">
            <a:avLst/>
          </a:prstGeom>
          <a:noFill/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ＭＳ Ｐゴシック" pitchFamily="50" charset="-128"/>
            </a:endParaRPr>
          </a:p>
        </p:txBody>
      </p:sp>
      <p:pic>
        <p:nvPicPr>
          <p:cNvPr id="10" name="図 9">
            <a:extLst>
              <a:ext uri="{FF2B5EF4-FFF2-40B4-BE49-F238E27FC236}">
                <a16:creationId xmlns:a16="http://schemas.microsoft.com/office/drawing/2014/main" id="{0785F8DD-F788-B519-AEAD-FBF5C22EE45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010025" y="1886501"/>
            <a:ext cx="5133975" cy="2276475"/>
          </a:xfrm>
          <a:prstGeom prst="rect">
            <a:avLst/>
          </a:prstGeom>
        </p:spPr>
      </p:pic>
      <p:cxnSp>
        <p:nvCxnSpPr>
          <p:cNvPr id="4" name="直線矢印コネクタ 3">
            <a:extLst>
              <a:ext uri="{FF2B5EF4-FFF2-40B4-BE49-F238E27FC236}">
                <a16:creationId xmlns:a16="http://schemas.microsoft.com/office/drawing/2014/main" id="{D83DF8D2-D34D-0FAD-B69F-BD99CA8F2D44}"/>
              </a:ext>
            </a:extLst>
          </p:cNvPr>
          <p:cNvCxnSpPr>
            <a:stCxn id="3" idx="3"/>
          </p:cNvCxnSpPr>
          <p:nvPr/>
        </p:nvCxnSpPr>
        <p:spPr bwMode="auto">
          <a:xfrm flipV="1">
            <a:off x="1559611" y="3108960"/>
            <a:ext cx="3984541" cy="1452675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3700286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 txBox="1">
            <a:spLocks noChangeArrowheads="1"/>
          </p:cNvSpPr>
          <p:nvPr/>
        </p:nvSpPr>
        <p:spPr bwMode="auto">
          <a:xfrm>
            <a:off x="0" y="0"/>
            <a:ext cx="9144000" cy="6926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/>
                <a:ea typeface="ＭＳ Ｐゴシック"/>
                <a:cs typeface="+mj-cs"/>
              </a:rPr>
              <a:t>電気物性</a:t>
            </a:r>
            <a:r>
              <a:rPr kumimoji="1" lang="en-US" altLang="ja-JP" sz="3600" b="1" i="0" u="none" strike="noStrike" kern="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/>
                <a:ea typeface="ＭＳ Ｐゴシック"/>
                <a:cs typeface="+mj-cs"/>
              </a:rPr>
              <a:t>/Launcher</a:t>
            </a:r>
            <a:r>
              <a:rPr kumimoji="1" lang="ja-JP" alt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/>
                <a:ea typeface="ＭＳ Ｐゴシック"/>
                <a:cs typeface="+mj-cs"/>
              </a:rPr>
              <a:t>を起動</a:t>
            </a:r>
            <a:endParaRPr kumimoji="1" lang="ja-JP" altLang="en-US" sz="36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/>
              <a:ea typeface="ＭＳ Ｐゴシック"/>
              <a:cs typeface="+mj-cs"/>
            </a:endParaRPr>
          </a:p>
        </p:txBody>
      </p:sp>
      <p:pic>
        <p:nvPicPr>
          <p:cNvPr id="5" name="図 4">
            <a:extLst>
              <a:ext uri="{FF2B5EF4-FFF2-40B4-BE49-F238E27FC236}">
                <a16:creationId xmlns:a16="http://schemas.microsoft.com/office/drawing/2014/main" id="{C61C1E61-1773-5C19-9E96-CBB5DD821DE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3752" y="692696"/>
            <a:ext cx="4495800" cy="6019800"/>
          </a:xfrm>
          <a:prstGeom prst="rect">
            <a:avLst/>
          </a:prstGeom>
        </p:spPr>
      </p:pic>
      <p:pic>
        <p:nvPicPr>
          <p:cNvPr id="8" name="図 7">
            <a:extLst>
              <a:ext uri="{FF2B5EF4-FFF2-40B4-BE49-F238E27FC236}">
                <a16:creationId xmlns:a16="http://schemas.microsoft.com/office/drawing/2014/main" id="{C9FA7AA5-9037-CC13-948B-F8EA4865FC3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474448" y="692696"/>
            <a:ext cx="4495800" cy="6019800"/>
          </a:xfrm>
          <a:prstGeom prst="rect">
            <a:avLst/>
          </a:prstGeom>
        </p:spPr>
      </p:pic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78BF5974-66E9-EBCA-CE7B-64EA82ABD33A}"/>
              </a:ext>
            </a:extLst>
          </p:cNvPr>
          <p:cNvSpPr/>
          <p:nvPr/>
        </p:nvSpPr>
        <p:spPr bwMode="auto">
          <a:xfrm>
            <a:off x="135252" y="4622242"/>
            <a:ext cx="1433984" cy="321547"/>
          </a:xfrm>
          <a:prstGeom prst="rect">
            <a:avLst/>
          </a:prstGeom>
          <a:noFill/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ＭＳ Ｐゴシック" pitchFamily="50" charset="-128"/>
            </a:endParaRPr>
          </a:p>
        </p:txBody>
      </p:sp>
      <p:cxnSp>
        <p:nvCxnSpPr>
          <p:cNvPr id="12" name="直線矢印コネクタ 11">
            <a:extLst>
              <a:ext uri="{FF2B5EF4-FFF2-40B4-BE49-F238E27FC236}">
                <a16:creationId xmlns:a16="http://schemas.microsoft.com/office/drawing/2014/main" id="{C165D4A6-51B5-5531-8792-28B4335C8A7F}"/>
              </a:ext>
            </a:extLst>
          </p:cNvPr>
          <p:cNvCxnSpPr>
            <a:stCxn id="9" idx="3"/>
          </p:cNvCxnSpPr>
          <p:nvPr/>
        </p:nvCxnSpPr>
        <p:spPr bwMode="auto">
          <a:xfrm flipV="1">
            <a:off x="1569236" y="3330341"/>
            <a:ext cx="3984541" cy="1452675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23936464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 txBox="1">
            <a:spLocks noChangeArrowheads="1"/>
          </p:cNvSpPr>
          <p:nvPr/>
        </p:nvSpPr>
        <p:spPr bwMode="auto">
          <a:xfrm>
            <a:off x="0" y="0"/>
            <a:ext cx="9144000" cy="6926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3600" b="1" i="0" u="none" strike="noStrike" kern="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/>
                <a:ea typeface="ＭＳ Ｐゴシック"/>
                <a:cs typeface="+mj-cs"/>
              </a:rPr>
              <a:t>Physical</a:t>
            </a:r>
            <a:r>
              <a:rPr kumimoji="1" lang="ja-JP" alt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/>
                <a:ea typeface="ＭＳ Ｐゴシック"/>
                <a:cs typeface="+mj-cs"/>
              </a:rPr>
              <a:t> </a:t>
            </a:r>
            <a:r>
              <a:rPr kumimoji="1" lang="en-US" altLang="ja-JP" sz="3600" b="1" i="0" u="none" strike="noStrike" kern="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/>
                <a:ea typeface="ＭＳ Ｐゴシック"/>
                <a:cs typeface="+mj-cs"/>
              </a:rPr>
              <a:t>parameters</a:t>
            </a:r>
            <a:endParaRPr kumimoji="1" lang="ja-JP" altLang="en-US" sz="36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/>
              <a:ea typeface="ＭＳ Ｐゴシック"/>
              <a:cs typeface="+mj-cs"/>
            </a:endParaRPr>
          </a:p>
        </p:txBody>
      </p:sp>
      <p:pic>
        <p:nvPicPr>
          <p:cNvPr id="2" name="図 1">
            <a:extLst>
              <a:ext uri="{FF2B5EF4-FFF2-40B4-BE49-F238E27FC236}">
                <a16:creationId xmlns:a16="http://schemas.microsoft.com/office/drawing/2014/main" id="{CB9EAC32-6F94-9FCC-4CBD-1CDFB93AE0B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5252" y="692696"/>
            <a:ext cx="4495800" cy="6019800"/>
          </a:xfrm>
          <a:prstGeom prst="rect">
            <a:avLst/>
          </a:prstGeom>
        </p:spPr>
      </p:pic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8EE84C60-0C0F-FE84-6EE8-9FC2E79C69FA}"/>
              </a:ext>
            </a:extLst>
          </p:cNvPr>
          <p:cNvSpPr/>
          <p:nvPr/>
        </p:nvSpPr>
        <p:spPr bwMode="auto">
          <a:xfrm>
            <a:off x="125627" y="4400861"/>
            <a:ext cx="1433984" cy="321547"/>
          </a:xfrm>
          <a:prstGeom prst="rect">
            <a:avLst/>
          </a:prstGeom>
          <a:noFill/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ＭＳ Ｐゴシック" pitchFamily="50" charset="-128"/>
            </a:endParaRPr>
          </a:p>
        </p:txBody>
      </p:sp>
      <p:pic>
        <p:nvPicPr>
          <p:cNvPr id="10" name="図 9">
            <a:extLst>
              <a:ext uri="{FF2B5EF4-FFF2-40B4-BE49-F238E27FC236}">
                <a16:creationId xmlns:a16="http://schemas.microsoft.com/office/drawing/2014/main" id="{0785F8DD-F788-B519-AEAD-FBF5C22EE45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010025" y="1886501"/>
            <a:ext cx="5133975" cy="2276475"/>
          </a:xfrm>
          <a:prstGeom prst="rect">
            <a:avLst/>
          </a:prstGeom>
        </p:spPr>
      </p:pic>
      <p:cxnSp>
        <p:nvCxnSpPr>
          <p:cNvPr id="4" name="直線矢印コネクタ 3">
            <a:extLst>
              <a:ext uri="{FF2B5EF4-FFF2-40B4-BE49-F238E27FC236}">
                <a16:creationId xmlns:a16="http://schemas.microsoft.com/office/drawing/2014/main" id="{D83DF8D2-D34D-0FAD-B69F-BD99CA8F2D44}"/>
              </a:ext>
            </a:extLst>
          </p:cNvPr>
          <p:cNvCxnSpPr>
            <a:stCxn id="3" idx="3"/>
          </p:cNvCxnSpPr>
          <p:nvPr/>
        </p:nvCxnSpPr>
        <p:spPr bwMode="auto">
          <a:xfrm flipV="1">
            <a:off x="1559611" y="3108960"/>
            <a:ext cx="3984541" cy="1452675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19062563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 txBox="1">
            <a:spLocks noChangeArrowheads="1"/>
          </p:cNvSpPr>
          <p:nvPr/>
        </p:nvSpPr>
        <p:spPr bwMode="auto">
          <a:xfrm>
            <a:off x="0" y="0"/>
            <a:ext cx="9144000" cy="6926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3600" b="1" i="0" u="none" strike="noStrike" kern="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/>
                <a:ea typeface="ＭＳ Ｐゴシック"/>
                <a:cs typeface="+mj-cs"/>
              </a:rPr>
              <a:t>TFT</a:t>
            </a:r>
            <a:r>
              <a:rPr kumimoji="1" lang="ja-JP" alt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/>
                <a:ea typeface="ＭＳ Ｐゴシック"/>
                <a:cs typeface="+mj-cs"/>
              </a:rPr>
              <a:t>関連物性</a:t>
            </a:r>
            <a:endParaRPr kumimoji="1" lang="ja-JP" altLang="en-US" sz="36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/>
              <a:ea typeface="ＭＳ Ｐゴシック"/>
              <a:cs typeface="+mj-cs"/>
            </a:endParaRPr>
          </a:p>
        </p:txBody>
      </p:sp>
      <p:pic>
        <p:nvPicPr>
          <p:cNvPr id="10" name="図 9">
            <a:extLst>
              <a:ext uri="{FF2B5EF4-FFF2-40B4-BE49-F238E27FC236}">
                <a16:creationId xmlns:a16="http://schemas.microsoft.com/office/drawing/2014/main" id="{0785F8DD-F788-B519-AEAD-FBF5C22EE45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9920" y="692696"/>
            <a:ext cx="8639575" cy="3830906"/>
          </a:xfrm>
          <a:prstGeom prst="rect">
            <a:avLst/>
          </a:prstGeom>
        </p:spPr>
      </p:pic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5D94542F-2033-9D98-2C4B-C46B47AD77DA}"/>
              </a:ext>
            </a:extLst>
          </p:cNvPr>
          <p:cNvSpPr txBox="1"/>
          <p:nvPr/>
        </p:nvSpPr>
        <p:spPr>
          <a:xfrm>
            <a:off x="1482291" y="4591251"/>
            <a:ext cx="5024387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err="1"/>
              <a:t>d</a:t>
            </a:r>
            <a:r>
              <a:rPr kumimoji="1" lang="en-US" altLang="ja-JP" baseline="-25000" dirty="0" err="1"/>
              <a:t>gate</a:t>
            </a:r>
            <a:r>
              <a:rPr kumimoji="1" lang="en-US" altLang="ja-JP" dirty="0"/>
              <a:t>:</a:t>
            </a:r>
            <a:r>
              <a:rPr kumimoji="1" lang="ja-JP" altLang="en-US" dirty="0"/>
              <a:t> ゲート絶縁体の厚さ</a:t>
            </a:r>
            <a:endParaRPr kumimoji="1" lang="en-US" altLang="ja-JP" dirty="0"/>
          </a:p>
          <a:p>
            <a:r>
              <a:rPr kumimoji="1" lang="en-US" altLang="ja-JP" dirty="0"/>
              <a:t>e</a:t>
            </a:r>
            <a:r>
              <a:rPr kumimoji="1" lang="en-US" altLang="ja-JP" baseline="-25000" dirty="0"/>
              <a:t>r</a:t>
            </a:r>
            <a:r>
              <a:rPr kumimoji="1" lang="en-US" altLang="ja-JP" dirty="0"/>
              <a:t>: </a:t>
            </a:r>
            <a:r>
              <a:rPr kumimoji="1" lang="ja-JP" altLang="en-US" dirty="0"/>
              <a:t>ゲート絶縁体の比誘電率</a:t>
            </a:r>
            <a:endParaRPr kumimoji="1" lang="en-US" altLang="ja-JP" dirty="0"/>
          </a:p>
          <a:p>
            <a:r>
              <a:rPr lang="en-US" altLang="ja-JP" dirty="0"/>
              <a:t>C</a:t>
            </a:r>
            <a:r>
              <a:rPr lang="en-US" altLang="ja-JP" baseline="-25000" dirty="0"/>
              <a:t>ox</a:t>
            </a:r>
            <a:r>
              <a:rPr lang="en-US" altLang="ja-JP" dirty="0"/>
              <a:t>:</a:t>
            </a:r>
            <a:r>
              <a:rPr lang="ja-JP" altLang="en-US" dirty="0"/>
              <a:t> ゲート容量</a:t>
            </a:r>
            <a:endParaRPr lang="en-US" altLang="ja-JP" dirty="0"/>
          </a:p>
          <a:p>
            <a:r>
              <a:rPr kumimoji="1" lang="en-US" altLang="ja-JP" dirty="0"/>
              <a:t>V</a:t>
            </a:r>
            <a:r>
              <a:rPr kumimoji="1" lang="en-US" altLang="ja-JP" baseline="-25000" dirty="0"/>
              <a:t>ox</a:t>
            </a:r>
            <a:r>
              <a:rPr kumimoji="1" lang="en-US" altLang="ja-JP" dirty="0"/>
              <a:t>:</a:t>
            </a:r>
            <a:r>
              <a:rPr kumimoji="1" lang="ja-JP" altLang="en-US" dirty="0"/>
              <a:t> ゲート絶縁体にかかっている電圧</a:t>
            </a:r>
            <a:endParaRPr kumimoji="1" lang="en-US" altLang="ja-JP" dirty="0"/>
          </a:p>
          <a:p>
            <a:r>
              <a:rPr kumimoji="1" lang="en-US" altLang="ja-JP" dirty="0" err="1"/>
              <a:t>Q</a:t>
            </a:r>
            <a:r>
              <a:rPr kumimoji="1" lang="en-US" altLang="ja-JP" baseline="-25000" dirty="0" err="1"/>
              <a:t>ox</a:t>
            </a:r>
            <a:r>
              <a:rPr kumimoji="1" lang="en-US" altLang="ja-JP" dirty="0"/>
              <a:t>:</a:t>
            </a:r>
            <a:r>
              <a:rPr kumimoji="1" lang="ja-JP" altLang="en-US" dirty="0"/>
              <a:t> ゲート絶縁体に誘起されている電荷</a:t>
            </a:r>
            <a:endParaRPr kumimoji="1" lang="en-US" altLang="ja-JP" dirty="0"/>
          </a:p>
          <a:p>
            <a:r>
              <a:rPr kumimoji="1" lang="en-US" altLang="ja-JP" dirty="0" err="1"/>
              <a:t>N</a:t>
            </a:r>
            <a:r>
              <a:rPr kumimoji="1" lang="en-US" altLang="ja-JP" baseline="-25000" dirty="0" err="1"/>
              <a:t>eox</a:t>
            </a:r>
            <a:r>
              <a:rPr kumimoji="1" lang="en-US" altLang="ja-JP" dirty="0"/>
              <a:t>:</a:t>
            </a:r>
            <a:r>
              <a:rPr kumimoji="1" lang="ja-JP" altLang="en-US" dirty="0"/>
              <a:t>ゲート絶縁体に誘起されている電子密度</a:t>
            </a:r>
          </a:p>
        </p:txBody>
      </p:sp>
    </p:spTree>
    <p:extLst>
      <p:ext uri="{BB962C8B-B14F-4D97-AF65-F5344CB8AC3E}">
        <p14:creationId xmlns:p14="http://schemas.microsoft.com/office/powerpoint/2010/main" val="11955871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 txBox="1">
            <a:spLocks noChangeArrowheads="1"/>
          </p:cNvSpPr>
          <p:nvPr/>
        </p:nvSpPr>
        <p:spPr bwMode="auto">
          <a:xfrm>
            <a:off x="0" y="0"/>
            <a:ext cx="9144000" cy="6926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/>
                <a:ea typeface="ＭＳ Ｐゴシック"/>
                <a:cs typeface="+mj-cs"/>
              </a:rPr>
              <a:t>半導体</a:t>
            </a:r>
            <a:endParaRPr kumimoji="1" lang="ja-JP" altLang="en-US" sz="36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/>
              <a:ea typeface="ＭＳ Ｐゴシック"/>
              <a:cs typeface="+mj-cs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5D94542F-2033-9D98-2C4B-C46B47AD77DA}"/>
              </a:ext>
            </a:extLst>
          </p:cNvPr>
          <p:cNvSpPr txBox="1"/>
          <p:nvPr/>
        </p:nvSpPr>
        <p:spPr>
          <a:xfrm>
            <a:off x="519765" y="4437247"/>
            <a:ext cx="888411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/>
              <a:t>m*:</a:t>
            </a:r>
            <a:r>
              <a:rPr kumimoji="1" lang="ja-JP" altLang="en-US" dirty="0"/>
              <a:t> 有効質量　　</a:t>
            </a:r>
            <a:r>
              <a:rPr kumimoji="1" lang="en-US" altLang="ja-JP" dirty="0"/>
              <a:t>M:</a:t>
            </a:r>
            <a:r>
              <a:rPr kumimoji="1" lang="ja-JP" altLang="en-US" dirty="0"/>
              <a:t> </a:t>
            </a:r>
            <a:r>
              <a:rPr kumimoji="1" lang="en-US" altLang="ja-JP" dirty="0"/>
              <a:t>CBM</a:t>
            </a:r>
            <a:r>
              <a:rPr kumimoji="1" lang="ja-JP" altLang="en-US" dirty="0"/>
              <a:t>あるいは</a:t>
            </a:r>
            <a:r>
              <a:rPr kumimoji="1" lang="en-US" altLang="ja-JP" dirty="0"/>
              <a:t>VBM</a:t>
            </a:r>
            <a:r>
              <a:rPr kumimoji="1" lang="ja-JP" altLang="en-US" dirty="0"/>
              <a:t>の多重度</a:t>
            </a:r>
            <a:endParaRPr kumimoji="1" lang="en-US" altLang="ja-JP" dirty="0"/>
          </a:p>
          <a:p>
            <a:r>
              <a:rPr lang="en-US" altLang="ja-JP" dirty="0"/>
              <a:t>Ne:</a:t>
            </a:r>
            <a:r>
              <a:rPr lang="ja-JP" altLang="en-US" dirty="0"/>
              <a:t> 自由キャリア密度　　　</a:t>
            </a:r>
            <a:r>
              <a:rPr lang="en-US" altLang="ja-JP" dirty="0"/>
              <a:t>Nc:</a:t>
            </a:r>
            <a:r>
              <a:rPr lang="ja-JP" altLang="en-US" dirty="0"/>
              <a:t> 有効状態密度　　</a:t>
            </a:r>
            <a:r>
              <a:rPr lang="en-US" altLang="ja-JP" dirty="0"/>
              <a:t>D</a:t>
            </a:r>
            <a:r>
              <a:rPr lang="ja-JP" altLang="en-US" dirty="0"/>
              <a:t>（</a:t>
            </a:r>
            <a:r>
              <a:rPr lang="en-US" altLang="ja-JP" dirty="0"/>
              <a:t>E):</a:t>
            </a:r>
            <a:r>
              <a:rPr lang="ja-JP" altLang="en-US" dirty="0"/>
              <a:t> 状態密度の前置因子</a:t>
            </a:r>
            <a:endParaRPr lang="en-US" altLang="ja-JP" dirty="0"/>
          </a:p>
          <a:p>
            <a:r>
              <a:rPr lang="en-US" altLang="ja-JP" dirty="0" err="1"/>
              <a:t>dE</a:t>
            </a:r>
            <a:r>
              <a:rPr lang="en-US" altLang="ja-JP" dirty="0"/>
              <a:t>(BM):</a:t>
            </a:r>
            <a:r>
              <a:rPr lang="ja-JP" altLang="en-US" dirty="0"/>
              <a:t> </a:t>
            </a:r>
            <a:r>
              <a:rPr lang="en-US" altLang="ja-JP" dirty="0"/>
              <a:t>BM</a:t>
            </a:r>
            <a:r>
              <a:rPr lang="ja-JP" altLang="en-US" dirty="0"/>
              <a:t>シフト　　</a:t>
            </a:r>
            <a:r>
              <a:rPr lang="en-US" altLang="ja-JP" dirty="0"/>
              <a:t>Ep:</a:t>
            </a:r>
            <a:r>
              <a:rPr lang="ja-JP" altLang="en-US" dirty="0"/>
              <a:t> プラズマ周波数</a:t>
            </a:r>
            <a:endParaRPr lang="en-US" altLang="ja-JP" dirty="0"/>
          </a:p>
          <a:p>
            <a:r>
              <a:rPr lang="en-US" altLang="ja-JP" dirty="0"/>
              <a:t>Tau:</a:t>
            </a:r>
            <a:r>
              <a:rPr lang="ja-JP" altLang="en-US" dirty="0"/>
              <a:t> キャリア散乱時間　　</a:t>
            </a:r>
            <a:r>
              <a:rPr lang="en-US" altLang="ja-JP" dirty="0"/>
              <a:t>Mobility:</a:t>
            </a:r>
            <a:r>
              <a:rPr lang="ja-JP" altLang="en-US" dirty="0"/>
              <a:t> 移動度</a:t>
            </a:r>
            <a:endParaRPr lang="en-US" altLang="ja-JP" dirty="0"/>
          </a:p>
          <a:p>
            <a:r>
              <a:rPr lang="en-US" altLang="ja-JP" dirty="0" err="1"/>
              <a:t>vth</a:t>
            </a:r>
            <a:r>
              <a:rPr lang="en-US" altLang="ja-JP" dirty="0"/>
              <a:t>:</a:t>
            </a:r>
            <a:r>
              <a:rPr lang="ja-JP" altLang="en-US" dirty="0"/>
              <a:t> 熱速度　</a:t>
            </a:r>
            <a:r>
              <a:rPr lang="en-US" altLang="ja-JP" dirty="0"/>
              <a:t>lth:</a:t>
            </a:r>
            <a:r>
              <a:rPr lang="ja-JP" altLang="en-US" dirty="0"/>
              <a:t> 熱速度電子の平均自由行程</a:t>
            </a:r>
            <a:endParaRPr lang="en-US" altLang="ja-JP" dirty="0"/>
          </a:p>
          <a:p>
            <a:r>
              <a:rPr lang="en-US" altLang="ja-JP" dirty="0" err="1"/>
              <a:t>vFE</a:t>
            </a:r>
            <a:r>
              <a:rPr lang="en-US" altLang="ja-JP" dirty="0"/>
              <a:t>:</a:t>
            </a:r>
            <a:r>
              <a:rPr lang="ja-JP" altLang="en-US" dirty="0"/>
              <a:t> </a:t>
            </a:r>
            <a:r>
              <a:rPr lang="en-US" altLang="ja-JP" dirty="0"/>
              <a:t>Fermi</a:t>
            </a:r>
            <a:r>
              <a:rPr lang="ja-JP" altLang="en-US" dirty="0"/>
              <a:t>速度　</a:t>
            </a:r>
            <a:r>
              <a:rPr lang="en-US" altLang="ja-JP" dirty="0" err="1"/>
              <a:t>lFE</a:t>
            </a:r>
            <a:r>
              <a:rPr lang="en-US" altLang="ja-JP" dirty="0"/>
              <a:t>:</a:t>
            </a:r>
            <a:r>
              <a:rPr lang="ja-JP" altLang="en-US" dirty="0"/>
              <a:t> </a:t>
            </a:r>
            <a:r>
              <a:rPr lang="en-US" altLang="ja-JP" dirty="0"/>
              <a:t>Fermi</a:t>
            </a:r>
            <a:r>
              <a:rPr lang="ja-JP" altLang="en-US" dirty="0"/>
              <a:t>速度電子の平均自由行程</a:t>
            </a:r>
            <a:endParaRPr lang="en-US" altLang="ja-JP" dirty="0"/>
          </a:p>
          <a:p>
            <a:r>
              <a:rPr lang="en-US" altLang="ja-JP" dirty="0" err="1"/>
              <a:t>vDrift</a:t>
            </a:r>
            <a:r>
              <a:rPr lang="en-US" altLang="ja-JP" dirty="0"/>
              <a:t>: </a:t>
            </a:r>
            <a:r>
              <a:rPr lang="ja-JP" altLang="en-US" dirty="0"/>
              <a:t>ドリフト速度　</a:t>
            </a:r>
            <a:r>
              <a:rPr lang="en-US" altLang="ja-JP" dirty="0" err="1"/>
              <a:t>lDrift</a:t>
            </a:r>
            <a:r>
              <a:rPr lang="en-US" altLang="ja-JP" dirty="0"/>
              <a:t>:</a:t>
            </a:r>
            <a:r>
              <a:rPr lang="ja-JP" altLang="en-US" dirty="0"/>
              <a:t> </a:t>
            </a:r>
            <a:r>
              <a:rPr lang="en-US" altLang="ja-JP" dirty="0"/>
              <a:t>Drift</a:t>
            </a:r>
            <a:r>
              <a:rPr lang="ja-JP" altLang="en-US" dirty="0"/>
              <a:t>速度電子の平均自由行程</a:t>
            </a:r>
            <a:endParaRPr lang="en-US" altLang="ja-JP" dirty="0"/>
          </a:p>
          <a:p>
            <a:r>
              <a:rPr lang="en-US" altLang="ja-JP" dirty="0"/>
              <a:t>D:</a:t>
            </a:r>
            <a:r>
              <a:rPr lang="ja-JP" altLang="en-US" dirty="0"/>
              <a:t> 拡散係数　</a:t>
            </a:r>
            <a:r>
              <a:rPr lang="en-US" altLang="ja-JP" dirty="0" err="1"/>
              <a:t>lDiff</a:t>
            </a:r>
            <a:r>
              <a:rPr lang="en-US" altLang="ja-JP" dirty="0"/>
              <a:t>:</a:t>
            </a:r>
            <a:r>
              <a:rPr lang="ja-JP" altLang="en-US" dirty="0"/>
              <a:t> 拡散長</a:t>
            </a:r>
            <a:endParaRPr lang="en-US" altLang="ja-JP" dirty="0"/>
          </a:p>
        </p:txBody>
      </p:sp>
      <p:pic>
        <p:nvPicPr>
          <p:cNvPr id="3" name="図 2">
            <a:extLst>
              <a:ext uri="{FF2B5EF4-FFF2-40B4-BE49-F238E27FC236}">
                <a16:creationId xmlns:a16="http://schemas.microsoft.com/office/drawing/2014/main" id="{2D07112E-00CE-572F-AF0B-F287F87946A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4775" y="519738"/>
            <a:ext cx="8574450" cy="38020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57138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 txBox="1">
            <a:spLocks noChangeArrowheads="1"/>
          </p:cNvSpPr>
          <p:nvPr/>
        </p:nvSpPr>
        <p:spPr bwMode="auto">
          <a:xfrm>
            <a:off x="0" y="0"/>
            <a:ext cx="9144000" cy="6926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/>
                <a:ea typeface="ＭＳ Ｐゴシック"/>
                <a:cs typeface="+mj-cs"/>
              </a:rPr>
              <a:t>半導体</a:t>
            </a:r>
            <a:endParaRPr kumimoji="1" lang="ja-JP" altLang="en-US" sz="36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/>
              <a:ea typeface="ＭＳ Ｐゴシック"/>
              <a:cs typeface="+mj-cs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5D94542F-2033-9D98-2C4B-C46B47AD77DA}"/>
              </a:ext>
            </a:extLst>
          </p:cNvPr>
          <p:cNvSpPr txBox="1"/>
          <p:nvPr/>
        </p:nvSpPr>
        <p:spPr>
          <a:xfrm>
            <a:off x="519765" y="4437247"/>
            <a:ext cx="888411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/>
              <a:t>m*:</a:t>
            </a:r>
            <a:r>
              <a:rPr kumimoji="1" lang="ja-JP" altLang="en-US" dirty="0"/>
              <a:t> 有効質量</a:t>
            </a:r>
            <a:r>
              <a:rPr lang="ja-JP" altLang="en-US" dirty="0"/>
              <a:t>　　</a:t>
            </a:r>
            <a:r>
              <a:rPr lang="en-US" altLang="ja-JP" dirty="0"/>
              <a:t>tau:</a:t>
            </a:r>
            <a:r>
              <a:rPr lang="ja-JP" altLang="en-US" dirty="0"/>
              <a:t> キャリア散乱時間　　</a:t>
            </a:r>
            <a:r>
              <a:rPr lang="en-US" altLang="ja-JP" dirty="0"/>
              <a:t>Mobility:</a:t>
            </a:r>
            <a:r>
              <a:rPr lang="ja-JP" altLang="en-US" dirty="0"/>
              <a:t> 移動度</a:t>
            </a:r>
            <a:endParaRPr lang="en-US" altLang="ja-JP" dirty="0"/>
          </a:p>
          <a:p>
            <a:r>
              <a:rPr lang="en-US" altLang="ja-JP" dirty="0"/>
              <a:t>Ne:</a:t>
            </a:r>
            <a:r>
              <a:rPr lang="ja-JP" altLang="en-US" dirty="0"/>
              <a:t> キャリア濃度</a:t>
            </a:r>
            <a:endParaRPr lang="en-US" altLang="ja-JP" dirty="0"/>
          </a:p>
          <a:p>
            <a:r>
              <a:rPr lang="en-US" altLang="ja-JP" dirty="0"/>
              <a:t>sigma:</a:t>
            </a:r>
            <a:r>
              <a:rPr lang="ja-JP" altLang="en-US" dirty="0"/>
              <a:t> 電気伝導度</a:t>
            </a:r>
            <a:endParaRPr lang="en-US" altLang="ja-JP" dirty="0"/>
          </a:p>
        </p:txBody>
      </p:sp>
      <p:pic>
        <p:nvPicPr>
          <p:cNvPr id="8" name="図 7">
            <a:extLst>
              <a:ext uri="{FF2B5EF4-FFF2-40B4-BE49-F238E27FC236}">
                <a16:creationId xmlns:a16="http://schemas.microsoft.com/office/drawing/2014/main" id="{D3730B40-77F5-E0A0-F6C8-066A96192A6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6502" y="692696"/>
            <a:ext cx="8444824" cy="37445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95961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 txBox="1">
            <a:spLocks noChangeArrowheads="1"/>
          </p:cNvSpPr>
          <p:nvPr/>
        </p:nvSpPr>
        <p:spPr bwMode="auto">
          <a:xfrm>
            <a:off x="0" y="0"/>
            <a:ext cx="9144000" cy="6926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/>
                <a:ea typeface="ＭＳ Ｐゴシック"/>
                <a:cs typeface="+mj-cs"/>
              </a:rPr>
              <a:t>原子情報</a:t>
            </a:r>
            <a:endParaRPr kumimoji="1" lang="ja-JP" altLang="en-US" sz="36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/>
              <a:ea typeface="ＭＳ Ｐゴシック"/>
              <a:cs typeface="+mj-cs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5D94542F-2033-9D98-2C4B-C46B47AD77DA}"/>
              </a:ext>
            </a:extLst>
          </p:cNvPr>
          <p:cNvSpPr txBox="1"/>
          <p:nvPr/>
        </p:nvSpPr>
        <p:spPr>
          <a:xfrm>
            <a:off x="429330" y="4513941"/>
            <a:ext cx="840317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/>
              <a:t>An: </a:t>
            </a:r>
            <a:r>
              <a:rPr lang="ja-JP" altLang="en-US" dirty="0"/>
              <a:t>原子番号　　</a:t>
            </a:r>
            <a:r>
              <a:rPr lang="en-US" altLang="ja-JP" dirty="0"/>
              <a:t>M:</a:t>
            </a:r>
            <a:r>
              <a:rPr lang="ja-JP" altLang="en-US" dirty="0"/>
              <a:t> 質量数</a:t>
            </a:r>
            <a:endParaRPr lang="en-US" altLang="ja-JP" dirty="0"/>
          </a:p>
          <a:p>
            <a:r>
              <a:rPr lang="en-US" altLang="ja-JP" dirty="0" err="1"/>
              <a:t>JName</a:t>
            </a:r>
            <a:r>
              <a:rPr lang="en-US" altLang="ja-JP" dirty="0"/>
              <a:t>:</a:t>
            </a:r>
            <a:r>
              <a:rPr lang="ja-JP" altLang="en-US" dirty="0"/>
              <a:t> 原子の日本語名（現在機能しない）</a:t>
            </a:r>
            <a:endParaRPr lang="en-US" altLang="ja-JP" dirty="0"/>
          </a:p>
          <a:p>
            <a:r>
              <a:rPr lang="en-US" altLang="ja-JP" dirty="0"/>
              <a:t>R(atom):</a:t>
            </a:r>
            <a:r>
              <a:rPr lang="ja-JP" altLang="en-US" dirty="0"/>
              <a:t> 原子半径　　</a:t>
            </a:r>
            <a:r>
              <a:rPr lang="en-US" altLang="ja-JP" dirty="0"/>
              <a:t>R(ion):</a:t>
            </a:r>
            <a:r>
              <a:rPr lang="ja-JP" altLang="en-US" dirty="0"/>
              <a:t> イオン半径</a:t>
            </a:r>
            <a:endParaRPr lang="en-US" altLang="ja-JP" dirty="0"/>
          </a:p>
          <a:p>
            <a:r>
              <a:rPr lang="en-US" altLang="ja-JP" dirty="0"/>
              <a:t>I:</a:t>
            </a:r>
            <a:r>
              <a:rPr lang="ja-JP" altLang="en-US" dirty="0"/>
              <a:t> イオン化ポテンシャル　　</a:t>
            </a:r>
            <a:r>
              <a:rPr lang="en-US" altLang="ja-JP" dirty="0"/>
              <a:t>A:</a:t>
            </a:r>
            <a:r>
              <a:rPr lang="ja-JP" altLang="en-US" dirty="0"/>
              <a:t> 電子親和力</a:t>
            </a:r>
            <a:endParaRPr lang="en-US" altLang="ja-JP" dirty="0"/>
          </a:p>
        </p:txBody>
      </p:sp>
      <p:pic>
        <p:nvPicPr>
          <p:cNvPr id="10" name="図 9">
            <a:extLst>
              <a:ext uri="{FF2B5EF4-FFF2-40B4-BE49-F238E27FC236}">
                <a16:creationId xmlns:a16="http://schemas.microsoft.com/office/drawing/2014/main" id="{79971460-420C-426C-D605-99DB16E35BC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777" y="853847"/>
            <a:ext cx="8254355" cy="36600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279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01_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標準デザイン">
      <a:majorFont>
        <a:latin typeface="Times New Roman"/>
        <a:ea typeface="ＭＳ Ｐゴシック"/>
        <a:cs typeface=""/>
      </a:majorFont>
      <a:minorFont>
        <a:latin typeface="Times New Roman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36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ＭＳ Ｐゴシック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36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ＭＳ Ｐゴシック" pitchFamily="50" charset="-128"/>
          </a:defRPr>
        </a:defPPr>
      </a:lstStyle>
    </a:lnDef>
  </a:objectDefaults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6_標準デザイン">
  <a:themeElements>
    <a:clrScheme name="標準デザイン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標準デザイン">
      <a:majorFont>
        <a:latin typeface="Times New Roman"/>
        <a:ea typeface="ＭＳ Ｐゴシック"/>
        <a:cs typeface=""/>
      </a:majorFont>
      <a:minorFont>
        <a:latin typeface="Times New Roman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905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ＭＳ Ｐゴシック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905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ＭＳ Ｐゴシック" pitchFamily="50" charset="-128"/>
          </a:defRPr>
        </a:defPPr>
      </a:lstStyle>
    </a:lnDef>
  </a:objectDefaults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3518</TotalTime>
  <Words>480</Words>
  <Application>Microsoft Office PowerPoint</Application>
  <PresentationFormat>画面に合わせる (4:3)</PresentationFormat>
  <Paragraphs>70</Paragraphs>
  <Slides>14</Slides>
  <Notes>14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3</vt:i4>
      </vt:variant>
      <vt:variant>
        <vt:lpstr>スライド タイトル</vt:lpstr>
      </vt:variant>
      <vt:variant>
        <vt:i4>14</vt:i4>
      </vt:variant>
    </vt:vector>
  </HeadingPairs>
  <TitlesOfParts>
    <vt:vector size="22" baseType="lpstr">
      <vt:lpstr>游ゴシック</vt:lpstr>
      <vt:lpstr>Arial</vt:lpstr>
      <vt:lpstr>Calibri</vt:lpstr>
      <vt:lpstr>Calibri Light</vt:lpstr>
      <vt:lpstr>Times New Roman</vt:lpstr>
      <vt:lpstr>Office テーマ</vt:lpstr>
      <vt:lpstr>101_標準デザイン</vt:lpstr>
      <vt:lpstr>16_標準デザイン</vt:lpstr>
      <vt:lpstr>Physical parameters perlが必要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>東京工業大学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レポートS6点群のステレオ投影</dc:title>
  <dc:creator>神谷利夫</dc:creator>
  <cp:lastModifiedBy>神谷 利夫</cp:lastModifiedBy>
  <cp:revision>249</cp:revision>
  <cp:lastPrinted>2020-04-20T20:05:09Z</cp:lastPrinted>
  <dcterms:created xsi:type="dcterms:W3CDTF">2013-04-22T01:26:47Z</dcterms:created>
  <dcterms:modified xsi:type="dcterms:W3CDTF">2023-05-13T20:17:16Z</dcterms:modified>
</cp:coreProperties>
</file>