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4004" r:id="rId2"/>
    <p:sldMasterId id="2147484016" r:id="rId3"/>
  </p:sldMasterIdLst>
  <p:notesMasterIdLst>
    <p:notesMasterId r:id="rId18"/>
  </p:notesMasterIdLst>
  <p:sldIdLst>
    <p:sldId id="4789" r:id="rId4"/>
    <p:sldId id="4898" r:id="rId5"/>
    <p:sldId id="4954" r:id="rId6"/>
    <p:sldId id="4942" r:id="rId7"/>
    <p:sldId id="4943" r:id="rId8"/>
    <p:sldId id="4944" r:id="rId9"/>
    <p:sldId id="4945" r:id="rId10"/>
    <p:sldId id="4946" r:id="rId11"/>
    <p:sldId id="4947" r:id="rId12"/>
    <p:sldId id="4948" r:id="rId13"/>
    <p:sldId id="4949" r:id="rId14"/>
    <p:sldId id="4950" r:id="rId15"/>
    <p:sldId id="4951" r:id="rId16"/>
    <p:sldId id="4952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神谷 利夫" initials="神谷" lastIdx="1" clrIdx="0">
    <p:extLst>
      <p:ext uri="{19B8F6BF-5375-455C-9EA6-DF929625EA0E}">
        <p15:presenceInfo xmlns:p15="http://schemas.microsoft.com/office/powerpoint/2012/main" userId="7d9dfa9c7fba710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3" autoAdjust="0"/>
    <p:restoredTop sz="96652" autoAdjust="0"/>
  </p:normalViewPr>
  <p:slideViewPr>
    <p:cSldViewPr snapToGrid="0">
      <p:cViewPr varScale="1">
        <p:scale>
          <a:sx n="99" d="100"/>
          <a:sy n="99" d="100"/>
        </p:scale>
        <p:origin x="70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652D-4DC6-43D8-9FF5-E1C9EAEB0F0E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6E9C1-5B12-4393-898A-0F129C7F5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91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8C3348-39E5-4794-A5C8-AE6588455107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23003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43882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12851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93744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3433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3408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47253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5541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40861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28048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74665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27421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31495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36561" indent="-283293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33170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586438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39706" indent="-226634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492974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46243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399511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52779" indent="-22663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0653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0653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506413"/>
            <a:ext cx="3363913" cy="2522537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3682" tIns="41841" rIns="83682" bIns="41841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5808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99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69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46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299207-A22D-4C0B-8BC6-0A450BE7DC2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842421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FC073-8E43-4A27-BC9F-D283EADCF086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943818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34A21-2771-4A8E-B948-BC987F9A10E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327855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B5A94D-BEFC-47F2-ADD9-CC1CDE86D830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073536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BCA061-458E-441E-BCEC-B7AB8E52ABFF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340189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69594-6B2C-4AE0-AD8D-E8464A0C5F91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31735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55A36-BB40-443C-9791-3BA8CB4CEEB2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946973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F339D-AEDF-4C4B-BCEA-4EC7967453A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90549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555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96F01-06F7-43B2-91C5-9275A55F7CE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58622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40E7A-912F-41C1-BF35-14C8FF108CE7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765561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AF57D0-4F26-4BA8-BA24-6AEA5CF165B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167554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2579A-6D1E-479C-9D6D-DF6F4DDE1E9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5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6D705-7948-46A3-83E9-33B421C9213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30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32C1A-BFF7-4A4D-A94A-2C83D55543D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87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5D0F0-81B9-4E8E-835F-4EFA3B51A94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86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6E56A-DFEF-4601-A57B-02598C5B4E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48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85863-D331-40EE-82D9-88D2CF7DC2D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59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3CA03-DB20-47B6-B03E-F26686ACDF8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51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6700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F43F4-0BFF-4D3C-BDC4-5887BC6CAB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79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0FBC2-C74D-489D-A2F2-0920616BF5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90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2C3B8-5366-4932-B226-A4AD3A98D6A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93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9C84C-72BF-43C3-87A4-A0925ABD90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96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A93C6-1C71-4E5F-A0BA-6F8ED05E0A8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07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59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89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11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0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9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DAC9C-C48F-4FA9-A1BF-043E4229BD26}" type="datetimeFigureOut">
              <a:rPr kumimoji="1" lang="ja-JP" altLang="en-US" smtClean="0"/>
              <a:t>2023/5/14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12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826E72-A05E-4B5E-AEF3-9B9A3E33DAE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63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algn="ctr"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63E2E94F-954D-465B-BA5B-D7061B8B63C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4C3B53A-89E0-2E87-465C-988214427E6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7F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37228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Physical parameters</a:t>
            </a:r>
            <a:br>
              <a:rPr lang="en-US" altLang="ja-JP" sz="3600" b="1" dirty="0">
                <a:solidFill>
                  <a:srgbClr val="0000FF"/>
                </a:solidFill>
              </a:rPr>
            </a:br>
            <a:r>
              <a:rPr lang="en-US" altLang="ja-JP" sz="3600" b="1" dirty="0" err="1">
                <a:solidFill>
                  <a:srgbClr val="0000FF"/>
                </a:solidFill>
              </a:rPr>
              <a:t>perl</a:t>
            </a:r>
            <a:r>
              <a:rPr lang="ja-JP" altLang="en-US" sz="3600" b="1" dirty="0">
                <a:solidFill>
                  <a:srgbClr val="0000FF"/>
                </a:solidFill>
              </a:rPr>
              <a:t>が必要</a:t>
            </a:r>
          </a:p>
        </p:txBody>
      </p:sp>
    </p:spTree>
    <p:extLst>
      <p:ext uri="{BB962C8B-B14F-4D97-AF65-F5344CB8AC3E}">
        <p14:creationId xmlns:p14="http://schemas.microsoft.com/office/powerpoint/2010/main" val="320514383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気体情報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94542F-2033-9D98-2C4B-C46B47AD77DA}"/>
              </a:ext>
            </a:extLst>
          </p:cNvPr>
          <p:cNvSpPr txBox="1"/>
          <p:nvPr/>
        </p:nvSpPr>
        <p:spPr>
          <a:xfrm>
            <a:off x="429330" y="4513941"/>
            <a:ext cx="84031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Ion:</a:t>
            </a:r>
            <a:r>
              <a:rPr lang="ja-JP" altLang="en-US" dirty="0"/>
              <a:t> 原子の種類 </a:t>
            </a:r>
            <a:r>
              <a:rPr lang="en-US" altLang="ja-JP" dirty="0"/>
              <a:t>(MFP</a:t>
            </a:r>
            <a:r>
              <a:rPr lang="ja-JP" altLang="en-US" dirty="0"/>
              <a:t>の計算に使う</a:t>
            </a:r>
            <a:r>
              <a:rPr lang="en-US" altLang="ja-JP" dirty="0"/>
              <a:t>)</a:t>
            </a:r>
            <a:r>
              <a:rPr lang="ja-JP" altLang="en-US" dirty="0"/>
              <a:t>　</a:t>
            </a:r>
            <a:r>
              <a:rPr lang="en-US" altLang="ja-JP" dirty="0"/>
              <a:t>An: </a:t>
            </a:r>
            <a:r>
              <a:rPr lang="ja-JP" altLang="en-US" dirty="0"/>
              <a:t>原子番号　　</a:t>
            </a:r>
            <a:r>
              <a:rPr lang="en-US" altLang="ja-JP" dirty="0"/>
              <a:t>M:</a:t>
            </a:r>
            <a:r>
              <a:rPr lang="ja-JP" altLang="en-US" dirty="0"/>
              <a:t> 質量数</a:t>
            </a:r>
            <a:endParaRPr lang="en-US" altLang="ja-JP" dirty="0"/>
          </a:p>
          <a:p>
            <a:r>
              <a:rPr lang="en-US" altLang="ja-JP" dirty="0"/>
              <a:t>T:</a:t>
            </a:r>
            <a:r>
              <a:rPr lang="ja-JP" altLang="en-US" dirty="0"/>
              <a:t> 温度　　</a:t>
            </a:r>
            <a:r>
              <a:rPr lang="en-US" altLang="ja-JP" dirty="0"/>
              <a:t>P:</a:t>
            </a:r>
            <a:r>
              <a:rPr lang="ja-JP" altLang="en-US" dirty="0"/>
              <a:t> 圧力</a:t>
            </a:r>
            <a:endParaRPr lang="en-US" altLang="ja-JP" dirty="0"/>
          </a:p>
          <a:p>
            <a:r>
              <a:rPr lang="en-US" altLang="ja-JP" dirty="0"/>
              <a:t>N:</a:t>
            </a:r>
            <a:r>
              <a:rPr lang="ja-JP" altLang="en-US" dirty="0"/>
              <a:t> モル数　　</a:t>
            </a:r>
            <a:r>
              <a:rPr lang="en-US" altLang="ja-JP" dirty="0"/>
              <a:t>V:</a:t>
            </a:r>
            <a:r>
              <a:rPr lang="ja-JP" altLang="en-US" dirty="0"/>
              <a:t> 体積</a:t>
            </a:r>
            <a:endParaRPr lang="en-US" altLang="ja-JP" dirty="0"/>
          </a:p>
          <a:p>
            <a:r>
              <a:rPr lang="en-US" altLang="ja-JP" dirty="0" err="1"/>
              <a:t>Rtot</a:t>
            </a:r>
            <a:r>
              <a:rPr lang="en-US" altLang="ja-JP" dirty="0"/>
              <a:t>:</a:t>
            </a:r>
            <a:r>
              <a:rPr lang="ja-JP" altLang="en-US" dirty="0"/>
              <a:t> </a:t>
            </a:r>
            <a:r>
              <a:rPr lang="en-US" altLang="ja-JP" dirty="0"/>
              <a:t>MFP</a:t>
            </a:r>
            <a:r>
              <a:rPr lang="ja-JP" altLang="en-US" dirty="0"/>
              <a:t>を計算する際の衝突距離</a:t>
            </a:r>
            <a:endParaRPr lang="en-US" altLang="ja-JP" dirty="0"/>
          </a:p>
          <a:p>
            <a:r>
              <a:rPr lang="en-US" altLang="ja-JP" dirty="0"/>
              <a:t>v:</a:t>
            </a:r>
            <a:r>
              <a:rPr lang="ja-JP" altLang="en-US" dirty="0"/>
              <a:t> 熱速度</a:t>
            </a:r>
            <a:endParaRPr lang="en-US" altLang="ja-JP" dirty="0"/>
          </a:p>
          <a:p>
            <a:r>
              <a:rPr lang="en-US" altLang="ja-JP" dirty="0"/>
              <a:t>MFP:</a:t>
            </a:r>
            <a:r>
              <a:rPr lang="ja-JP" altLang="en-US" dirty="0"/>
              <a:t> 平均自由行程</a:t>
            </a:r>
            <a:endParaRPr lang="en-US" altLang="ja-JP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44A9DA3-84E1-2807-BC2A-11FC942E7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330" y="784410"/>
            <a:ext cx="8204114" cy="363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09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物理定数等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94542F-2033-9D98-2C4B-C46B47AD77DA}"/>
              </a:ext>
            </a:extLst>
          </p:cNvPr>
          <p:cNvSpPr txBox="1"/>
          <p:nvPr/>
        </p:nvSpPr>
        <p:spPr>
          <a:xfrm>
            <a:off x="429330" y="4263683"/>
            <a:ext cx="84031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Pi:</a:t>
            </a:r>
            <a:r>
              <a:rPr lang="ja-JP" altLang="en-US" dirty="0"/>
              <a:t> </a:t>
            </a:r>
            <a:r>
              <a:rPr lang="en-US" altLang="ja-JP" dirty="0"/>
              <a:t>π</a:t>
            </a:r>
            <a:r>
              <a:rPr lang="ja-JP" altLang="en-US" dirty="0"/>
              <a:t>　　</a:t>
            </a:r>
            <a:r>
              <a:rPr lang="en-US" altLang="ja-JP" dirty="0"/>
              <a:t>e(base):</a:t>
            </a:r>
            <a:r>
              <a:rPr lang="ja-JP" altLang="en-US" dirty="0"/>
              <a:t> 自然対数の底 </a:t>
            </a:r>
            <a:r>
              <a:rPr lang="en-US" altLang="ja-JP" dirty="0"/>
              <a:t>(</a:t>
            </a:r>
            <a:r>
              <a:rPr lang="ja-JP" altLang="en-US" dirty="0"/>
              <a:t>ネイピア数</a:t>
            </a:r>
            <a:r>
              <a:rPr lang="en-US" altLang="ja-JP" dirty="0"/>
              <a:t>)</a:t>
            </a:r>
          </a:p>
          <a:p>
            <a:r>
              <a:rPr lang="en-US" altLang="ja-JP" dirty="0"/>
              <a:t>e0:</a:t>
            </a:r>
            <a:r>
              <a:rPr lang="ja-JP" altLang="en-US" dirty="0"/>
              <a:t> 真空の誘電率　　</a:t>
            </a:r>
            <a:r>
              <a:rPr lang="en-US" altLang="ja-JP" dirty="0"/>
              <a:t>u0:</a:t>
            </a:r>
            <a:r>
              <a:rPr lang="ja-JP" altLang="en-US" dirty="0"/>
              <a:t> 真空の透磁率</a:t>
            </a:r>
            <a:endParaRPr lang="en-US" altLang="ja-JP" dirty="0"/>
          </a:p>
          <a:p>
            <a:r>
              <a:rPr lang="en-US" altLang="ja-JP" dirty="0"/>
              <a:t>e:</a:t>
            </a:r>
            <a:r>
              <a:rPr lang="ja-JP" altLang="en-US" dirty="0"/>
              <a:t> 電気素量　</a:t>
            </a:r>
            <a:endParaRPr lang="en-US" altLang="ja-JP" dirty="0"/>
          </a:p>
          <a:p>
            <a:r>
              <a:rPr lang="en-US" altLang="ja-JP" dirty="0" err="1"/>
              <a:t>hbar</a:t>
            </a:r>
            <a:r>
              <a:rPr lang="en-US" altLang="ja-JP" dirty="0"/>
              <a:t>:</a:t>
            </a:r>
            <a:r>
              <a:rPr lang="ja-JP" altLang="en-US" dirty="0"/>
              <a:t> </a:t>
            </a:r>
            <a:r>
              <a:rPr lang="en-US" altLang="ja-JP" dirty="0"/>
              <a:t>Dirac</a:t>
            </a:r>
            <a:r>
              <a:rPr lang="ja-JP" altLang="en-US" dirty="0"/>
              <a:t>定数 </a:t>
            </a:r>
            <a:r>
              <a:rPr lang="en-US" altLang="ja-JP" dirty="0"/>
              <a:t>=</a:t>
            </a:r>
            <a:r>
              <a:rPr lang="ja-JP" altLang="en-US" dirty="0"/>
              <a:t> </a:t>
            </a:r>
            <a:r>
              <a:rPr lang="en-US" altLang="ja-JP" dirty="0"/>
              <a:t>h/2π</a:t>
            </a:r>
          </a:p>
          <a:p>
            <a:r>
              <a:rPr lang="en-US" altLang="ja-JP" dirty="0"/>
              <a:t>kB:</a:t>
            </a:r>
            <a:r>
              <a:rPr lang="ja-JP" altLang="en-US" dirty="0"/>
              <a:t> </a:t>
            </a:r>
            <a:r>
              <a:rPr lang="en-US" altLang="ja-JP" dirty="0"/>
              <a:t>Boltzmann</a:t>
            </a:r>
            <a:r>
              <a:rPr lang="ja-JP" altLang="en-US" dirty="0"/>
              <a:t>定数　　</a:t>
            </a:r>
            <a:r>
              <a:rPr lang="en-US" altLang="ja-JP" dirty="0"/>
              <a:t>R:</a:t>
            </a:r>
            <a:r>
              <a:rPr lang="ja-JP" altLang="en-US" dirty="0"/>
              <a:t> 気体定数　　</a:t>
            </a:r>
            <a:r>
              <a:rPr lang="en-US" altLang="ja-JP" dirty="0"/>
              <a:t>F:</a:t>
            </a:r>
            <a:r>
              <a:rPr lang="ja-JP" altLang="en-US" dirty="0"/>
              <a:t> ファラデー定数</a:t>
            </a:r>
            <a:endParaRPr lang="en-US" altLang="ja-JP" dirty="0"/>
          </a:p>
          <a:p>
            <a:r>
              <a:rPr lang="en-US" altLang="ja-JP" dirty="0"/>
              <a:t>NA:</a:t>
            </a:r>
            <a:r>
              <a:rPr lang="ja-JP" altLang="en-US" dirty="0"/>
              <a:t> </a:t>
            </a:r>
            <a:r>
              <a:rPr lang="en-US" altLang="ja-JP" dirty="0"/>
              <a:t>Avogadro</a:t>
            </a:r>
            <a:r>
              <a:rPr lang="ja-JP" altLang="en-US" dirty="0"/>
              <a:t>数　　　　</a:t>
            </a:r>
            <a:r>
              <a:rPr lang="en-US" altLang="ja-JP" dirty="0"/>
              <a:t>G:</a:t>
            </a:r>
            <a:r>
              <a:rPr lang="ja-JP" altLang="en-US" dirty="0"/>
              <a:t> 重力定数</a:t>
            </a:r>
            <a:endParaRPr lang="en-US" altLang="ja-JP" dirty="0"/>
          </a:p>
          <a:p>
            <a:r>
              <a:rPr lang="en-US" altLang="ja-JP" dirty="0"/>
              <a:t>a0:</a:t>
            </a:r>
            <a:r>
              <a:rPr lang="ja-JP" altLang="en-US" dirty="0"/>
              <a:t> </a:t>
            </a:r>
            <a:r>
              <a:rPr lang="en-US" altLang="ja-JP" dirty="0"/>
              <a:t>Bohr</a:t>
            </a:r>
            <a:r>
              <a:rPr lang="ja-JP" altLang="en-US" dirty="0"/>
              <a:t>半径　　</a:t>
            </a:r>
            <a:r>
              <a:rPr lang="en-US" altLang="ja-JP" dirty="0" err="1"/>
              <a:t>Hr</a:t>
            </a:r>
            <a:r>
              <a:rPr lang="ja-JP" altLang="en-US" dirty="0"/>
              <a:t>： </a:t>
            </a:r>
            <a:r>
              <a:rPr lang="en-US" altLang="ja-JP" dirty="0" err="1"/>
              <a:t>Hatree</a:t>
            </a:r>
            <a:r>
              <a:rPr lang="ja-JP" altLang="en-US" dirty="0"/>
              <a:t>エネルギー単位　　</a:t>
            </a:r>
            <a:r>
              <a:rPr lang="en-US" altLang="ja-JP" dirty="0"/>
              <a:t>Ry:</a:t>
            </a:r>
            <a:r>
              <a:rPr lang="ja-JP" altLang="en-US" dirty="0"/>
              <a:t> </a:t>
            </a:r>
            <a:r>
              <a:rPr lang="en-US" altLang="ja-JP" dirty="0"/>
              <a:t>Rydberg</a:t>
            </a:r>
            <a:r>
              <a:rPr lang="ja-JP" altLang="en-US" dirty="0"/>
              <a:t>エネルギー単位</a:t>
            </a:r>
            <a:endParaRPr lang="en-US" altLang="ja-JP" dirty="0"/>
          </a:p>
          <a:p>
            <a:r>
              <a:rPr lang="en-US" altLang="ja-JP" dirty="0"/>
              <a:t>Debye:</a:t>
            </a:r>
            <a:r>
              <a:rPr lang="ja-JP" altLang="en-US" dirty="0"/>
              <a:t> 電気双極子の</a:t>
            </a:r>
            <a:r>
              <a:rPr lang="en-US" altLang="ja-JP" dirty="0"/>
              <a:t>Debye</a:t>
            </a:r>
            <a:r>
              <a:rPr lang="ja-JP" altLang="en-US" dirty="0"/>
              <a:t>単位</a:t>
            </a:r>
            <a:endParaRPr lang="en-US" altLang="ja-JP" dirty="0"/>
          </a:p>
          <a:p>
            <a:r>
              <a:rPr lang="en-US" altLang="ja-JP" dirty="0"/>
              <a:t>me:</a:t>
            </a:r>
            <a:r>
              <a:rPr lang="ja-JP" altLang="en-US" dirty="0"/>
              <a:t> 電子の静止質量　　</a:t>
            </a:r>
            <a:r>
              <a:rPr lang="en-US" altLang="ja-JP" dirty="0" err="1"/>
              <a:t>mp</a:t>
            </a:r>
            <a:r>
              <a:rPr lang="en-US" altLang="ja-JP" dirty="0"/>
              <a:t>:</a:t>
            </a:r>
            <a:r>
              <a:rPr lang="ja-JP" altLang="en-US" dirty="0"/>
              <a:t> 陽子の静止質量　　</a:t>
            </a:r>
            <a:r>
              <a:rPr lang="en-US" altLang="ja-JP" dirty="0" err="1"/>
              <a:t>mn</a:t>
            </a:r>
            <a:r>
              <a:rPr lang="en-US" altLang="ja-JP" dirty="0"/>
              <a:t>:</a:t>
            </a:r>
            <a:r>
              <a:rPr lang="ja-JP" altLang="en-US" dirty="0"/>
              <a:t> 中性子の静止質量</a:t>
            </a:r>
            <a:endParaRPr lang="en-US" altLang="ja-JP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531C6F0-B8DC-10DD-DC6B-4E1705C28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330" y="692696"/>
            <a:ext cx="7906148" cy="350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32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エネルギー、波長、周波数、波数変換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8BC032E-A214-0D85-59B3-6A7C4D9BEE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588" y="885474"/>
            <a:ext cx="8403171" cy="372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77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計算機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FBD8CBD-2762-0C25-1389-378B87850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22" y="567414"/>
            <a:ext cx="8618479" cy="3821552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91A6EA-9DBC-AD07-CD00-F1DE5173C267}"/>
              </a:ext>
            </a:extLst>
          </p:cNvPr>
          <p:cNvSpPr txBox="1"/>
          <p:nvPr/>
        </p:nvSpPr>
        <p:spPr>
          <a:xfrm>
            <a:off x="429330" y="4398436"/>
            <a:ext cx="8403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「物理定数等」の値を使える。</a:t>
            </a:r>
            <a:endParaRPr lang="en-US" altLang="ja-JP" dirty="0"/>
          </a:p>
          <a:p>
            <a:r>
              <a:rPr lang="ja-JP" altLang="en-US" dirty="0"/>
              <a:t>変数名には　</a:t>
            </a:r>
            <a:r>
              <a:rPr lang="en-US" altLang="ja-JP" dirty="0"/>
              <a:t>$</a:t>
            </a:r>
            <a:r>
              <a:rPr lang="ja-JP" altLang="en-US" dirty="0"/>
              <a:t> をつける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Launcher.py</a:t>
            </a:r>
            <a:r>
              <a:rPr lang="ja-JP" altLang="en-US" dirty="0"/>
              <a:t>の</a:t>
            </a:r>
            <a:r>
              <a:rPr lang="en-US" altLang="ja-JP" dirty="0"/>
              <a:t>“Development”</a:t>
            </a:r>
            <a:r>
              <a:rPr lang="ja-JP" altLang="en-US" dirty="0"/>
              <a:t>タブ </a:t>
            </a:r>
            <a:r>
              <a:rPr lang="en-US" altLang="ja-JP" dirty="0"/>
              <a:t>“eval”</a:t>
            </a:r>
            <a:r>
              <a:rPr lang="ja-JP" altLang="en-US" dirty="0"/>
              <a:t>を使うことを推奨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865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A6714817-CD66-A552-0866-CBE222B21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918" y="692696"/>
            <a:ext cx="4495800" cy="6019800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Launcher.py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の“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Development”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タブ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: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“eval”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C1050F8-61B8-EC02-83D3-B3B17B6D8BBA}"/>
              </a:ext>
            </a:extLst>
          </p:cNvPr>
          <p:cNvSpPr/>
          <p:nvPr/>
        </p:nvSpPr>
        <p:spPr bwMode="auto">
          <a:xfrm>
            <a:off x="139166" y="2958263"/>
            <a:ext cx="2819934" cy="92793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35FB1DC9-0010-5550-A4D4-0244A0A11140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>
            <a:off x="2959100" y="3422230"/>
            <a:ext cx="1143232" cy="677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4" name="図 13">
            <a:extLst>
              <a:ext uri="{FF2B5EF4-FFF2-40B4-BE49-F238E27FC236}">
                <a16:creationId xmlns:a16="http://schemas.microsoft.com/office/drawing/2014/main" id="{A48E6B1B-A537-5DC1-0593-E0B5C72E7A8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t="79659" r="73634"/>
          <a:stretch/>
        </p:blipFill>
        <p:spPr>
          <a:xfrm>
            <a:off x="4102332" y="2327868"/>
            <a:ext cx="4495801" cy="195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64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Perl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のインストール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1158" y="656503"/>
            <a:ext cx="896021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altLang="ja-JP" sz="2400" b="1" dirty="0"/>
              <a:t>NAS</a:t>
            </a:r>
            <a:r>
              <a:rPr lang="ja-JP" altLang="en-US" sz="2400" b="1" dirty="0"/>
              <a:t> </a:t>
            </a:r>
            <a:r>
              <a:rPr lang="en-US" altLang="ja-JP" sz="2400" b="1" dirty="0"/>
              <a:t>share/apps/Perl</a:t>
            </a:r>
            <a:r>
              <a:rPr lang="ja-JP" altLang="en-US" sz="2400" b="1" dirty="0"/>
              <a:t> を適当なディレクトリにコピー</a:t>
            </a:r>
            <a:br>
              <a:rPr lang="en-US" altLang="ja-JP" sz="2400" b="1" dirty="0"/>
            </a:br>
            <a:r>
              <a:rPr lang="ja-JP" altLang="en-US" sz="2400" b="1" dirty="0"/>
              <a:t>例</a:t>
            </a:r>
            <a:r>
              <a:rPr lang="en-US" altLang="ja-JP" sz="2400" b="1" dirty="0"/>
              <a:t>:</a:t>
            </a:r>
            <a:r>
              <a:rPr lang="ja-JP" altLang="en-US" sz="2400" b="1" dirty="0"/>
              <a:t> </a:t>
            </a:r>
            <a:r>
              <a:rPr lang="en-US" altLang="ja-JP" sz="2400" b="1" dirty="0"/>
              <a:t>d:\Perl,</a:t>
            </a:r>
            <a:r>
              <a:rPr lang="ja-JP" altLang="en-US" sz="2400" b="1" dirty="0"/>
              <a:t> </a:t>
            </a:r>
            <a:r>
              <a:rPr lang="en-US" altLang="ja-JP" sz="2400" b="1" dirty="0"/>
              <a:t>c:\Perl</a:t>
            </a:r>
            <a:r>
              <a:rPr lang="ja-JP" altLang="en-US" sz="2400" b="1" dirty="0"/>
              <a:t> などが望ましい  </a:t>
            </a:r>
            <a:r>
              <a:rPr lang="en-US" altLang="ja-JP" sz="2400" b="1" dirty="0"/>
              <a:t>=&gt;</a:t>
            </a:r>
            <a:r>
              <a:rPr lang="ja-JP" altLang="en-US" sz="2400" b="1" dirty="0"/>
              <a:t> </a:t>
            </a:r>
            <a:r>
              <a:rPr lang="en-US" altLang="ja-JP" sz="2400" b="1" dirty="0"/>
              <a:t>[Perl]</a:t>
            </a:r>
            <a:r>
              <a:rPr lang="ja-JP" altLang="en-US" sz="2400" b="1" dirty="0"/>
              <a:t> と書きます</a:t>
            </a:r>
            <a:endParaRPr lang="en-US" altLang="ja-JP" sz="2400" b="1" dirty="0"/>
          </a:p>
          <a:p>
            <a:pPr marL="457200" lvl="0" indent="-45720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環境変数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PATH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に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[Perl]\bin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を追加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459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D7E2C37-F8E5-F0B0-B492-F245785554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43" y="692696"/>
            <a:ext cx="4495800" cy="6019800"/>
          </a:xfrm>
          <a:prstGeom prst="rect">
            <a:avLst/>
          </a:prstGeom>
        </p:spPr>
      </p:pic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Physical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parameters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E84C60-0C0F-FE84-6EE8-9FC2E79C69FA}"/>
              </a:ext>
            </a:extLst>
          </p:cNvPr>
          <p:cNvSpPr/>
          <p:nvPr/>
        </p:nvSpPr>
        <p:spPr bwMode="auto">
          <a:xfrm>
            <a:off x="125627" y="4400861"/>
            <a:ext cx="1433984" cy="321547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785F8DD-F788-B519-AEAD-FBF5C22EE4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0025" y="1886501"/>
            <a:ext cx="5133975" cy="2276475"/>
          </a:xfrm>
          <a:prstGeom prst="rect">
            <a:avLst/>
          </a:prstGeom>
        </p:spPr>
      </p:pic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D83DF8D2-D34D-0FAD-B69F-BD99CA8F2D44}"/>
              </a:ext>
            </a:extLst>
          </p:cNvPr>
          <p:cNvCxnSpPr>
            <a:stCxn id="3" idx="3"/>
          </p:cNvCxnSpPr>
          <p:nvPr/>
        </p:nvCxnSpPr>
        <p:spPr bwMode="auto">
          <a:xfrm flipV="1">
            <a:off x="1559611" y="3108960"/>
            <a:ext cx="3984541" cy="14526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002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電気物性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/Launcher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を起動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61C1E61-1773-5C19-9E96-CBB5DD821D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752" y="692696"/>
            <a:ext cx="4495800" cy="60198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9FA7AA5-9037-CC13-948B-F8EA4865FC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4448" y="692696"/>
            <a:ext cx="4495800" cy="6019800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8BF5974-66E9-EBCA-CE7B-64EA82ABD33A}"/>
              </a:ext>
            </a:extLst>
          </p:cNvPr>
          <p:cNvSpPr/>
          <p:nvPr/>
        </p:nvSpPr>
        <p:spPr bwMode="auto">
          <a:xfrm>
            <a:off x="135252" y="4622242"/>
            <a:ext cx="1433984" cy="321547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C165D4A6-51B5-5531-8792-28B4335C8A7F}"/>
              </a:ext>
            </a:extLst>
          </p:cNvPr>
          <p:cNvCxnSpPr>
            <a:stCxn id="9" idx="3"/>
          </p:cNvCxnSpPr>
          <p:nvPr/>
        </p:nvCxnSpPr>
        <p:spPr bwMode="auto">
          <a:xfrm flipV="1">
            <a:off x="1569236" y="3330341"/>
            <a:ext cx="3984541" cy="14526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9364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Physical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parameters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CB9EAC32-6F94-9FCC-4CBD-1CDFB93AE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52" y="692696"/>
            <a:ext cx="4495800" cy="6019800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E84C60-0C0F-FE84-6EE8-9FC2E79C69FA}"/>
              </a:ext>
            </a:extLst>
          </p:cNvPr>
          <p:cNvSpPr/>
          <p:nvPr/>
        </p:nvSpPr>
        <p:spPr bwMode="auto">
          <a:xfrm>
            <a:off x="125627" y="4400861"/>
            <a:ext cx="1433984" cy="321547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785F8DD-F788-B519-AEAD-FBF5C22EE4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0025" y="1886501"/>
            <a:ext cx="5133975" cy="2276475"/>
          </a:xfrm>
          <a:prstGeom prst="rect">
            <a:avLst/>
          </a:prstGeom>
        </p:spPr>
      </p:pic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D83DF8D2-D34D-0FAD-B69F-BD99CA8F2D44}"/>
              </a:ext>
            </a:extLst>
          </p:cNvPr>
          <p:cNvCxnSpPr>
            <a:stCxn id="3" idx="3"/>
          </p:cNvCxnSpPr>
          <p:nvPr/>
        </p:nvCxnSpPr>
        <p:spPr bwMode="auto">
          <a:xfrm flipV="1">
            <a:off x="1559611" y="3108960"/>
            <a:ext cx="3984541" cy="14526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0625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TFT</a:t>
            </a: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関連物性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785F8DD-F788-B519-AEAD-FBF5C22EE4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920" y="692696"/>
            <a:ext cx="8639575" cy="3830906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94542F-2033-9D98-2C4B-C46B47AD77DA}"/>
              </a:ext>
            </a:extLst>
          </p:cNvPr>
          <p:cNvSpPr txBox="1"/>
          <p:nvPr/>
        </p:nvSpPr>
        <p:spPr>
          <a:xfrm>
            <a:off x="1482291" y="4591251"/>
            <a:ext cx="50243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d</a:t>
            </a:r>
            <a:r>
              <a:rPr kumimoji="1" lang="en-US" altLang="ja-JP" baseline="-25000" dirty="0" err="1"/>
              <a:t>gate</a:t>
            </a:r>
            <a:r>
              <a:rPr kumimoji="1" lang="en-US" altLang="ja-JP" dirty="0"/>
              <a:t>:</a:t>
            </a:r>
            <a:r>
              <a:rPr kumimoji="1" lang="ja-JP" altLang="en-US" dirty="0"/>
              <a:t> ゲート絶縁体の厚さ</a:t>
            </a:r>
            <a:endParaRPr kumimoji="1" lang="en-US" altLang="ja-JP" dirty="0"/>
          </a:p>
          <a:p>
            <a:r>
              <a:rPr kumimoji="1" lang="en-US" altLang="ja-JP" dirty="0"/>
              <a:t>e</a:t>
            </a:r>
            <a:r>
              <a:rPr kumimoji="1" lang="en-US" altLang="ja-JP" baseline="-25000" dirty="0"/>
              <a:t>r</a:t>
            </a:r>
            <a:r>
              <a:rPr kumimoji="1" lang="en-US" altLang="ja-JP" dirty="0"/>
              <a:t>: </a:t>
            </a:r>
            <a:r>
              <a:rPr kumimoji="1" lang="ja-JP" altLang="en-US" dirty="0"/>
              <a:t>ゲート絶縁体の比誘電率</a:t>
            </a:r>
            <a:endParaRPr kumimoji="1" lang="en-US" altLang="ja-JP" dirty="0"/>
          </a:p>
          <a:p>
            <a:r>
              <a:rPr lang="en-US" altLang="ja-JP" dirty="0"/>
              <a:t>C</a:t>
            </a:r>
            <a:r>
              <a:rPr lang="en-US" altLang="ja-JP" baseline="-25000" dirty="0"/>
              <a:t>ox</a:t>
            </a:r>
            <a:r>
              <a:rPr lang="en-US" altLang="ja-JP" dirty="0"/>
              <a:t>:</a:t>
            </a:r>
            <a:r>
              <a:rPr lang="ja-JP" altLang="en-US" dirty="0"/>
              <a:t> ゲート容量</a:t>
            </a:r>
            <a:endParaRPr lang="en-US" altLang="ja-JP" dirty="0"/>
          </a:p>
          <a:p>
            <a:r>
              <a:rPr kumimoji="1" lang="en-US" altLang="ja-JP" dirty="0"/>
              <a:t>V</a:t>
            </a:r>
            <a:r>
              <a:rPr kumimoji="1" lang="en-US" altLang="ja-JP" baseline="-25000" dirty="0"/>
              <a:t>ox</a:t>
            </a:r>
            <a:r>
              <a:rPr kumimoji="1" lang="en-US" altLang="ja-JP" dirty="0"/>
              <a:t>:</a:t>
            </a:r>
            <a:r>
              <a:rPr kumimoji="1" lang="ja-JP" altLang="en-US" dirty="0"/>
              <a:t> ゲート絶縁体にかかっている電圧</a:t>
            </a:r>
            <a:endParaRPr kumimoji="1" lang="en-US" altLang="ja-JP" dirty="0"/>
          </a:p>
          <a:p>
            <a:r>
              <a:rPr kumimoji="1" lang="en-US" altLang="ja-JP" dirty="0" err="1"/>
              <a:t>Q</a:t>
            </a:r>
            <a:r>
              <a:rPr kumimoji="1" lang="en-US" altLang="ja-JP" baseline="-25000" dirty="0" err="1"/>
              <a:t>ox</a:t>
            </a:r>
            <a:r>
              <a:rPr kumimoji="1" lang="en-US" altLang="ja-JP" dirty="0"/>
              <a:t>:</a:t>
            </a:r>
            <a:r>
              <a:rPr kumimoji="1" lang="ja-JP" altLang="en-US" dirty="0"/>
              <a:t> ゲート絶縁体に誘起されている電荷</a:t>
            </a:r>
            <a:endParaRPr kumimoji="1" lang="en-US" altLang="ja-JP" dirty="0"/>
          </a:p>
          <a:p>
            <a:r>
              <a:rPr kumimoji="1" lang="en-US" altLang="ja-JP" dirty="0" err="1"/>
              <a:t>N</a:t>
            </a:r>
            <a:r>
              <a:rPr kumimoji="1" lang="en-US" altLang="ja-JP" baseline="-25000" dirty="0" err="1"/>
              <a:t>eox</a:t>
            </a:r>
            <a:r>
              <a:rPr kumimoji="1" lang="en-US" altLang="ja-JP" dirty="0"/>
              <a:t>:</a:t>
            </a:r>
            <a:r>
              <a:rPr kumimoji="1" lang="ja-JP" altLang="en-US" dirty="0"/>
              <a:t>ゲート絶縁体に誘起されている電子密度</a:t>
            </a:r>
          </a:p>
        </p:txBody>
      </p:sp>
    </p:spTree>
    <p:extLst>
      <p:ext uri="{BB962C8B-B14F-4D97-AF65-F5344CB8AC3E}">
        <p14:creationId xmlns:p14="http://schemas.microsoft.com/office/powerpoint/2010/main" val="119558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半導体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94542F-2033-9D98-2C4B-C46B47AD77DA}"/>
              </a:ext>
            </a:extLst>
          </p:cNvPr>
          <p:cNvSpPr txBox="1"/>
          <p:nvPr/>
        </p:nvSpPr>
        <p:spPr>
          <a:xfrm>
            <a:off x="519765" y="4437247"/>
            <a:ext cx="88841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m*:</a:t>
            </a:r>
            <a:r>
              <a:rPr kumimoji="1" lang="ja-JP" altLang="en-US" dirty="0"/>
              <a:t> 有効質量　　</a:t>
            </a:r>
            <a:r>
              <a:rPr kumimoji="1" lang="en-US" altLang="ja-JP" dirty="0"/>
              <a:t>M:</a:t>
            </a:r>
            <a:r>
              <a:rPr kumimoji="1" lang="ja-JP" altLang="en-US" dirty="0"/>
              <a:t> </a:t>
            </a:r>
            <a:r>
              <a:rPr kumimoji="1" lang="en-US" altLang="ja-JP" dirty="0"/>
              <a:t>CBM</a:t>
            </a:r>
            <a:r>
              <a:rPr kumimoji="1" lang="ja-JP" altLang="en-US" dirty="0"/>
              <a:t>あるいは</a:t>
            </a:r>
            <a:r>
              <a:rPr kumimoji="1" lang="en-US" altLang="ja-JP" dirty="0"/>
              <a:t>VBM</a:t>
            </a:r>
            <a:r>
              <a:rPr kumimoji="1" lang="ja-JP" altLang="en-US" dirty="0"/>
              <a:t>の多重度</a:t>
            </a:r>
            <a:endParaRPr kumimoji="1" lang="en-US" altLang="ja-JP" dirty="0"/>
          </a:p>
          <a:p>
            <a:r>
              <a:rPr lang="en-US" altLang="ja-JP" dirty="0"/>
              <a:t>Ne:</a:t>
            </a:r>
            <a:r>
              <a:rPr lang="ja-JP" altLang="en-US" dirty="0"/>
              <a:t> 自由キャリア密度　　　</a:t>
            </a:r>
            <a:r>
              <a:rPr lang="en-US" altLang="ja-JP" dirty="0"/>
              <a:t>Nc:</a:t>
            </a:r>
            <a:r>
              <a:rPr lang="ja-JP" altLang="en-US" dirty="0"/>
              <a:t> 有効状態密度　　</a:t>
            </a:r>
            <a:r>
              <a:rPr lang="en-US" altLang="ja-JP" dirty="0"/>
              <a:t>D</a:t>
            </a:r>
            <a:r>
              <a:rPr lang="ja-JP" altLang="en-US" dirty="0"/>
              <a:t>（</a:t>
            </a:r>
            <a:r>
              <a:rPr lang="en-US" altLang="ja-JP" dirty="0"/>
              <a:t>E):</a:t>
            </a:r>
            <a:r>
              <a:rPr lang="ja-JP" altLang="en-US" dirty="0"/>
              <a:t> 状態密度の前置因子</a:t>
            </a:r>
            <a:endParaRPr lang="en-US" altLang="ja-JP" dirty="0"/>
          </a:p>
          <a:p>
            <a:r>
              <a:rPr lang="en-US" altLang="ja-JP" dirty="0" err="1"/>
              <a:t>dE</a:t>
            </a:r>
            <a:r>
              <a:rPr lang="en-US" altLang="ja-JP" dirty="0"/>
              <a:t>(BM):</a:t>
            </a:r>
            <a:r>
              <a:rPr lang="ja-JP" altLang="en-US" dirty="0"/>
              <a:t> </a:t>
            </a:r>
            <a:r>
              <a:rPr lang="en-US" altLang="ja-JP" dirty="0"/>
              <a:t>BM</a:t>
            </a:r>
            <a:r>
              <a:rPr lang="ja-JP" altLang="en-US" dirty="0"/>
              <a:t>シフト　　</a:t>
            </a:r>
            <a:r>
              <a:rPr lang="en-US" altLang="ja-JP" dirty="0"/>
              <a:t>Ep:</a:t>
            </a:r>
            <a:r>
              <a:rPr lang="ja-JP" altLang="en-US" dirty="0"/>
              <a:t> プラズマ周波数</a:t>
            </a:r>
            <a:endParaRPr lang="en-US" altLang="ja-JP" dirty="0"/>
          </a:p>
          <a:p>
            <a:r>
              <a:rPr lang="en-US" altLang="ja-JP" dirty="0"/>
              <a:t>Tau:</a:t>
            </a:r>
            <a:r>
              <a:rPr lang="ja-JP" altLang="en-US" dirty="0"/>
              <a:t> キャリア散乱時間　　</a:t>
            </a:r>
            <a:r>
              <a:rPr lang="en-US" altLang="ja-JP" dirty="0"/>
              <a:t>Mobility:</a:t>
            </a:r>
            <a:r>
              <a:rPr lang="ja-JP" altLang="en-US" dirty="0"/>
              <a:t> 移動度</a:t>
            </a:r>
            <a:endParaRPr lang="en-US" altLang="ja-JP" dirty="0"/>
          </a:p>
          <a:p>
            <a:r>
              <a:rPr lang="en-US" altLang="ja-JP" dirty="0" err="1"/>
              <a:t>vth</a:t>
            </a:r>
            <a:r>
              <a:rPr lang="en-US" altLang="ja-JP" dirty="0"/>
              <a:t>:</a:t>
            </a:r>
            <a:r>
              <a:rPr lang="ja-JP" altLang="en-US" dirty="0"/>
              <a:t> 熱速度　</a:t>
            </a:r>
            <a:r>
              <a:rPr lang="en-US" altLang="ja-JP" dirty="0"/>
              <a:t>lth:</a:t>
            </a:r>
            <a:r>
              <a:rPr lang="ja-JP" altLang="en-US" dirty="0"/>
              <a:t> 熱速度電子の平均自由行程</a:t>
            </a:r>
            <a:endParaRPr lang="en-US" altLang="ja-JP" dirty="0"/>
          </a:p>
          <a:p>
            <a:r>
              <a:rPr lang="en-US" altLang="ja-JP" dirty="0" err="1"/>
              <a:t>vFE</a:t>
            </a:r>
            <a:r>
              <a:rPr lang="en-US" altLang="ja-JP" dirty="0"/>
              <a:t>:</a:t>
            </a:r>
            <a:r>
              <a:rPr lang="ja-JP" altLang="en-US" dirty="0"/>
              <a:t> </a:t>
            </a:r>
            <a:r>
              <a:rPr lang="en-US" altLang="ja-JP" dirty="0"/>
              <a:t>Fermi</a:t>
            </a:r>
            <a:r>
              <a:rPr lang="ja-JP" altLang="en-US" dirty="0"/>
              <a:t>速度　</a:t>
            </a:r>
            <a:r>
              <a:rPr lang="en-US" altLang="ja-JP" dirty="0" err="1"/>
              <a:t>lFE</a:t>
            </a:r>
            <a:r>
              <a:rPr lang="en-US" altLang="ja-JP" dirty="0"/>
              <a:t>:</a:t>
            </a:r>
            <a:r>
              <a:rPr lang="ja-JP" altLang="en-US" dirty="0"/>
              <a:t> </a:t>
            </a:r>
            <a:r>
              <a:rPr lang="en-US" altLang="ja-JP" dirty="0"/>
              <a:t>Fermi</a:t>
            </a:r>
            <a:r>
              <a:rPr lang="ja-JP" altLang="en-US" dirty="0"/>
              <a:t>速度電子の平均自由行程</a:t>
            </a:r>
            <a:endParaRPr lang="en-US" altLang="ja-JP" dirty="0"/>
          </a:p>
          <a:p>
            <a:r>
              <a:rPr lang="en-US" altLang="ja-JP" dirty="0" err="1"/>
              <a:t>vDrift</a:t>
            </a:r>
            <a:r>
              <a:rPr lang="en-US" altLang="ja-JP" dirty="0"/>
              <a:t>: </a:t>
            </a:r>
            <a:r>
              <a:rPr lang="ja-JP" altLang="en-US" dirty="0"/>
              <a:t>ドリフト速度　</a:t>
            </a:r>
            <a:r>
              <a:rPr lang="en-US" altLang="ja-JP" dirty="0" err="1"/>
              <a:t>lDrift</a:t>
            </a:r>
            <a:r>
              <a:rPr lang="en-US" altLang="ja-JP" dirty="0"/>
              <a:t>:</a:t>
            </a:r>
            <a:r>
              <a:rPr lang="ja-JP" altLang="en-US" dirty="0"/>
              <a:t> </a:t>
            </a:r>
            <a:r>
              <a:rPr lang="en-US" altLang="ja-JP" dirty="0"/>
              <a:t>Drift</a:t>
            </a:r>
            <a:r>
              <a:rPr lang="ja-JP" altLang="en-US" dirty="0"/>
              <a:t>速度電子の平均自由行程</a:t>
            </a:r>
            <a:endParaRPr lang="en-US" altLang="ja-JP" dirty="0"/>
          </a:p>
          <a:p>
            <a:r>
              <a:rPr lang="en-US" altLang="ja-JP" dirty="0"/>
              <a:t>D:</a:t>
            </a:r>
            <a:r>
              <a:rPr lang="ja-JP" altLang="en-US" dirty="0"/>
              <a:t> 拡散係数　</a:t>
            </a:r>
            <a:r>
              <a:rPr lang="en-US" altLang="ja-JP" dirty="0" err="1"/>
              <a:t>lDiff</a:t>
            </a:r>
            <a:r>
              <a:rPr lang="en-US" altLang="ja-JP" dirty="0"/>
              <a:t>:</a:t>
            </a:r>
            <a:r>
              <a:rPr lang="ja-JP" altLang="en-US" dirty="0"/>
              <a:t> 拡散長</a:t>
            </a:r>
            <a:endParaRPr lang="en-US" altLang="ja-JP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D07112E-00CE-572F-AF0B-F287F87946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775" y="519738"/>
            <a:ext cx="8574450" cy="380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71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半導体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94542F-2033-9D98-2C4B-C46B47AD77DA}"/>
              </a:ext>
            </a:extLst>
          </p:cNvPr>
          <p:cNvSpPr txBox="1"/>
          <p:nvPr/>
        </p:nvSpPr>
        <p:spPr>
          <a:xfrm>
            <a:off x="519765" y="4437247"/>
            <a:ext cx="8884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m*:</a:t>
            </a:r>
            <a:r>
              <a:rPr kumimoji="1" lang="ja-JP" altLang="en-US" dirty="0"/>
              <a:t> 有効質量</a:t>
            </a:r>
            <a:r>
              <a:rPr lang="ja-JP" altLang="en-US" dirty="0"/>
              <a:t>　　</a:t>
            </a:r>
            <a:r>
              <a:rPr lang="en-US" altLang="ja-JP" dirty="0"/>
              <a:t>tau:</a:t>
            </a:r>
            <a:r>
              <a:rPr lang="ja-JP" altLang="en-US" dirty="0"/>
              <a:t> キャリア散乱時間　　</a:t>
            </a:r>
            <a:r>
              <a:rPr lang="en-US" altLang="ja-JP" dirty="0"/>
              <a:t>Mobility:</a:t>
            </a:r>
            <a:r>
              <a:rPr lang="ja-JP" altLang="en-US" dirty="0"/>
              <a:t> 移動度</a:t>
            </a:r>
            <a:endParaRPr lang="en-US" altLang="ja-JP" dirty="0"/>
          </a:p>
          <a:p>
            <a:r>
              <a:rPr lang="en-US" altLang="ja-JP" dirty="0"/>
              <a:t>Ne:</a:t>
            </a:r>
            <a:r>
              <a:rPr lang="ja-JP" altLang="en-US" dirty="0"/>
              <a:t> キャリア濃度</a:t>
            </a:r>
            <a:endParaRPr lang="en-US" altLang="ja-JP" dirty="0"/>
          </a:p>
          <a:p>
            <a:r>
              <a:rPr lang="en-US" altLang="ja-JP" dirty="0"/>
              <a:t>sigma:</a:t>
            </a:r>
            <a:r>
              <a:rPr lang="ja-JP" altLang="en-US" dirty="0"/>
              <a:t> 電気伝導度</a:t>
            </a:r>
            <a:endParaRPr lang="en-US" altLang="ja-JP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3730B40-77F5-E0A0-F6C8-066A96192A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02" y="692696"/>
            <a:ext cx="8444824" cy="374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59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原子情報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94542F-2033-9D98-2C4B-C46B47AD77DA}"/>
              </a:ext>
            </a:extLst>
          </p:cNvPr>
          <p:cNvSpPr txBox="1"/>
          <p:nvPr/>
        </p:nvSpPr>
        <p:spPr>
          <a:xfrm>
            <a:off x="429330" y="4513941"/>
            <a:ext cx="8403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An: </a:t>
            </a:r>
            <a:r>
              <a:rPr lang="ja-JP" altLang="en-US" dirty="0"/>
              <a:t>原子番号　　</a:t>
            </a:r>
            <a:r>
              <a:rPr lang="en-US" altLang="ja-JP" dirty="0"/>
              <a:t>M:</a:t>
            </a:r>
            <a:r>
              <a:rPr lang="ja-JP" altLang="en-US" dirty="0"/>
              <a:t> 質量数</a:t>
            </a:r>
            <a:endParaRPr lang="en-US" altLang="ja-JP" dirty="0"/>
          </a:p>
          <a:p>
            <a:r>
              <a:rPr lang="en-US" altLang="ja-JP" dirty="0" err="1"/>
              <a:t>JName</a:t>
            </a:r>
            <a:r>
              <a:rPr lang="en-US" altLang="ja-JP" dirty="0"/>
              <a:t>:</a:t>
            </a:r>
            <a:r>
              <a:rPr lang="ja-JP" altLang="en-US" dirty="0"/>
              <a:t> 原子の日本語名（現在機能しない）</a:t>
            </a:r>
            <a:endParaRPr lang="en-US" altLang="ja-JP" dirty="0"/>
          </a:p>
          <a:p>
            <a:r>
              <a:rPr lang="en-US" altLang="ja-JP" dirty="0"/>
              <a:t>R(atom):</a:t>
            </a:r>
            <a:r>
              <a:rPr lang="ja-JP" altLang="en-US" dirty="0"/>
              <a:t> 原子半径　　</a:t>
            </a:r>
            <a:r>
              <a:rPr lang="en-US" altLang="ja-JP" dirty="0"/>
              <a:t>R(ion):</a:t>
            </a:r>
            <a:r>
              <a:rPr lang="ja-JP" altLang="en-US" dirty="0"/>
              <a:t> イオン半径</a:t>
            </a:r>
            <a:endParaRPr lang="en-US" altLang="ja-JP" dirty="0"/>
          </a:p>
          <a:p>
            <a:r>
              <a:rPr lang="en-US" altLang="ja-JP" dirty="0"/>
              <a:t>I:</a:t>
            </a:r>
            <a:r>
              <a:rPr lang="ja-JP" altLang="en-US" dirty="0"/>
              <a:t> イオン化ポテンシャル　　</a:t>
            </a:r>
            <a:r>
              <a:rPr lang="en-US" altLang="ja-JP" dirty="0"/>
              <a:t>A:</a:t>
            </a:r>
            <a:r>
              <a:rPr lang="ja-JP" altLang="en-US" dirty="0"/>
              <a:t> 電子親和力</a:t>
            </a:r>
            <a:endParaRPr lang="en-US" altLang="ja-JP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79971460-420C-426C-D605-99DB16E35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7" y="853847"/>
            <a:ext cx="8254355" cy="366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0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6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3518</TotalTime>
  <Words>480</Words>
  <Application>Microsoft Office PowerPoint</Application>
  <PresentationFormat>画面に合わせる (4:3)</PresentationFormat>
  <Paragraphs>70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游ゴシック</vt:lpstr>
      <vt:lpstr>Arial</vt:lpstr>
      <vt:lpstr>Calibri</vt:lpstr>
      <vt:lpstr>Calibri Light</vt:lpstr>
      <vt:lpstr>Times New Roman</vt:lpstr>
      <vt:lpstr>Office テーマ</vt:lpstr>
      <vt:lpstr>101_標準デザイン</vt:lpstr>
      <vt:lpstr>16_標準デザイン</vt:lpstr>
      <vt:lpstr>Physical parameters perlが必要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レポートS6点群のステレオ投影</dc:title>
  <dc:creator>神谷利夫</dc:creator>
  <cp:lastModifiedBy>神谷 利夫</cp:lastModifiedBy>
  <cp:revision>249</cp:revision>
  <cp:lastPrinted>2020-04-20T20:05:09Z</cp:lastPrinted>
  <dcterms:created xsi:type="dcterms:W3CDTF">2013-04-22T01:26:47Z</dcterms:created>
  <dcterms:modified xsi:type="dcterms:W3CDTF">2023-05-13T20:17:16Z</dcterms:modified>
</cp:coreProperties>
</file>