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2" r:id="rId1"/>
    <p:sldMasterId id="2147485147" r:id="rId2"/>
    <p:sldMasterId id="2147485184" r:id="rId3"/>
    <p:sldMasterId id="2147485196" r:id="rId4"/>
  </p:sldMasterIdLst>
  <p:notesMasterIdLst>
    <p:notesMasterId r:id="rId36"/>
  </p:notesMasterIdLst>
  <p:handoutMasterIdLst>
    <p:handoutMasterId r:id="rId37"/>
  </p:handoutMasterIdLst>
  <p:sldIdLst>
    <p:sldId id="3963" r:id="rId5"/>
    <p:sldId id="3969" r:id="rId6"/>
    <p:sldId id="3974" r:id="rId7"/>
    <p:sldId id="3976" r:id="rId8"/>
    <p:sldId id="3972" r:id="rId9"/>
    <p:sldId id="3950" r:id="rId10"/>
    <p:sldId id="3964" r:id="rId11"/>
    <p:sldId id="3965" r:id="rId12"/>
    <p:sldId id="3973" r:id="rId13"/>
    <p:sldId id="3967" r:id="rId14"/>
    <p:sldId id="726" r:id="rId15"/>
    <p:sldId id="728" r:id="rId16"/>
    <p:sldId id="730" r:id="rId17"/>
    <p:sldId id="872" r:id="rId18"/>
    <p:sldId id="763" r:id="rId19"/>
    <p:sldId id="765" r:id="rId20"/>
    <p:sldId id="866" r:id="rId21"/>
    <p:sldId id="870" r:id="rId22"/>
    <p:sldId id="4020" r:id="rId23"/>
    <p:sldId id="4021" r:id="rId24"/>
    <p:sldId id="4022" r:id="rId25"/>
    <p:sldId id="4023" r:id="rId26"/>
    <p:sldId id="4024" r:id="rId27"/>
    <p:sldId id="985" r:id="rId28"/>
    <p:sldId id="986" r:id="rId29"/>
    <p:sldId id="989" r:id="rId30"/>
    <p:sldId id="4025" r:id="rId31"/>
    <p:sldId id="256" r:id="rId32"/>
    <p:sldId id="257" r:id="rId33"/>
    <p:sldId id="258" r:id="rId34"/>
    <p:sldId id="259" r:id="rId3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神谷 利夫" initials="神谷" lastIdx="1" clrIdx="0">
    <p:extLst>
      <p:ext uri="{19B8F6BF-5375-455C-9EA6-DF929625EA0E}">
        <p15:presenceInfo xmlns:p15="http://schemas.microsoft.com/office/powerpoint/2012/main" userId="7d9dfa9c7fba71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7FFEC"/>
    <a:srgbClr val="009900"/>
    <a:srgbClr val="B3FFFF"/>
    <a:srgbClr val="FF0000"/>
    <a:srgbClr val="FF00FF"/>
    <a:srgbClr val="6666FF"/>
    <a:srgbClr val="666633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22" autoAdjust="0"/>
    <p:restoredTop sz="86533" autoAdjust="0"/>
  </p:normalViewPr>
  <p:slideViewPr>
    <p:cSldViewPr>
      <p:cViewPr varScale="1">
        <p:scale>
          <a:sx n="93" d="100"/>
          <a:sy n="93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84"/>
    </p:cViewPr>
  </p:sorterViewPr>
  <p:notesViewPr>
    <p:cSldViewPr>
      <p:cViewPr varScale="1">
        <p:scale>
          <a:sx n="99" d="100"/>
          <a:sy n="99" d="100"/>
        </p:scale>
        <p:origin x="26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icrosoft%20PowerPoint%20&#20869;&#12398;&#12464;&#12521;&#12501;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968;&#20516;&#35336;&#31639;&#12487;&#12540;&#12479;\FermiLev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18735891647853E-2"/>
          <c:y val="3.1347962382445138E-2"/>
          <c:w val="0.92325056433408581"/>
          <c:h val="0.865203761755485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'e,h'!$B$1</c:f>
              <c:strCache>
                <c:ptCount val="1"/>
                <c:pt idx="0">
                  <c:v>f(E)</c:v>
                </c:pt>
              </c:strCache>
            </c:strRef>
          </c:tx>
          <c:spPr>
            <a:ln w="20351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'e,h'!$A$2:$A$83</c:f>
              <c:numCache>
                <c:formatCode>g/"標""準"</c:formatCode>
                <c:ptCount val="82"/>
                <c:pt idx="0">
                  <c:v>-0.5</c:v>
                </c:pt>
                <c:pt idx="1">
                  <c:v>-0.48</c:v>
                </c:pt>
                <c:pt idx="2">
                  <c:v>-0.45999999999999996</c:v>
                </c:pt>
                <c:pt idx="3">
                  <c:v>-0.43999999999999995</c:v>
                </c:pt>
                <c:pt idx="4">
                  <c:v>-0.41999999999999993</c:v>
                </c:pt>
                <c:pt idx="5">
                  <c:v>-0.39999999999999991</c:v>
                </c:pt>
                <c:pt idx="6">
                  <c:v>-0.37999999999999989</c:v>
                </c:pt>
                <c:pt idx="7">
                  <c:v>-0.35999999999999988</c:v>
                </c:pt>
                <c:pt idx="8">
                  <c:v>-0.33999999999999986</c:v>
                </c:pt>
                <c:pt idx="9">
                  <c:v>-0.31999999999999984</c:v>
                </c:pt>
                <c:pt idx="10">
                  <c:v>-0.29999999999999982</c:v>
                </c:pt>
                <c:pt idx="11">
                  <c:v>-0.2799999999999998</c:v>
                </c:pt>
                <c:pt idx="12">
                  <c:v>-0.25999999999999979</c:v>
                </c:pt>
                <c:pt idx="13">
                  <c:v>-0.2399999999999998</c:v>
                </c:pt>
                <c:pt idx="14">
                  <c:v>-0.21999999999999981</c:v>
                </c:pt>
                <c:pt idx="15">
                  <c:v>-0.19999999999999982</c:v>
                </c:pt>
                <c:pt idx="16">
                  <c:v>-0.17999999999999983</c:v>
                </c:pt>
                <c:pt idx="17">
                  <c:v>-0.15999999999999984</c:v>
                </c:pt>
                <c:pt idx="18">
                  <c:v>-0.13999999999999985</c:v>
                </c:pt>
                <c:pt idx="19">
                  <c:v>-0.11999999999999984</c:v>
                </c:pt>
                <c:pt idx="20">
                  <c:v>-9.9999999999999839E-2</c:v>
                </c:pt>
                <c:pt idx="21">
                  <c:v>-7.9999999999999835E-2</c:v>
                </c:pt>
                <c:pt idx="22">
                  <c:v>-5.9999999999999831E-2</c:v>
                </c:pt>
                <c:pt idx="23">
                  <c:v>-3.9999999999999827E-2</c:v>
                </c:pt>
                <c:pt idx="24">
                  <c:v>-1.9999999999999827E-2</c:v>
                </c:pt>
                <c:pt idx="25">
                  <c:v>1.7347234759768071E-16</c:v>
                </c:pt>
                <c:pt idx="26">
                  <c:v>2.0000000000000174E-2</c:v>
                </c:pt>
                <c:pt idx="27">
                  <c:v>4.0000000000000174E-2</c:v>
                </c:pt>
                <c:pt idx="28">
                  <c:v>6.0000000000000178E-2</c:v>
                </c:pt>
                <c:pt idx="29">
                  <c:v>8.0000000000000182E-2</c:v>
                </c:pt>
                <c:pt idx="30">
                  <c:v>0.10000000000000019</c:v>
                </c:pt>
                <c:pt idx="31">
                  <c:v>0.12000000000000019</c:v>
                </c:pt>
                <c:pt idx="32">
                  <c:v>0.14000000000000018</c:v>
                </c:pt>
                <c:pt idx="33">
                  <c:v>0.16000000000000017</c:v>
                </c:pt>
                <c:pt idx="34">
                  <c:v>0.18000000000000016</c:v>
                </c:pt>
                <c:pt idx="35">
                  <c:v>0.20000000000000015</c:v>
                </c:pt>
                <c:pt idx="36">
                  <c:v>0.22000000000000014</c:v>
                </c:pt>
                <c:pt idx="37">
                  <c:v>0.24000000000000013</c:v>
                </c:pt>
                <c:pt idx="38">
                  <c:v>0.26000000000000012</c:v>
                </c:pt>
                <c:pt idx="39">
                  <c:v>0.28000000000000014</c:v>
                </c:pt>
                <c:pt idx="40">
                  <c:v>0.30000000000000016</c:v>
                </c:pt>
                <c:pt idx="41">
                  <c:v>0.32000000000000017</c:v>
                </c:pt>
                <c:pt idx="42">
                  <c:v>0.34000000000000019</c:v>
                </c:pt>
                <c:pt idx="43">
                  <c:v>0.36000000000000021</c:v>
                </c:pt>
                <c:pt idx="44">
                  <c:v>0.38000000000000023</c:v>
                </c:pt>
                <c:pt idx="45">
                  <c:v>0.40000000000000024</c:v>
                </c:pt>
                <c:pt idx="46">
                  <c:v>0.42000000000000026</c:v>
                </c:pt>
                <c:pt idx="47">
                  <c:v>0.44000000000000028</c:v>
                </c:pt>
                <c:pt idx="48">
                  <c:v>0.4600000000000003</c:v>
                </c:pt>
                <c:pt idx="49">
                  <c:v>0.48000000000000032</c:v>
                </c:pt>
                <c:pt idx="50">
                  <c:v>0.50000000000000033</c:v>
                </c:pt>
                <c:pt idx="51">
                  <c:v>0.52000000000000035</c:v>
                </c:pt>
                <c:pt idx="52">
                  <c:v>0.54000000000000037</c:v>
                </c:pt>
                <c:pt idx="53">
                  <c:v>0.56000000000000039</c:v>
                </c:pt>
                <c:pt idx="54">
                  <c:v>0.5800000000000004</c:v>
                </c:pt>
                <c:pt idx="55">
                  <c:v>0.60000000000000042</c:v>
                </c:pt>
                <c:pt idx="56">
                  <c:v>0.62000000000000044</c:v>
                </c:pt>
                <c:pt idx="57">
                  <c:v>0.64000000000000046</c:v>
                </c:pt>
                <c:pt idx="58">
                  <c:v>0.66000000000000048</c:v>
                </c:pt>
                <c:pt idx="59">
                  <c:v>0.68000000000000049</c:v>
                </c:pt>
                <c:pt idx="60">
                  <c:v>0.70000000000000051</c:v>
                </c:pt>
                <c:pt idx="61">
                  <c:v>0.72000000000000053</c:v>
                </c:pt>
                <c:pt idx="62">
                  <c:v>0.74000000000000055</c:v>
                </c:pt>
                <c:pt idx="63">
                  <c:v>0.76000000000000056</c:v>
                </c:pt>
                <c:pt idx="64">
                  <c:v>0.78000000000000058</c:v>
                </c:pt>
                <c:pt idx="65">
                  <c:v>0.8000000000000006</c:v>
                </c:pt>
                <c:pt idx="66">
                  <c:v>0.82000000000000062</c:v>
                </c:pt>
                <c:pt idx="67">
                  <c:v>0.84000000000000064</c:v>
                </c:pt>
                <c:pt idx="68">
                  <c:v>0.86000000000000065</c:v>
                </c:pt>
                <c:pt idx="69">
                  <c:v>0.88000000000000067</c:v>
                </c:pt>
                <c:pt idx="70">
                  <c:v>0.90000000000000069</c:v>
                </c:pt>
                <c:pt idx="71">
                  <c:v>0.92000000000000071</c:v>
                </c:pt>
                <c:pt idx="72">
                  <c:v>0.94000000000000072</c:v>
                </c:pt>
                <c:pt idx="73">
                  <c:v>0.96000000000000074</c:v>
                </c:pt>
                <c:pt idx="74">
                  <c:v>0.98000000000000076</c:v>
                </c:pt>
                <c:pt idx="75">
                  <c:v>1.0000000000000007</c:v>
                </c:pt>
                <c:pt idx="76">
                  <c:v>1.0200000000000007</c:v>
                </c:pt>
                <c:pt idx="77">
                  <c:v>1.0400000000000007</c:v>
                </c:pt>
                <c:pt idx="78">
                  <c:v>1.0600000000000007</c:v>
                </c:pt>
                <c:pt idx="79">
                  <c:v>1.0800000000000007</c:v>
                </c:pt>
                <c:pt idx="80">
                  <c:v>1.1000000000000008</c:v>
                </c:pt>
                <c:pt idx="81">
                  <c:v>1.1200000000000008</c:v>
                </c:pt>
              </c:numCache>
            </c:numRef>
          </c:xVal>
          <c:yVal>
            <c:numRef>
              <c:f>'e,h'!$B$2:$B$83</c:f>
              <c:numCache>
                <c:formatCode>g/"標""準"</c:formatCode>
                <c:ptCount val="82"/>
                <c:pt idx="0">
                  <c:v>0.9999999999999567</c:v>
                </c:pt>
                <c:pt idx="1">
                  <c:v>0.99999999999990652</c:v>
                </c:pt>
                <c:pt idx="2">
                  <c:v>0.99999999999979816</c:v>
                </c:pt>
                <c:pt idx="3">
                  <c:v>0.99999999999956413</c:v>
                </c:pt>
                <c:pt idx="4">
                  <c:v>0.99999999999905942</c:v>
                </c:pt>
                <c:pt idx="5">
                  <c:v>0.99999999999797029</c:v>
                </c:pt>
                <c:pt idx="6">
                  <c:v>0.9999999999956195</c:v>
                </c:pt>
                <c:pt idx="7">
                  <c:v>0.99999999999054623</c:v>
                </c:pt>
                <c:pt idx="8">
                  <c:v>0.99999999997959788</c:v>
                </c:pt>
                <c:pt idx="9">
                  <c:v>0.99999999995597011</c:v>
                </c:pt>
                <c:pt idx="10">
                  <c:v>0.9999999999049789</c:v>
                </c:pt>
                <c:pt idx="11">
                  <c:v>0.9999999997949347</c:v>
                </c:pt>
                <c:pt idx="12">
                  <c:v>0.99999999955744734</c:v>
                </c:pt>
                <c:pt idx="13">
                  <c:v>0.99999999904492465</c:v>
                </c:pt>
                <c:pt idx="14">
                  <c:v>0.99999999793884631</c:v>
                </c:pt>
                <c:pt idx="15">
                  <c:v>0.99999999555181307</c:v>
                </c:pt>
                <c:pt idx="16">
                  <c:v>0.99999999040034304</c:v>
                </c:pt>
                <c:pt idx="17">
                  <c:v>0.9999999792829275</c:v>
                </c:pt>
                <c:pt idx="18">
                  <c:v>0.999999955290372</c:v>
                </c:pt>
                <c:pt idx="19">
                  <c:v>0.99999990351190937</c:v>
                </c:pt>
                <c:pt idx="20">
                  <c:v>0.99999979176854115</c:v>
                </c:pt>
                <c:pt idx="21">
                  <c:v>0.99999955061464452</c:v>
                </c:pt>
                <c:pt idx="22">
                  <c:v>0.99999903017948233</c:v>
                </c:pt>
                <c:pt idx="23">
                  <c:v>0.99999790702732483</c:v>
                </c:pt>
                <c:pt idx="24">
                  <c:v>0.99999548315503561</c:v>
                </c:pt>
                <c:pt idx="25">
                  <c:v>0.99999025222287663</c:v>
                </c:pt>
                <c:pt idx="26">
                  <c:v>0.99997896350572624</c:v>
                </c:pt>
                <c:pt idx="27">
                  <c:v>0.99995460213129761</c:v>
                </c:pt>
                <c:pt idx="28">
                  <c:v>0.99990203175905534</c:v>
                </c:pt>
                <c:pt idx="29">
                  <c:v>0.99978859818220078</c:v>
                </c:pt>
                <c:pt idx="30">
                  <c:v>0.99954388423594354</c:v>
                </c:pt>
                <c:pt idx="31">
                  <c:v>0.99901617373220541</c:v>
                </c:pt>
                <c:pt idx="32">
                  <c:v>0.99787921545516711</c:v>
                </c:pt>
                <c:pt idx="33">
                  <c:v>0.99543433682772609</c:v>
                </c:pt>
                <c:pt idx="34">
                  <c:v>0.99019864191656659</c:v>
                </c:pt>
                <c:pt idx="35">
                  <c:v>0.9790850407297792</c:v>
                </c:pt>
                <c:pt idx="36">
                  <c:v>0.95593074427336533</c:v>
                </c:pt>
                <c:pt idx="37">
                  <c:v>0.90951211200910864</c:v>
                </c:pt>
                <c:pt idx="38">
                  <c:v>0.82324096688121995</c:v>
                </c:pt>
                <c:pt idx="39">
                  <c:v>0.68335447018778173</c:v>
                </c:pt>
                <c:pt idx="40">
                  <c:v>0.49999999999999845</c:v>
                </c:pt>
                <c:pt idx="41">
                  <c:v>0.31664552981221544</c:v>
                </c:pt>
                <c:pt idx="42">
                  <c:v>0.17675903311877811</c:v>
                </c:pt>
                <c:pt idx="43">
                  <c:v>9.0487887990890248E-2</c:v>
                </c:pt>
                <c:pt idx="44">
                  <c:v>4.4069255726634129E-2</c:v>
                </c:pt>
                <c:pt idx="45">
                  <c:v>2.0914959270220503E-2</c:v>
                </c:pt>
                <c:pt idx="46">
                  <c:v>9.8013580834332703E-3</c:v>
                </c:pt>
                <c:pt idx="47">
                  <c:v>4.565663172273777E-3</c:v>
                </c:pt>
                <c:pt idx="48">
                  <c:v>2.1207845448329501E-3</c:v>
                </c:pt>
                <c:pt idx="49">
                  <c:v>9.8382626779452672E-4</c:v>
                </c:pt>
                <c:pt idx="50">
                  <c:v>4.5611576405645422E-4</c:v>
                </c:pt>
                <c:pt idx="51">
                  <c:v>2.114018177990712E-4</c:v>
                </c:pt>
                <c:pt idx="52">
                  <c:v>9.7968240944684636E-5</c:v>
                </c:pt>
                <c:pt idx="53">
                  <c:v>4.539786870243367E-5</c:v>
                </c:pt>
                <c:pt idx="54">
                  <c:v>2.1036494273781023E-5</c:v>
                </c:pt>
                <c:pt idx="55">
                  <c:v>9.7477771234485812E-6</c:v>
                </c:pt>
                <c:pt idx="56">
                  <c:v>4.5168449645147493E-6</c:v>
                </c:pt>
                <c:pt idx="57">
                  <c:v>2.0929726752312957E-6</c:v>
                </c:pt>
                <c:pt idx="58">
                  <c:v>9.6982051759707332E-7</c:v>
                </c:pt>
                <c:pt idx="59">
                  <c:v>4.4938535538245291E-7</c:v>
                </c:pt>
                <c:pt idx="60">
                  <c:v>2.0823145888113309E-7</c:v>
                </c:pt>
                <c:pt idx="61">
                  <c:v>9.6488090537743266E-8</c:v>
                </c:pt>
                <c:pt idx="62">
                  <c:v>4.4709627965790492E-8</c:v>
                </c:pt>
                <c:pt idx="63">
                  <c:v>2.0717072606124362E-8</c:v>
                </c:pt>
                <c:pt idx="64">
                  <c:v>9.5996569725396747E-9</c:v>
                </c:pt>
                <c:pt idx="65">
                  <c:v>4.4481870191160459E-9</c:v>
                </c:pt>
                <c:pt idx="66">
                  <c:v>2.061153618190145E-9</c:v>
                </c:pt>
                <c:pt idx="67">
                  <c:v>9.5507545300570962E-10</c:v>
                </c:pt>
                <c:pt idx="68">
                  <c:v>4.4255271045425255E-10</c:v>
                </c:pt>
                <c:pt idx="69">
                  <c:v>2.0506537034343425E-10</c:v>
                </c:pt>
                <c:pt idx="70">
                  <c:v>9.5021011317650933E-11</c:v>
                </c:pt>
                <c:pt idx="71">
                  <c:v>4.4029826080213383E-11</c:v>
                </c:pt>
                <c:pt idx="72">
                  <c:v>2.0402072738628937E-11</c:v>
                </c:pt>
                <c:pt idx="73">
                  <c:v>9.4536955760105436E-12</c:v>
                </c:pt>
                <c:pt idx="74">
                  <c:v>4.3805529559817772E-12</c:v>
                </c:pt>
                <c:pt idx="75">
                  <c:v>2.029814060101821E-12</c:v>
                </c:pt>
                <c:pt idx="76">
                  <c:v>9.4055366068697556E-13</c:v>
                </c:pt>
                <c:pt idx="77">
                  <c:v>4.3582375648081636E-13</c:v>
                </c:pt>
                <c:pt idx="78">
                  <c:v>2.0194737913652427E-13</c:v>
                </c:pt>
                <c:pt idx="79">
                  <c:v>9.3576229688390338E-14</c:v>
                </c:pt>
                <c:pt idx="80">
                  <c:v>4.336035852574315E-14</c:v>
                </c:pt>
                <c:pt idx="81">
                  <c:v>2.009186197971167E-14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44-43C1-A352-11EAB784EF57}"/>
            </c:ext>
          </c:extLst>
        </c:ser>
        <c:ser>
          <c:idx val="1"/>
          <c:order val="1"/>
          <c:tx>
            <c:strRef>
              <c:f>'e,h'!$C$1</c:f>
              <c:strCache>
                <c:ptCount val="1"/>
                <c:pt idx="0">
                  <c:v>1-f(E)</c:v>
                </c:pt>
              </c:strCache>
            </c:strRef>
          </c:tx>
          <c:spPr>
            <a:ln w="20351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'e,h'!$A$2:$A$83</c:f>
              <c:numCache>
                <c:formatCode>g/"標""準"</c:formatCode>
                <c:ptCount val="82"/>
                <c:pt idx="0">
                  <c:v>-0.5</c:v>
                </c:pt>
                <c:pt idx="1">
                  <c:v>-0.48</c:v>
                </c:pt>
                <c:pt idx="2">
                  <c:v>-0.45999999999999996</c:v>
                </c:pt>
                <c:pt idx="3">
                  <c:v>-0.43999999999999995</c:v>
                </c:pt>
                <c:pt idx="4">
                  <c:v>-0.41999999999999993</c:v>
                </c:pt>
                <c:pt idx="5">
                  <c:v>-0.39999999999999991</c:v>
                </c:pt>
                <c:pt idx="6">
                  <c:v>-0.37999999999999989</c:v>
                </c:pt>
                <c:pt idx="7">
                  <c:v>-0.35999999999999988</c:v>
                </c:pt>
                <c:pt idx="8">
                  <c:v>-0.33999999999999986</c:v>
                </c:pt>
                <c:pt idx="9">
                  <c:v>-0.31999999999999984</c:v>
                </c:pt>
                <c:pt idx="10">
                  <c:v>-0.29999999999999982</c:v>
                </c:pt>
                <c:pt idx="11">
                  <c:v>-0.2799999999999998</c:v>
                </c:pt>
                <c:pt idx="12">
                  <c:v>-0.25999999999999979</c:v>
                </c:pt>
                <c:pt idx="13">
                  <c:v>-0.2399999999999998</c:v>
                </c:pt>
                <c:pt idx="14">
                  <c:v>-0.21999999999999981</c:v>
                </c:pt>
                <c:pt idx="15">
                  <c:v>-0.19999999999999982</c:v>
                </c:pt>
                <c:pt idx="16">
                  <c:v>-0.17999999999999983</c:v>
                </c:pt>
                <c:pt idx="17">
                  <c:v>-0.15999999999999984</c:v>
                </c:pt>
                <c:pt idx="18">
                  <c:v>-0.13999999999999985</c:v>
                </c:pt>
                <c:pt idx="19">
                  <c:v>-0.11999999999999984</c:v>
                </c:pt>
                <c:pt idx="20">
                  <c:v>-9.9999999999999839E-2</c:v>
                </c:pt>
                <c:pt idx="21">
                  <c:v>-7.9999999999999835E-2</c:v>
                </c:pt>
                <c:pt idx="22">
                  <c:v>-5.9999999999999831E-2</c:v>
                </c:pt>
                <c:pt idx="23">
                  <c:v>-3.9999999999999827E-2</c:v>
                </c:pt>
                <c:pt idx="24">
                  <c:v>-1.9999999999999827E-2</c:v>
                </c:pt>
                <c:pt idx="25">
                  <c:v>1.7347234759768071E-16</c:v>
                </c:pt>
                <c:pt idx="26">
                  <c:v>2.0000000000000174E-2</c:v>
                </c:pt>
                <c:pt idx="27">
                  <c:v>4.0000000000000174E-2</c:v>
                </c:pt>
                <c:pt idx="28">
                  <c:v>6.0000000000000178E-2</c:v>
                </c:pt>
                <c:pt idx="29">
                  <c:v>8.0000000000000182E-2</c:v>
                </c:pt>
                <c:pt idx="30">
                  <c:v>0.10000000000000019</c:v>
                </c:pt>
                <c:pt idx="31">
                  <c:v>0.12000000000000019</c:v>
                </c:pt>
                <c:pt idx="32">
                  <c:v>0.14000000000000018</c:v>
                </c:pt>
                <c:pt idx="33">
                  <c:v>0.16000000000000017</c:v>
                </c:pt>
                <c:pt idx="34">
                  <c:v>0.18000000000000016</c:v>
                </c:pt>
                <c:pt idx="35">
                  <c:v>0.20000000000000015</c:v>
                </c:pt>
                <c:pt idx="36">
                  <c:v>0.22000000000000014</c:v>
                </c:pt>
                <c:pt idx="37">
                  <c:v>0.24000000000000013</c:v>
                </c:pt>
                <c:pt idx="38">
                  <c:v>0.26000000000000012</c:v>
                </c:pt>
                <c:pt idx="39">
                  <c:v>0.28000000000000014</c:v>
                </c:pt>
                <c:pt idx="40">
                  <c:v>0.30000000000000016</c:v>
                </c:pt>
                <c:pt idx="41">
                  <c:v>0.32000000000000017</c:v>
                </c:pt>
                <c:pt idx="42">
                  <c:v>0.34000000000000019</c:v>
                </c:pt>
                <c:pt idx="43">
                  <c:v>0.36000000000000021</c:v>
                </c:pt>
                <c:pt idx="44">
                  <c:v>0.38000000000000023</c:v>
                </c:pt>
                <c:pt idx="45">
                  <c:v>0.40000000000000024</c:v>
                </c:pt>
                <c:pt idx="46">
                  <c:v>0.42000000000000026</c:v>
                </c:pt>
                <c:pt idx="47">
                  <c:v>0.44000000000000028</c:v>
                </c:pt>
                <c:pt idx="48">
                  <c:v>0.4600000000000003</c:v>
                </c:pt>
                <c:pt idx="49">
                  <c:v>0.48000000000000032</c:v>
                </c:pt>
                <c:pt idx="50">
                  <c:v>0.50000000000000033</c:v>
                </c:pt>
                <c:pt idx="51">
                  <c:v>0.52000000000000035</c:v>
                </c:pt>
                <c:pt idx="52">
                  <c:v>0.54000000000000037</c:v>
                </c:pt>
                <c:pt idx="53">
                  <c:v>0.56000000000000039</c:v>
                </c:pt>
                <c:pt idx="54">
                  <c:v>0.5800000000000004</c:v>
                </c:pt>
                <c:pt idx="55">
                  <c:v>0.60000000000000042</c:v>
                </c:pt>
                <c:pt idx="56">
                  <c:v>0.62000000000000044</c:v>
                </c:pt>
                <c:pt idx="57">
                  <c:v>0.64000000000000046</c:v>
                </c:pt>
                <c:pt idx="58">
                  <c:v>0.66000000000000048</c:v>
                </c:pt>
                <c:pt idx="59">
                  <c:v>0.68000000000000049</c:v>
                </c:pt>
                <c:pt idx="60">
                  <c:v>0.70000000000000051</c:v>
                </c:pt>
                <c:pt idx="61">
                  <c:v>0.72000000000000053</c:v>
                </c:pt>
                <c:pt idx="62">
                  <c:v>0.74000000000000055</c:v>
                </c:pt>
                <c:pt idx="63">
                  <c:v>0.76000000000000056</c:v>
                </c:pt>
                <c:pt idx="64">
                  <c:v>0.78000000000000058</c:v>
                </c:pt>
                <c:pt idx="65">
                  <c:v>0.8000000000000006</c:v>
                </c:pt>
                <c:pt idx="66">
                  <c:v>0.82000000000000062</c:v>
                </c:pt>
                <c:pt idx="67">
                  <c:v>0.84000000000000064</c:v>
                </c:pt>
                <c:pt idx="68">
                  <c:v>0.86000000000000065</c:v>
                </c:pt>
                <c:pt idx="69">
                  <c:v>0.88000000000000067</c:v>
                </c:pt>
                <c:pt idx="70">
                  <c:v>0.90000000000000069</c:v>
                </c:pt>
                <c:pt idx="71">
                  <c:v>0.92000000000000071</c:v>
                </c:pt>
                <c:pt idx="72">
                  <c:v>0.94000000000000072</c:v>
                </c:pt>
                <c:pt idx="73">
                  <c:v>0.96000000000000074</c:v>
                </c:pt>
                <c:pt idx="74">
                  <c:v>0.98000000000000076</c:v>
                </c:pt>
                <c:pt idx="75">
                  <c:v>1.0000000000000007</c:v>
                </c:pt>
                <c:pt idx="76">
                  <c:v>1.0200000000000007</c:v>
                </c:pt>
                <c:pt idx="77">
                  <c:v>1.0400000000000007</c:v>
                </c:pt>
                <c:pt idx="78">
                  <c:v>1.0600000000000007</c:v>
                </c:pt>
                <c:pt idx="79">
                  <c:v>1.0800000000000007</c:v>
                </c:pt>
                <c:pt idx="80">
                  <c:v>1.1000000000000008</c:v>
                </c:pt>
                <c:pt idx="81">
                  <c:v>1.1200000000000008</c:v>
                </c:pt>
              </c:numCache>
            </c:numRef>
          </c:xVal>
          <c:yVal>
            <c:numRef>
              <c:f>'e,h'!$C$2:$C$83</c:f>
              <c:numCache>
                <c:formatCode>g/"標""準"</c:formatCode>
                <c:ptCount val="82"/>
                <c:pt idx="0">
                  <c:v>4.3298697960381105E-14</c:v>
                </c:pt>
                <c:pt idx="1">
                  <c:v>9.3480778673438181E-14</c:v>
                </c:pt>
                <c:pt idx="2">
                  <c:v>2.0183854587685346E-13</c:v>
                </c:pt>
                <c:pt idx="3">
                  <c:v>4.3587355946783646E-13</c:v>
                </c:pt>
                <c:pt idx="4">
                  <c:v>9.4058094646243262E-13</c:v>
                </c:pt>
                <c:pt idx="5">
                  <c:v>2.0297097336197112E-12</c:v>
                </c:pt>
                <c:pt idx="6">
                  <c:v>4.3804959659610176E-12</c:v>
                </c:pt>
                <c:pt idx="7">
                  <c:v>9.453771099288133E-12</c:v>
                </c:pt>
                <c:pt idx="8">
                  <c:v>2.0402124434326652E-11</c:v>
                </c:pt>
                <c:pt idx="9">
                  <c:v>4.4029890844399233E-11</c:v>
                </c:pt>
                <c:pt idx="10">
                  <c:v>9.5021102097803123E-11</c:v>
                </c:pt>
                <c:pt idx="11">
                  <c:v>2.0506529807562401E-10</c:v>
                </c:pt>
                <c:pt idx="12">
                  <c:v>4.425526611839814E-10</c:v>
                </c:pt>
                <c:pt idx="13">
                  <c:v>9.5507535213812389E-10</c:v>
                </c:pt>
                <c:pt idx="14">
                  <c:v>2.0611536921677498E-9</c:v>
                </c:pt>
                <c:pt idx="15">
                  <c:v>4.4481869299062282E-9</c:v>
                </c:pt>
                <c:pt idx="16">
                  <c:v>9.5996569582368352E-9</c:v>
                </c:pt>
                <c:pt idx="17">
                  <c:v>2.0717072501952316E-8</c:v>
                </c:pt>
                <c:pt idx="18">
                  <c:v>4.4709627999850454E-8</c:v>
                </c:pt>
                <c:pt idx="19">
                  <c:v>9.648809062845487E-8</c:v>
                </c:pt>
                <c:pt idx="20">
                  <c:v>2.0823145885362493E-7</c:v>
                </c:pt>
                <c:pt idx="21">
                  <c:v>4.4938535548322278E-7</c:v>
                </c:pt>
                <c:pt idx="22">
                  <c:v>9.698205176711383E-7</c:v>
                </c:pt>
                <c:pt idx="23">
                  <c:v>2.0929726751717226E-6</c:v>
                </c:pt>
                <c:pt idx="24">
                  <c:v>4.5168449643862019E-6</c:v>
                </c:pt>
                <c:pt idx="25">
                  <c:v>9.7477771233700494E-6</c:v>
                </c:pt>
                <c:pt idx="26">
                  <c:v>2.1036494273762862E-5</c:v>
                </c:pt>
                <c:pt idx="27">
                  <c:v>4.5397868702390376E-5</c:v>
                </c:pt>
                <c:pt idx="28">
                  <c:v>9.7968240944656948E-5</c:v>
                </c:pt>
                <c:pt idx="29">
                  <c:v>2.1140181779921718E-4</c:v>
                </c:pt>
                <c:pt idx="30">
                  <c:v>4.5611576405646392E-4</c:v>
                </c:pt>
                <c:pt idx="31">
                  <c:v>9.8382626779458526E-4</c:v>
                </c:pt>
                <c:pt idx="32">
                  <c:v>2.1207845448328877E-3</c:v>
                </c:pt>
                <c:pt idx="33">
                  <c:v>4.5656631722739149E-3</c:v>
                </c:pt>
                <c:pt idx="34">
                  <c:v>9.8013580834334091E-3</c:v>
                </c:pt>
                <c:pt idx="35">
                  <c:v>2.0914959270220801E-2</c:v>
                </c:pt>
                <c:pt idx="36">
                  <c:v>4.4069255726634671E-2</c:v>
                </c:pt>
                <c:pt idx="37">
                  <c:v>9.0487887990891358E-2</c:v>
                </c:pt>
                <c:pt idx="38">
                  <c:v>0.17675903311878005</c:v>
                </c:pt>
                <c:pt idx="39">
                  <c:v>0.31664552981221827</c:v>
                </c:pt>
                <c:pt idx="40">
                  <c:v>0.50000000000000155</c:v>
                </c:pt>
                <c:pt idx="41">
                  <c:v>0.6833544701877845</c:v>
                </c:pt>
                <c:pt idx="42">
                  <c:v>0.82324096688122195</c:v>
                </c:pt>
                <c:pt idx="43">
                  <c:v>0.90951211200910975</c:v>
                </c:pt>
                <c:pt idx="44">
                  <c:v>0.95593074427336588</c:v>
                </c:pt>
                <c:pt idx="45">
                  <c:v>0.97908504072977953</c:v>
                </c:pt>
                <c:pt idx="46">
                  <c:v>0.9901986419165667</c:v>
                </c:pt>
                <c:pt idx="47">
                  <c:v>0.9954343368277262</c:v>
                </c:pt>
                <c:pt idx="48">
                  <c:v>0.997879215455167</c:v>
                </c:pt>
                <c:pt idx="49">
                  <c:v>0.99901617373220553</c:v>
                </c:pt>
                <c:pt idx="50">
                  <c:v>0.99954388423594354</c:v>
                </c:pt>
                <c:pt idx="51">
                  <c:v>0.99978859818220089</c:v>
                </c:pt>
                <c:pt idx="52">
                  <c:v>0.99990203175905534</c:v>
                </c:pt>
                <c:pt idx="53">
                  <c:v>0.99995460213129761</c:v>
                </c:pt>
                <c:pt idx="54">
                  <c:v>0.99997896350572624</c:v>
                </c:pt>
                <c:pt idx="55">
                  <c:v>0.99999025222287652</c:v>
                </c:pt>
                <c:pt idx="56">
                  <c:v>0.9999954831550355</c:v>
                </c:pt>
                <c:pt idx="57">
                  <c:v>0.99999790702732472</c:v>
                </c:pt>
                <c:pt idx="58">
                  <c:v>0.99999903017948244</c:v>
                </c:pt>
                <c:pt idx="59">
                  <c:v>0.99999955061464463</c:v>
                </c:pt>
                <c:pt idx="60">
                  <c:v>0.99999979176854115</c:v>
                </c:pt>
                <c:pt idx="61">
                  <c:v>0.99999990351190948</c:v>
                </c:pt>
                <c:pt idx="62">
                  <c:v>0.999999955290372</c:v>
                </c:pt>
                <c:pt idx="63">
                  <c:v>0.99999997928292739</c:v>
                </c:pt>
                <c:pt idx="64">
                  <c:v>0.99999999040034304</c:v>
                </c:pt>
                <c:pt idx="65">
                  <c:v>0.99999999555181296</c:v>
                </c:pt>
                <c:pt idx="66">
                  <c:v>0.99999999793884642</c:v>
                </c:pt>
                <c:pt idx="67">
                  <c:v>0.99999999904492454</c:v>
                </c:pt>
                <c:pt idx="68">
                  <c:v>0.99999999955744734</c:v>
                </c:pt>
                <c:pt idx="69">
                  <c:v>0.99999999979493459</c:v>
                </c:pt>
                <c:pt idx="70">
                  <c:v>0.99999999990497901</c:v>
                </c:pt>
                <c:pt idx="71">
                  <c:v>0.99999999995597022</c:v>
                </c:pt>
                <c:pt idx="72">
                  <c:v>0.99999999997959788</c:v>
                </c:pt>
                <c:pt idx="73">
                  <c:v>0.99999999999054634</c:v>
                </c:pt>
                <c:pt idx="74">
                  <c:v>0.99999999999561939</c:v>
                </c:pt>
                <c:pt idx="75">
                  <c:v>0.99999999999797018</c:v>
                </c:pt>
                <c:pt idx="76">
                  <c:v>0.99999999999905942</c:v>
                </c:pt>
                <c:pt idx="77">
                  <c:v>0.99999999999956413</c:v>
                </c:pt>
                <c:pt idx="78">
                  <c:v>0.99999999999979805</c:v>
                </c:pt>
                <c:pt idx="79">
                  <c:v>0.99999999999990641</c:v>
                </c:pt>
                <c:pt idx="80">
                  <c:v>0.99999999999995659</c:v>
                </c:pt>
                <c:pt idx="81">
                  <c:v>0.9999999999999799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44-43C1-A352-11EAB784E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3138224"/>
        <c:axId val="1"/>
      </c:scatterChart>
      <c:valAx>
        <c:axId val="1713138224"/>
        <c:scaling>
          <c:orientation val="minMax"/>
          <c:max val="1"/>
          <c:min val="-0.5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2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2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13138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4">
      <a:noFill/>
      <a:prstDash val="solid"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6134726039352"/>
          <c:y val="8.4374453193350837E-2"/>
          <c:w val="0.77598628395103997"/>
          <c:h val="0.87129113365333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log|dQ|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Sheet1!$A$2:$A$106</c:f>
              <c:numCache>
                <c:formatCode>General</c:formatCode>
                <c:ptCount val="105"/>
                <c:pt idx="0">
                  <c:v>0</c:v>
                </c:pt>
                <c:pt idx="1">
                  <c:v>1.12E-2</c:v>
                </c:pt>
                <c:pt idx="2">
                  <c:v>2.24E-2</c:v>
                </c:pt>
                <c:pt idx="3">
                  <c:v>3.3599999999999998E-2</c:v>
                </c:pt>
                <c:pt idx="4">
                  <c:v>4.48E-2</c:v>
                </c:pt>
                <c:pt idx="5">
                  <c:v>5.6000000000000001E-2</c:v>
                </c:pt>
                <c:pt idx="6">
                  <c:v>6.7199999999999996E-2</c:v>
                </c:pt>
                <c:pt idx="7">
                  <c:v>7.8399999999999997E-2</c:v>
                </c:pt>
                <c:pt idx="8">
                  <c:v>8.9599999999999999E-2</c:v>
                </c:pt>
                <c:pt idx="9">
                  <c:v>0.1008</c:v>
                </c:pt>
                <c:pt idx="10">
                  <c:v>0.112</c:v>
                </c:pt>
                <c:pt idx="11">
                  <c:v>0.1232</c:v>
                </c:pt>
                <c:pt idx="12">
                  <c:v>0.13439999999999999</c:v>
                </c:pt>
                <c:pt idx="13">
                  <c:v>0.14560000000000001</c:v>
                </c:pt>
                <c:pt idx="14">
                  <c:v>0.15679999999999999</c:v>
                </c:pt>
                <c:pt idx="15">
                  <c:v>0.16800000000000001</c:v>
                </c:pt>
                <c:pt idx="16">
                  <c:v>0.1792</c:v>
                </c:pt>
                <c:pt idx="17">
                  <c:v>0.19040000000000001</c:v>
                </c:pt>
                <c:pt idx="18">
                  <c:v>0.2016</c:v>
                </c:pt>
                <c:pt idx="19">
                  <c:v>0.21279999999999999</c:v>
                </c:pt>
                <c:pt idx="20">
                  <c:v>0.224</c:v>
                </c:pt>
                <c:pt idx="21">
                  <c:v>0.23519999999999999</c:v>
                </c:pt>
                <c:pt idx="22">
                  <c:v>0.24640000000000001</c:v>
                </c:pt>
                <c:pt idx="23">
                  <c:v>0.2576</c:v>
                </c:pt>
                <c:pt idx="24">
                  <c:v>0.26879999999999998</c:v>
                </c:pt>
                <c:pt idx="25">
                  <c:v>0.28000000000000003</c:v>
                </c:pt>
                <c:pt idx="26">
                  <c:v>0.29120000000000001</c:v>
                </c:pt>
                <c:pt idx="27">
                  <c:v>0.3024</c:v>
                </c:pt>
                <c:pt idx="28">
                  <c:v>0.31359999999999999</c:v>
                </c:pt>
                <c:pt idx="29">
                  <c:v>0.32479999999999998</c:v>
                </c:pt>
                <c:pt idx="30">
                  <c:v>0.33600000000000002</c:v>
                </c:pt>
                <c:pt idx="31">
                  <c:v>0.34720000000000001</c:v>
                </c:pt>
                <c:pt idx="32">
                  <c:v>0.3584</c:v>
                </c:pt>
                <c:pt idx="33">
                  <c:v>0.36959999999999998</c:v>
                </c:pt>
                <c:pt idx="34">
                  <c:v>0.38080000000000003</c:v>
                </c:pt>
                <c:pt idx="35">
                  <c:v>0.39200000000000002</c:v>
                </c:pt>
                <c:pt idx="36">
                  <c:v>0.4032</c:v>
                </c:pt>
                <c:pt idx="37">
                  <c:v>0.41439999999999999</c:v>
                </c:pt>
                <c:pt idx="38">
                  <c:v>0.42559999999999998</c:v>
                </c:pt>
                <c:pt idx="39">
                  <c:v>0.43680000000000002</c:v>
                </c:pt>
                <c:pt idx="40">
                  <c:v>0.44800000000000001</c:v>
                </c:pt>
                <c:pt idx="41">
                  <c:v>0.4592</c:v>
                </c:pt>
                <c:pt idx="42">
                  <c:v>0.47039999999999998</c:v>
                </c:pt>
                <c:pt idx="43">
                  <c:v>0.48159999999999997</c:v>
                </c:pt>
                <c:pt idx="44">
                  <c:v>0.49280000000000002</c:v>
                </c:pt>
                <c:pt idx="45">
                  <c:v>0.504</c:v>
                </c:pt>
                <c:pt idx="46">
                  <c:v>0.51519999999999999</c:v>
                </c:pt>
                <c:pt idx="47">
                  <c:v>0.52639999999999998</c:v>
                </c:pt>
                <c:pt idx="48">
                  <c:v>0.53759999999999997</c:v>
                </c:pt>
                <c:pt idx="49">
                  <c:v>0.54879999999999995</c:v>
                </c:pt>
                <c:pt idx="50">
                  <c:v>0.56000000000000005</c:v>
                </c:pt>
                <c:pt idx="51">
                  <c:v>0.57120000000000004</c:v>
                </c:pt>
                <c:pt idx="52">
                  <c:v>0.58240000000000003</c:v>
                </c:pt>
                <c:pt idx="53">
                  <c:v>0.59360000000000002</c:v>
                </c:pt>
                <c:pt idx="54">
                  <c:v>0.6048</c:v>
                </c:pt>
                <c:pt idx="55">
                  <c:v>0.61599999999999999</c:v>
                </c:pt>
                <c:pt idx="56">
                  <c:v>0.62719999999999998</c:v>
                </c:pt>
                <c:pt idx="57">
                  <c:v>0.63839999999999997</c:v>
                </c:pt>
                <c:pt idx="58">
                  <c:v>0.64959999999999996</c:v>
                </c:pt>
                <c:pt idx="59">
                  <c:v>0.66080000000000005</c:v>
                </c:pt>
                <c:pt idx="60">
                  <c:v>0.67200000000000004</c:v>
                </c:pt>
                <c:pt idx="61">
                  <c:v>0.68320000000000003</c:v>
                </c:pt>
                <c:pt idx="62">
                  <c:v>0.69440000000000002</c:v>
                </c:pt>
                <c:pt idx="63">
                  <c:v>0.7056</c:v>
                </c:pt>
                <c:pt idx="64">
                  <c:v>0.71679999999999999</c:v>
                </c:pt>
                <c:pt idx="65">
                  <c:v>0.72799999999999998</c:v>
                </c:pt>
                <c:pt idx="66">
                  <c:v>0.73919999999999997</c:v>
                </c:pt>
                <c:pt idx="67">
                  <c:v>0.75039999999999996</c:v>
                </c:pt>
                <c:pt idx="68">
                  <c:v>0.76160000000000005</c:v>
                </c:pt>
                <c:pt idx="69">
                  <c:v>0.77280000000000004</c:v>
                </c:pt>
                <c:pt idx="70">
                  <c:v>0.78400000000000003</c:v>
                </c:pt>
                <c:pt idx="71">
                  <c:v>0.79520000000000002</c:v>
                </c:pt>
                <c:pt idx="72">
                  <c:v>0.80640000000000001</c:v>
                </c:pt>
                <c:pt idx="73">
                  <c:v>0.81759999999999999</c:v>
                </c:pt>
                <c:pt idx="74">
                  <c:v>0.82879999999999998</c:v>
                </c:pt>
                <c:pt idx="75">
                  <c:v>0.84</c:v>
                </c:pt>
                <c:pt idx="76">
                  <c:v>0.85119999999999996</c:v>
                </c:pt>
                <c:pt idx="77">
                  <c:v>0.86240000000000006</c:v>
                </c:pt>
                <c:pt idx="78">
                  <c:v>0.87360000000000004</c:v>
                </c:pt>
                <c:pt idx="79">
                  <c:v>0.88480000000000003</c:v>
                </c:pt>
                <c:pt idx="80">
                  <c:v>0.89600000000000002</c:v>
                </c:pt>
                <c:pt idx="81">
                  <c:v>0.90720000000000001</c:v>
                </c:pt>
                <c:pt idx="82">
                  <c:v>0.91839999999999999</c:v>
                </c:pt>
                <c:pt idx="83">
                  <c:v>0.92959999999999998</c:v>
                </c:pt>
                <c:pt idx="84">
                  <c:v>0.94079999999999997</c:v>
                </c:pt>
                <c:pt idx="85">
                  <c:v>0.95199999999999996</c:v>
                </c:pt>
                <c:pt idx="86">
                  <c:v>0.96319999999999995</c:v>
                </c:pt>
                <c:pt idx="87">
                  <c:v>0.97440000000000004</c:v>
                </c:pt>
                <c:pt idx="88">
                  <c:v>0.98560000000000003</c:v>
                </c:pt>
                <c:pt idx="89">
                  <c:v>0.99680000000000002</c:v>
                </c:pt>
                <c:pt idx="90">
                  <c:v>1.008</c:v>
                </c:pt>
                <c:pt idx="91">
                  <c:v>1.0192000000000001</c:v>
                </c:pt>
                <c:pt idx="92">
                  <c:v>1.0304</c:v>
                </c:pt>
                <c:pt idx="93">
                  <c:v>1.0416000000000001</c:v>
                </c:pt>
                <c:pt idx="94">
                  <c:v>1.0528</c:v>
                </c:pt>
                <c:pt idx="95">
                  <c:v>1.0640000000000001</c:v>
                </c:pt>
                <c:pt idx="96">
                  <c:v>1.0751999999999999</c:v>
                </c:pt>
                <c:pt idx="97">
                  <c:v>1.0864</c:v>
                </c:pt>
                <c:pt idx="98">
                  <c:v>1.0975999999999999</c:v>
                </c:pt>
                <c:pt idx="99">
                  <c:v>1.1088</c:v>
                </c:pt>
                <c:pt idx="100">
                  <c:v>1.1200000000000001</c:v>
                </c:pt>
              </c:numCache>
            </c:numRef>
          </c:xVal>
          <c:yVal>
            <c:numRef>
              <c:f>Sheet1!$C$2:$C$106</c:f>
              <c:numCache>
                <c:formatCode>General</c:formatCode>
                <c:ptCount val="105"/>
                <c:pt idx="0">
                  <c:v>-20.999999995745952</c:v>
                </c:pt>
                <c:pt idx="1">
                  <c:v>-20.811849105799848</c:v>
                </c:pt>
                <c:pt idx="2">
                  <c:v>-20.623698214736596</c:v>
                </c:pt>
                <c:pt idx="3">
                  <c:v>-20.435547322069159</c:v>
                </c:pt>
                <c:pt idx="4">
                  <c:v>-20.247396427182721</c:v>
                </c:pt>
                <c:pt idx="5">
                  <c:v>-20.059245529394683</c:v>
                </c:pt>
                <c:pt idx="6">
                  <c:v>-19.871094628119462</c:v>
                </c:pt>
                <c:pt idx="7">
                  <c:v>-19.682943723156612</c:v>
                </c:pt>
                <c:pt idx="8">
                  <c:v>-19.494792815019093</c:v>
                </c:pt>
                <c:pt idx="9">
                  <c:v>-19.306641905075736</c:v>
                </c:pt>
                <c:pt idx="10">
                  <c:v>-19.118490995278624</c:v>
                </c:pt>
                <c:pt idx="11">
                  <c:v>-18.930340087530048</c:v>
                </c:pt>
                <c:pt idx="12">
                  <c:v>-18.742189183082271</c:v>
                </c:pt>
                <c:pt idx="13">
                  <c:v>-18.554038282330204</c:v>
                </c:pt>
                <c:pt idx="14">
                  <c:v>-18.365887384997386</c:v>
                </c:pt>
                <c:pt idx="15">
                  <c:v>-18.177736490469353</c:v>
                </c:pt>
                <c:pt idx="16">
                  <c:v>-17.989585598066025</c:v>
                </c:pt>
                <c:pt idx="17">
                  <c:v>-17.801434707189021</c:v>
                </c:pt>
                <c:pt idx="18">
                  <c:v>-17.613283817370494</c:v>
                </c:pt>
                <c:pt idx="19">
                  <c:v>-17.425132928269122</c:v>
                </c:pt>
                <c:pt idx="20">
                  <c:v>-17.236982039646271</c:v>
                </c:pt>
                <c:pt idx="21">
                  <c:v>-17.048831151339542</c:v>
                </c:pt>
                <c:pt idx="22">
                  <c:v>-16.860680263240294</c:v>
                </c:pt>
                <c:pt idx="23">
                  <c:v>-16.672529375276678</c:v>
                </c:pt>
                <c:pt idx="24">
                  <c:v>-16.484378487401536</c:v>
                </c:pt>
                <c:pt idx="25">
                  <c:v>-16.296227599584125</c:v>
                </c:pt>
                <c:pt idx="26">
                  <c:v>-16.108076711804664</c:v>
                </c:pt>
                <c:pt idx="27">
                  <c:v>-15.919925824050864</c:v>
                </c:pt>
                <c:pt idx="28">
                  <c:v>-15.731774936316151</c:v>
                </c:pt>
                <c:pt idx="29">
                  <c:v>-15.543624048599613</c:v>
                </c:pt>
                <c:pt idx="30">
                  <c:v>-15.355473160908618</c:v>
                </c:pt>
                <c:pt idx="31">
                  <c:v>-15.167322273266931</c:v>
                </c:pt>
                <c:pt idx="32">
                  <c:v>-14.979171385735105</c:v>
                </c:pt>
                <c:pt idx="33">
                  <c:v>-14.791020498459771</c:v>
                </c:pt>
                <c:pt idx="34">
                  <c:v>-14.60286961179132</c:v>
                </c:pt>
                <c:pt idx="35">
                  <c:v>-14.414718726564281</c:v>
                </c:pt>
                <c:pt idx="36">
                  <c:v>-14.22656784476446</c:v>
                </c:pt>
                <c:pt idx="37">
                  <c:v>-14.038416971115284</c:v>
                </c:pt>
                <c:pt idx="38">
                  <c:v>-13.850266116851694</c:v>
                </c:pt>
                <c:pt idx="39">
                  <c:v>-13.662115308697018</c:v>
                </c:pt>
                <c:pt idx="40">
                  <c:v>-13.473964610210501</c:v>
                </c:pt>
                <c:pt idx="41">
                  <c:v>-13.285814172568553</c:v>
                </c:pt>
                <c:pt idx="42">
                  <c:v>-13.097664355341538</c:v>
                </c:pt>
                <c:pt idx="43">
                  <c:v>-12.909516013761511</c:v>
                </c:pt>
                <c:pt idx="44">
                  <c:v>-12.72137118194374</c:v>
                </c:pt>
                <c:pt idx="45">
                  <c:v>-12.533234697783021</c:v>
                </c:pt>
                <c:pt idx="46">
                  <c:v>-12.345118066898733</c:v>
                </c:pt>
                <c:pt idx="47">
                  <c:v>-12.157048647951454</c:v>
                </c:pt>
                <c:pt idx="48">
                  <c:v>-11.969091471647749</c:v>
                </c:pt>
                <c:pt idx="49">
                  <c:v>-11.7814009782757</c:v>
                </c:pt>
                <c:pt idx="50">
                  <c:v>-11.594343177882966</c:v>
                </c:pt>
                <c:pt idx="51">
                  <c:v>-11.408781189101139</c:v>
                </c:pt>
                <c:pt idx="52">
                  <c:v>-11.226726671100741</c:v>
                </c:pt>
                <c:pt idx="53">
                  <c:v>-11.05274110686427</c:v>
                </c:pt>
                <c:pt idx="54">
                  <c:v>-10.896534616440876</c:v>
                </c:pt>
                <c:pt idx="55">
                  <c:v>-10.776075611773418</c:v>
                </c:pt>
                <c:pt idx="56">
                  <c:v>-10.716091014239661</c:v>
                </c:pt>
                <c:pt idx="57">
                  <c:v>-10.734180480223138</c:v>
                </c:pt>
                <c:pt idx="58">
                  <c:v>-10.824594363966842</c:v>
                </c:pt>
                <c:pt idx="59">
                  <c:v>-10.964028877273471</c:v>
                </c:pt>
                <c:pt idx="60">
                  <c:v>-11.129944684428448</c:v>
                </c:pt>
                <c:pt idx="61">
                  <c:v>-11.308395432577218</c:v>
                </c:pt>
                <c:pt idx="62">
                  <c:v>-11.492401223266771</c:v>
                </c:pt>
                <c:pt idx="63">
                  <c:v>-11.678795578623141</c:v>
                </c:pt>
                <c:pt idx="64">
                  <c:v>-11.866202885500854</c:v>
                </c:pt>
                <c:pt idx="65">
                  <c:v>-12.054036216493696</c:v>
                </c:pt>
                <c:pt idx="66">
                  <c:v>-12.24204650495663</c:v>
                </c:pt>
                <c:pt idx="67">
                  <c:v>-12.430127441271205</c:v>
                </c:pt>
                <c:pt idx="68">
                  <c:v>-12.618232219680484</c:v>
                </c:pt>
                <c:pt idx="69">
                  <c:v>-12.806337969664003</c:v>
                </c:pt>
                <c:pt idx="70">
                  <c:v>-12.994430163527221</c:v>
                </c:pt>
                <c:pt idx="71">
                  <c:v>-13.182495118175737</c:v>
                </c:pt>
                <c:pt idx="72">
                  <c:v>-13.370515394986795</c:v>
                </c:pt>
                <c:pt idx="73">
                  <c:v>-13.558465631710336</c:v>
                </c:pt>
                <c:pt idx="74">
                  <c:v>-13.746307338231924</c:v>
                </c:pt>
                <c:pt idx="75">
                  <c:v>-13.933981369135079</c:v>
                </c:pt>
                <c:pt idx="76">
                  <c:v>-14.121396486299208</c:v>
                </c:pt>
                <c:pt idx="77">
                  <c:v>-14.308411700685365</c:v>
                </c:pt>
                <c:pt idx="78">
                  <c:v>-14.494808811238341</c:v>
                </c:pt>
                <c:pt idx="79">
                  <c:v>-14.680249423332514</c:v>
                </c:pt>
                <c:pt idx="80">
                  <c:v>-14.864207084245132</c:v>
                </c:pt>
                <c:pt idx="81">
                  <c:v>-15.045858680884203</c:v>
                </c:pt>
                <c:pt idx="82">
                  <c:v>-15.223906903750322</c:v>
                </c:pt>
                <c:pt idx="83">
                  <c:v>-15.396279920160232</c:v>
                </c:pt>
                <c:pt idx="84">
                  <c:v>-15.559594411481958</c:v>
                </c:pt>
                <c:pt idx="85">
                  <c:v>-15.708105579965443</c:v>
                </c:pt>
                <c:pt idx="86">
                  <c:v>-15.83133687065145</c:v>
                </c:pt>
                <c:pt idx="87">
                  <c:v>-15.907343777152512</c:v>
                </c:pt>
                <c:pt idx="88">
                  <c:v>-15.874131622748932</c:v>
                </c:pt>
                <c:pt idx="89">
                  <c:v>-15.228982745586219</c:v>
                </c:pt>
                <c:pt idx="90" formatCode="0.E+00">
                  <c:v>16.192287652857125</c:v>
                </c:pt>
                <c:pt idx="91" formatCode="0.E+00">
                  <c:v>16.739745607612321</c:v>
                </c:pt>
                <c:pt idx="92" formatCode="0.E+00">
                  <c:v>17.122830699325021</c:v>
                </c:pt>
                <c:pt idx="93" formatCode="0.E+00">
                  <c:v>17.435572155692572</c:v>
                </c:pt>
                <c:pt idx="94" formatCode="0.E+00">
                  <c:v>17.706736776815951</c:v>
                </c:pt>
                <c:pt idx="95" formatCode="0.E+00">
                  <c:v>17.950570535053199</c:v>
                </c:pt>
                <c:pt idx="96" formatCode="0.E+00">
                  <c:v>18.175907884830295</c:v>
                </c:pt>
                <c:pt idx="97" formatCode="0.E+00">
                  <c:v>18.388721596442714</c:v>
                </c:pt>
                <c:pt idx="98" formatCode="0.E+00">
                  <c:v>18.593125250224791</c:v>
                </c:pt>
                <c:pt idx="99" formatCode="0.E+00">
                  <c:v>18.791933174176105</c:v>
                </c:pt>
                <c:pt idx="100" formatCode="0.E+00">
                  <c:v>18.98704658435684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33-4FB3-9551-BB92FA74B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126072"/>
        <c:axId val="365127640"/>
      </c:scatterChart>
      <c:valAx>
        <c:axId val="36512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7640"/>
        <c:crosses val="autoZero"/>
        <c:crossBetween val="midCat"/>
      </c:valAx>
      <c:valAx>
        <c:axId val="365127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6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550FC1-22F4-43A3-BB31-8E0E11AA6A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21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1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3E635-7430-48FD-BD0D-3738A03B48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60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03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553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7177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70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011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307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ABBBE-091A-4B64-B200-209946B09FA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085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ABBBE-091A-4B64-B200-209946B09FA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66114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279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32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261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130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3716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143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0143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61737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99193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4775" y="555625"/>
            <a:ext cx="3700463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969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99207-A22D-4C0B-8BC6-0A450BE7DC2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33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40E7A-912F-41C1-BF35-14C8FF108CE7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98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57D0-4F26-4BA8-BA24-6AEA5CF165B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58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C95DEB-C3C7-4866-8081-5B6892F54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330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54FF618-FB23-4406-AA5F-90923A0AB0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919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4CDCAE-1FB1-41A9-956B-8D0F3DB834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012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BD782B-B2D3-474A-B4F9-C878C02A30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9320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BC77A8-6E21-43DF-9FB4-26568B8511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379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DFD9C1-24F8-4B7B-8AC2-7B93739559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069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D68592-1E33-4DA4-AF40-8CA85ECD9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727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43F714-7AFC-4A41-BEF7-2287C5E68B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99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C073-8E43-4A27-BC9F-D283EADCF08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6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6A598-E6C3-490F-8B9A-6E6A15DD6C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755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A686C5-27CC-4185-B22A-4C7CED8CD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028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7C6AB5-DA06-4D6C-968A-E55286C336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0349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F1DACA-1D26-4959-A1FB-4D55AA0C25D9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7512F4-D980-47AF-B3F0-6CB358435D3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0079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8DC58-A0F2-4027-B76D-5F2B471477B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9C765A-82A8-4504-941A-FEECD581D4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965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9073B-849B-4EF7-AF5E-9CE822E997A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FA26-2EBC-4E47-B60F-477FC80DD9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84830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463B8-3BD6-46BC-9790-6077C9857A61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9986F-142F-4A9E-B27B-193EAFBCA29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0047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DE3CB-7C64-46B2-A383-C05A3ED46548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7D7445-21BE-4265-A993-561323A64E6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996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22D18-42B5-4927-898B-E37534C39E3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87E86-DE94-4399-973A-C8CCB525C9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649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7DA3ED-3F3A-4C03-AC4D-7B1758CAF7DB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8EB11-C282-4906-BB24-F7E7B51CCC9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586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34A21-2771-4A8E-B948-BC987F9A10E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648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6F330-6C1F-48D6-AC4F-DC4141A20670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825BF-554C-42F7-9901-25AFF23923E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770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F1AB5-91AF-4D30-9057-003444D29286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99521-6402-4CA5-B242-8389DDF04A2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42128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83C15-4582-48C4-8261-6C5FD7D59BCF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1ECE7-D120-4A7D-A32A-FF53BD78260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098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7BEA0-FAE9-45F5-B93E-2E853EDD177D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E53DE-DEF1-4529-BC2C-077B8619919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6081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4AC2F-9B2F-4F77-BE12-15589C1FBCF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518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03E84-976A-44CC-8624-E0152866EE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66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F1ED6-D480-449D-9E05-3CC2EC938CB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0615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31E55-BC05-453B-9193-2F9B8BBF3DA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888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97103-DE09-487D-916B-B9E95ACC11D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910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EBBED-C13B-4BF9-AC92-EF310E3A7E1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9983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5A94D-BEFC-47F2-ADD9-CC1CDE86D830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0193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444A5-BFF1-4C78-BD5A-9F3CC7E347C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695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A13A1A-A592-4523-A9BF-4CAC2B1EA13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898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C5D8C-57D7-43E2-AB95-05BC89AEA69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7401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3DE4C-DDDD-4E97-A0CF-16EBBC04CC8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14561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2F4B5-7DBE-4EA2-87C4-4E56861609D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3482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CA061-458E-441E-BCEC-B7AB8E52ABF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143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69594-6B2C-4AE0-AD8D-E8464A0C5F9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732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55A36-BB40-443C-9791-3BA8CB4CEEB2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26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F339D-AEDF-4C4B-BCEA-4EC7967453A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092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96F01-06F7-43B2-91C5-9275A55F7CEC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8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26E72-A05E-4B5E-AEF3-9B9A3E33DAE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pitchFamily="5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3" r:id="rId1"/>
    <p:sldLayoutId id="2147485074" r:id="rId2"/>
    <p:sldLayoutId id="2147485075" r:id="rId3"/>
    <p:sldLayoutId id="2147485076" r:id="rId4"/>
    <p:sldLayoutId id="2147485077" r:id="rId5"/>
    <p:sldLayoutId id="2147485078" r:id="rId6"/>
    <p:sldLayoutId id="2147485079" r:id="rId7"/>
    <p:sldLayoutId id="2147485080" r:id="rId8"/>
    <p:sldLayoutId id="2147485081" r:id="rId9"/>
    <p:sldLayoutId id="2147485082" r:id="rId10"/>
    <p:sldLayoutId id="21474850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4C90DA-E985-4CB0-BA71-73DB65F8E7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98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150" r:id="rId3"/>
    <p:sldLayoutId id="2147485151" r:id="rId4"/>
    <p:sldLayoutId id="2147485152" r:id="rId5"/>
    <p:sldLayoutId id="2147485153" r:id="rId6"/>
    <p:sldLayoutId id="2147485154" r:id="rId7"/>
    <p:sldLayoutId id="2147485155" r:id="rId8"/>
    <p:sldLayoutId id="2147485156" r:id="rId9"/>
    <p:sldLayoutId id="2147485157" r:id="rId10"/>
    <p:sldLayoutId id="2147485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BF4BA-D6E1-4339-ADD6-74167A1D6FA2}" type="datetimeFigureOut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BF748-4DFC-4068-ADDF-C1AF73BFC0B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2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01468-7477-4B6A-85DD-6876499B29C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10" Type="http://schemas.openxmlformats.org/officeDocument/2006/relationships/image" Target="../media/image53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chart" Target="../charts/char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e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N-T-Fit-semi_FEA.py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571" y="1030626"/>
            <a:ext cx="898142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Purpose: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Fitting to </a:t>
            </a:r>
            <a:r>
              <a:rPr lang="en-US" altLang="ja-JP" sz="1800" i="1" dirty="0">
                <a:solidFill>
                  <a:srgbClr val="000000"/>
                </a:solidFill>
              </a:rPr>
              <a:t>n</a:t>
            </a:r>
            <a:r>
              <a:rPr lang="en-US" altLang="ja-JP" sz="1800" dirty="0">
                <a:solidFill>
                  <a:srgbClr val="000000"/>
                </a:solidFill>
              </a:rPr>
              <a:t>–</a:t>
            </a:r>
            <a:r>
              <a:rPr lang="en-US" altLang="ja-JP" sz="1800" i="1" dirty="0">
                <a:solidFill>
                  <a:srgbClr val="000000"/>
                </a:solidFill>
              </a:rPr>
              <a:t>T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Hall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data</a:t>
            </a:r>
            <a:br>
              <a:rPr lang="en-US" altLang="ja-JP" sz="1800" dirty="0">
                <a:solidFill>
                  <a:srgbClr val="000000"/>
                </a:solidFill>
              </a:rPr>
            </a:br>
            <a:r>
              <a:rPr lang="ja-JP" altLang="en-US" sz="1800" dirty="0">
                <a:solidFill>
                  <a:srgbClr val="000000"/>
                </a:solidFill>
              </a:rPr>
              <a:t>　　　　　　</a:t>
            </a:r>
            <a:r>
              <a:rPr lang="ja-JP" altLang="en-US" sz="1800" dirty="0"/>
              <a:t>非縮退半導体の</a:t>
            </a:r>
            <a:r>
              <a:rPr lang="en-US" altLang="ja-JP" sz="1800" dirty="0"/>
              <a:t>Hall</a:t>
            </a:r>
            <a:r>
              <a:rPr lang="ja-JP" altLang="en-US" sz="1800" dirty="0"/>
              <a:t>移動度・キャリア密度にフィッティング</a:t>
            </a:r>
            <a:endParaRPr lang="en-US" altLang="ja-JP" sz="1800" dirty="0"/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Model: </a:t>
            </a:r>
            <a:r>
              <a:rPr lang="en-US" altLang="ja-JP" sz="1800" dirty="0">
                <a:solidFill>
                  <a:srgbClr val="000000"/>
                </a:solidFill>
              </a:rPr>
              <a:t>Free electron model, single donor and acceptor</a:t>
            </a:r>
            <a:br>
              <a:rPr lang="en-US" altLang="ja-JP" sz="1800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             Consider coexistence of electrons and holes</a:t>
            </a:r>
            <a:br>
              <a:rPr lang="en-US" altLang="ja-JP" sz="1800" dirty="0">
                <a:solidFill>
                  <a:srgbClr val="000000"/>
                </a:solidFill>
              </a:rPr>
            </a:br>
            <a:endParaRPr lang="en-US" altLang="ja-JP" sz="1800" dirty="0">
              <a:solidFill>
                <a:srgbClr val="0000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Functions: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en-US" altLang="ja-JP" sz="1800" dirty="0" err="1">
                <a:solidFill>
                  <a:srgbClr val="000000"/>
                </a:solidFill>
              </a:rPr>
              <a:t>i</a:t>
            </a:r>
            <a:r>
              <a:rPr lang="en-US" altLang="ja-JP" sz="1800" dirty="0">
                <a:solidFill>
                  <a:srgbClr val="000000"/>
                </a:solidFill>
              </a:rPr>
              <a:t>) mode = ‘sim’: Plot 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ja-JP" sz="1800" dirty="0">
                <a:solidFill>
                  <a:srgbClr val="000000"/>
                </a:solidFill>
              </a:rPr>
              <a:t>–</a:t>
            </a:r>
            <a:r>
              <a:rPr lang="en-US" altLang="ja-JP" sz="1800" i="1" dirty="0">
                <a:solidFill>
                  <a:srgbClr val="000000"/>
                </a:solidFill>
              </a:rPr>
              <a:t>T</a:t>
            </a:r>
            <a:r>
              <a:rPr lang="en-US" altLang="ja-JP" sz="1800" dirty="0">
                <a:solidFill>
                  <a:srgbClr val="000000"/>
                </a:solidFill>
              </a:rPr>
              <a:t> data in linear, </a:t>
            </a:r>
            <a:br>
              <a:rPr lang="en-US" altLang="ja-JP" sz="1800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                   and Arrhenius plots of log(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) – 1/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T,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log(</a:t>
            </a:r>
            <a:r>
              <a:rPr lang="en-US" altLang="ja-JP" sz="1800" i="1" dirty="0" err="1">
                <a:solidFill>
                  <a:srgbClr val="000000"/>
                </a:solidFill>
                <a:sym typeface="Symbol" panose="05050102010706020507" pitchFamily="18" charset="2"/>
              </a:rPr>
              <a:t>nT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–3/2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) – 1/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T, and 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dirty="0" err="1">
                <a:solidFill>
                  <a:srgbClr val="000000"/>
                </a:solidFill>
                <a:sym typeface="Symbol" panose="05050102010706020507" pitchFamily="18" charset="2"/>
              </a:rPr>
              <a:t>and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log(</a:t>
            </a:r>
            <a:r>
              <a:rPr lang="en-US" altLang="ja-JP" sz="1800" i="1" dirty="0" err="1">
                <a:solidFill>
                  <a:srgbClr val="000000"/>
                </a:solidFill>
                <a:sym typeface="Symbol" panose="05050102010706020507" pitchFamily="18" charset="2"/>
              </a:rPr>
              <a:t>nT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1800" baseline="30000" dirty="0">
                <a:solidFill>
                  <a:srgbClr val="000000"/>
                </a:solidFill>
                <a:sym typeface="Symbol" panose="05050102010706020507" pitchFamily="18" charset="2"/>
              </a:rPr>
              <a:t>–3/4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) – 1/</a:t>
            </a: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b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  <a:t>                            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Plot</a:t>
            </a:r>
            <a:r>
              <a:rPr lang="en-US" altLang="ja-JP" sz="1800" dirty="0">
                <a:solidFill>
                  <a:srgbClr val="000000"/>
                </a:solidFill>
              </a:rPr>
              <a:t> </a:t>
            </a:r>
            <a:r>
              <a:rPr lang="en-US" altLang="ja-JP" sz="1800" i="1" dirty="0" err="1">
                <a:solidFill>
                  <a:srgbClr val="000000"/>
                </a:solidFill>
              </a:rPr>
              <a:t>E</a:t>
            </a:r>
            <a:r>
              <a:rPr lang="en-US" altLang="ja-JP" sz="1800" baseline="-25000" dirty="0" err="1">
                <a:solidFill>
                  <a:srgbClr val="000000"/>
                </a:solidFill>
              </a:rPr>
              <a:t>a</a:t>
            </a:r>
            <a:r>
              <a:rPr lang="en-US" altLang="ja-JP" sz="1800" dirty="0">
                <a:solidFill>
                  <a:srgbClr val="000000"/>
                </a:solidFill>
              </a:rPr>
              <a:t>–</a:t>
            </a:r>
            <a:r>
              <a:rPr lang="en-US" altLang="ja-JP" sz="1800" i="1" dirty="0">
                <a:solidFill>
                  <a:srgbClr val="000000"/>
                </a:solidFill>
              </a:rPr>
              <a:t>T </a:t>
            </a:r>
            <a:r>
              <a:rPr lang="en-US" altLang="ja-JP" sz="1800" dirty="0">
                <a:solidFill>
                  <a:srgbClr val="000000"/>
                </a:solidFill>
              </a:rPr>
              <a:t> from these Arrhenius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 slopes</a:t>
            </a:r>
            <a:br>
              <a:rPr lang="en-US" altLang="ja-JP" sz="1800" i="1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(iii) mode = ‘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fit’: Non-linear least-squares fitting by two-carrier model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’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fit_h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’, ‘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fit_e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sym typeface="Symbol" panose="05050102010706020507" pitchFamily="18" charset="2"/>
              </a:rPr>
              <a:t>: Non-linear least-squares fitting by single-carrier model</a:t>
            </a:r>
            <a:br>
              <a:rPr lang="en-US" altLang="ja-JP" sz="1800" i="1" dirty="0">
                <a:solidFill>
                  <a:srgbClr val="000000"/>
                </a:solidFill>
              </a:rPr>
            </a:br>
            <a:endParaRPr lang="en-US" altLang="ja-JP" sz="1800" i="1" dirty="0">
              <a:solidFill>
                <a:srgbClr val="000000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Theory: </a:t>
            </a:r>
            <a:r>
              <a:rPr lang="en-US" altLang="ja-JP" sz="1800" dirty="0">
                <a:solidFill>
                  <a:srgbClr val="000000"/>
                </a:solidFill>
              </a:rPr>
              <a:t>Attached in this file after usage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104593403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EFC6AF-2E51-4DFE-B04A-5D8DA249BB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F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9442512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46"/>
          <p:cNvSpPr>
            <a:spLocks noChangeArrowheads="1"/>
          </p:cNvSpPr>
          <p:nvPr/>
        </p:nvSpPr>
        <p:spPr bwMode="auto">
          <a:xfrm>
            <a:off x="548289" y="5001104"/>
            <a:ext cx="2000705" cy="1647143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86" name="Rectangle 146"/>
          <p:cNvSpPr>
            <a:spLocks noChangeArrowheads="1"/>
          </p:cNvSpPr>
          <p:nvPr/>
        </p:nvSpPr>
        <p:spPr bwMode="auto">
          <a:xfrm>
            <a:off x="578062" y="2326335"/>
            <a:ext cx="2000705" cy="133380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半導体の電子構造</a:t>
            </a:r>
          </a:p>
        </p:txBody>
      </p:sp>
      <p:sp>
        <p:nvSpPr>
          <p:cNvPr id="414723" name="Line 4"/>
          <p:cNvSpPr>
            <a:spLocks noChangeShapeType="1"/>
          </p:cNvSpPr>
          <p:nvPr/>
        </p:nvSpPr>
        <p:spPr bwMode="auto">
          <a:xfrm>
            <a:off x="292247" y="3660139"/>
            <a:ext cx="2286520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24" name="Group 37"/>
          <p:cNvGrpSpPr>
            <a:grpSpLocks/>
          </p:cNvGrpSpPr>
          <p:nvPr/>
        </p:nvGrpSpPr>
        <p:grpSpPr bwMode="auto">
          <a:xfrm>
            <a:off x="292247" y="4517584"/>
            <a:ext cx="2596153" cy="11909"/>
            <a:chOff x="1712" y="2818"/>
            <a:chExt cx="2180" cy="10"/>
          </a:xfrm>
        </p:grpSpPr>
        <p:sp>
          <p:nvSpPr>
            <p:cNvPr id="414866" name="Freeform 5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7" name="Freeform 6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8" name="Freeform 7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69" name="Freeform 8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0" name="Freeform 9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1" name="Freeform 10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2" name="Freeform 11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3" name="Freeform 12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4" name="Freeform 13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5" name="Freeform 14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6" name="Freeform 15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7" name="Freeform 16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8" name="Freeform 17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79" name="Freeform 18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0" name="Freeform 19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1" name="Freeform 20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2" name="Freeform 21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3" name="Freeform 22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4" name="Freeform 23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5" name="Freeform 24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6" name="Freeform 25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7" name="Freeform 26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8" name="Freeform 27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89" name="Freeform 28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0" name="Freeform 29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1" name="Freeform 30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2" name="Freeform 31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3" name="Freeform 32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4" name="Freeform 33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5" name="Freeform 34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6" name="Freeform 35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97" name="Freeform 36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25" name="Rectangle 38"/>
          <p:cNvSpPr>
            <a:spLocks noChangeArrowheads="1"/>
          </p:cNvSpPr>
          <p:nvPr/>
        </p:nvSpPr>
        <p:spPr bwMode="auto">
          <a:xfrm>
            <a:off x="-339091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30" name="Rectangle 44"/>
          <p:cNvSpPr>
            <a:spLocks noChangeArrowheads="1"/>
          </p:cNvSpPr>
          <p:nvPr/>
        </p:nvSpPr>
        <p:spPr bwMode="auto">
          <a:xfrm>
            <a:off x="-291455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33" name="Rectangle 48"/>
          <p:cNvSpPr>
            <a:spLocks noChangeArrowheads="1"/>
          </p:cNvSpPr>
          <p:nvPr/>
        </p:nvSpPr>
        <p:spPr bwMode="auto">
          <a:xfrm>
            <a:off x="-51772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3" name="Line 58"/>
          <p:cNvSpPr>
            <a:spLocks noChangeShapeType="1"/>
          </p:cNvSpPr>
          <p:nvPr/>
        </p:nvSpPr>
        <p:spPr bwMode="auto">
          <a:xfrm>
            <a:off x="292247" y="4993943"/>
            <a:ext cx="2600554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5" name="Rectangle 60"/>
          <p:cNvSpPr>
            <a:spLocks noChangeArrowheads="1"/>
          </p:cNvSpPr>
          <p:nvPr/>
        </p:nvSpPr>
        <p:spPr bwMode="auto">
          <a:xfrm>
            <a:off x="167223" y="2009594"/>
            <a:ext cx="1349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真空準位 </a:t>
            </a: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vac</a:t>
            </a:r>
            <a:endParaRPr kumimoji="1" lang="en-US" altLang="ja-JP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48" name="Line 63"/>
          <p:cNvSpPr>
            <a:spLocks noChangeShapeType="1"/>
          </p:cNvSpPr>
          <p:nvPr/>
        </p:nvSpPr>
        <p:spPr bwMode="auto">
          <a:xfrm>
            <a:off x="321276" y="2326335"/>
            <a:ext cx="2381792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58" name="Rectangle 82"/>
          <p:cNvSpPr>
            <a:spLocks noChangeArrowheads="1"/>
          </p:cNvSpPr>
          <p:nvPr/>
        </p:nvSpPr>
        <p:spPr bwMode="auto">
          <a:xfrm>
            <a:off x="959148" y="2612150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61" name="Group 88"/>
          <p:cNvGrpSpPr>
            <a:grpSpLocks/>
          </p:cNvGrpSpPr>
          <p:nvPr/>
        </p:nvGrpSpPr>
        <p:grpSpPr bwMode="auto">
          <a:xfrm>
            <a:off x="1909449" y="3672048"/>
            <a:ext cx="130999" cy="1333803"/>
            <a:chOff x="2942" y="2108"/>
            <a:chExt cx="110" cy="1120"/>
          </a:xfrm>
        </p:grpSpPr>
        <p:sp>
          <p:nvSpPr>
            <p:cNvPr id="414854" name="Line 85"/>
            <p:cNvSpPr>
              <a:spLocks noChangeShapeType="1"/>
            </p:cNvSpPr>
            <p:nvPr/>
          </p:nvSpPr>
          <p:spPr bwMode="auto">
            <a:xfrm>
              <a:off x="2992" y="2148"/>
              <a:ext cx="1" cy="103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5" name="Freeform 86"/>
            <p:cNvSpPr>
              <a:spLocks/>
            </p:cNvSpPr>
            <p:nvPr/>
          </p:nvSpPr>
          <p:spPr bwMode="auto">
            <a:xfrm>
              <a:off x="2942" y="210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50 w 110"/>
                <a:gd name="T3" fmla="*/ 0 h 100"/>
                <a:gd name="T4" fmla="*/ 0 w 110"/>
                <a:gd name="T5" fmla="*/ 100 h 100"/>
                <a:gd name="T6" fmla="*/ 50 w 110"/>
                <a:gd name="T7" fmla="*/ 70 h 100"/>
                <a:gd name="T8" fmla="*/ 110 w 110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50" y="0"/>
                  </a:lnTo>
                  <a:lnTo>
                    <a:pt x="0" y="100"/>
                  </a:lnTo>
                  <a:lnTo>
                    <a:pt x="50" y="70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6" name="Freeform 87"/>
            <p:cNvSpPr>
              <a:spLocks/>
            </p:cNvSpPr>
            <p:nvPr/>
          </p:nvSpPr>
          <p:spPr bwMode="auto">
            <a:xfrm>
              <a:off x="2942" y="3128"/>
              <a:ext cx="110" cy="100"/>
            </a:xfrm>
            <a:custGeom>
              <a:avLst/>
              <a:gdLst>
                <a:gd name="T0" fmla="*/ 0 w 110"/>
                <a:gd name="T1" fmla="*/ 0 h 100"/>
                <a:gd name="T2" fmla="*/ 50 w 110"/>
                <a:gd name="T3" fmla="*/ 100 h 100"/>
                <a:gd name="T4" fmla="*/ 110 w 110"/>
                <a:gd name="T5" fmla="*/ 0 h 100"/>
                <a:gd name="T6" fmla="*/ 50 w 110"/>
                <a:gd name="T7" fmla="*/ 30 h 100"/>
                <a:gd name="T8" fmla="*/ 0 w 11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50" y="100"/>
                  </a:lnTo>
                  <a:lnTo>
                    <a:pt x="110" y="0"/>
                  </a:lnTo>
                  <a:lnTo>
                    <a:pt x="5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62" name="Rectangle 89"/>
          <p:cNvSpPr>
            <a:spLocks noChangeArrowheads="1"/>
          </p:cNvSpPr>
          <p:nvPr/>
        </p:nvSpPr>
        <p:spPr bwMode="auto">
          <a:xfrm>
            <a:off x="351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65" name="Line 93"/>
          <p:cNvSpPr>
            <a:spLocks noChangeShapeType="1"/>
          </p:cNvSpPr>
          <p:nvPr/>
        </p:nvSpPr>
        <p:spPr bwMode="auto">
          <a:xfrm>
            <a:off x="292247" y="3660140"/>
            <a:ext cx="2562626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14766" name="Group 126"/>
          <p:cNvGrpSpPr>
            <a:grpSpLocks/>
          </p:cNvGrpSpPr>
          <p:nvPr/>
        </p:nvGrpSpPr>
        <p:grpSpPr bwMode="auto">
          <a:xfrm>
            <a:off x="292247" y="4517584"/>
            <a:ext cx="2596153" cy="11909"/>
            <a:chOff x="1712" y="2818"/>
            <a:chExt cx="2180" cy="10"/>
          </a:xfrm>
        </p:grpSpPr>
        <p:sp>
          <p:nvSpPr>
            <p:cNvPr id="414822" name="Freeform 94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3" name="Freeform 95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4" name="Freeform 96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5" name="Freeform 97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6" name="Freeform 98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7" name="Freeform 99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8" name="Freeform 100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29" name="Freeform 101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0" name="Freeform 102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1" name="Freeform 103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2" name="Freeform 104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3" name="Freeform 105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4" name="Freeform 106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5" name="Freeform 107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6" name="Freeform 108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7" name="Freeform 109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8" name="Freeform 110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39" name="Freeform 111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0" name="Freeform 112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1" name="Freeform 113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2" name="Freeform 114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3" name="Freeform 115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4" name="Freeform 116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5" name="Freeform 117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6" name="Freeform 118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7" name="Freeform 119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8" name="Freeform 120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49" name="Freeform 121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0" name="Freeform 122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1" name="Freeform 123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2" name="Freeform 124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4853" name="Freeform 125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14767" name="Rectangle 127"/>
          <p:cNvSpPr>
            <a:spLocks noChangeArrowheads="1"/>
          </p:cNvSpPr>
          <p:nvPr/>
        </p:nvSpPr>
        <p:spPr bwMode="auto">
          <a:xfrm>
            <a:off x="-339091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73" name="Rectangle 133"/>
          <p:cNvSpPr>
            <a:spLocks noChangeArrowheads="1"/>
          </p:cNvSpPr>
          <p:nvPr/>
        </p:nvSpPr>
        <p:spPr bwMode="auto">
          <a:xfrm>
            <a:off x="-291455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74" name="Rectangle 134"/>
          <p:cNvSpPr>
            <a:spLocks noChangeArrowheads="1"/>
          </p:cNvSpPr>
          <p:nvPr/>
        </p:nvSpPr>
        <p:spPr bwMode="auto">
          <a:xfrm>
            <a:off x="109161" y="3374328"/>
            <a:ext cx="1468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伝導帯下端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sp>
        <p:nvSpPr>
          <p:cNvPr id="414777" name="Rectangle 137"/>
          <p:cNvSpPr>
            <a:spLocks noChangeArrowheads="1"/>
          </p:cNvSpPr>
          <p:nvPr/>
        </p:nvSpPr>
        <p:spPr bwMode="auto">
          <a:xfrm>
            <a:off x="-51772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2" name="Rectangle 171"/>
          <p:cNvSpPr>
            <a:spLocks noChangeArrowheads="1"/>
          </p:cNvSpPr>
          <p:nvPr/>
        </p:nvSpPr>
        <p:spPr bwMode="auto">
          <a:xfrm>
            <a:off x="959148" y="2612150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6" name="Rectangle 178"/>
          <p:cNvSpPr>
            <a:spLocks noChangeArrowheads="1"/>
          </p:cNvSpPr>
          <p:nvPr/>
        </p:nvSpPr>
        <p:spPr bwMode="auto">
          <a:xfrm>
            <a:off x="351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807" name="Rectangle 179"/>
          <p:cNvSpPr>
            <a:spLocks noChangeArrowheads="1"/>
          </p:cNvSpPr>
          <p:nvPr/>
        </p:nvSpPr>
        <p:spPr bwMode="auto">
          <a:xfrm>
            <a:off x="550256" y="3847588"/>
            <a:ext cx="13753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バンドギャップ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4772" name="Rectangle 132"/>
          <p:cNvSpPr>
            <a:spLocks noChangeArrowheads="1"/>
          </p:cNvSpPr>
          <p:nvPr/>
        </p:nvSpPr>
        <p:spPr bwMode="auto">
          <a:xfrm>
            <a:off x="1057823" y="5737352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価電子帯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82" name="Rectangle 142"/>
          <p:cNvSpPr>
            <a:spLocks noChangeArrowheads="1"/>
          </p:cNvSpPr>
          <p:nvPr/>
        </p:nvSpPr>
        <p:spPr bwMode="auto">
          <a:xfrm>
            <a:off x="1269420" y="2791975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伝導帯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768" name="Rectangle 128"/>
          <p:cNvSpPr>
            <a:spLocks noChangeArrowheads="1"/>
          </p:cNvSpPr>
          <p:nvPr/>
        </p:nvSpPr>
        <p:spPr bwMode="auto">
          <a:xfrm>
            <a:off x="109161" y="4248424"/>
            <a:ext cx="1575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フェルミ準位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</a:p>
        </p:txBody>
      </p:sp>
      <p:sp>
        <p:nvSpPr>
          <p:cNvPr id="414778" name="Rectangle 138"/>
          <p:cNvSpPr>
            <a:spLocks noChangeArrowheads="1"/>
          </p:cNvSpPr>
          <p:nvPr/>
        </p:nvSpPr>
        <p:spPr bwMode="auto">
          <a:xfrm>
            <a:off x="109161" y="5030057"/>
            <a:ext cx="1707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価電子帯上端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81" name="オブジェクト 5"/>
          <p:cNvGraphicFramePr>
            <a:graphicFrameLocks noChangeAspect="1"/>
          </p:cNvGraphicFramePr>
          <p:nvPr/>
        </p:nvGraphicFramePr>
        <p:xfrm>
          <a:off x="3333750" y="1512888"/>
          <a:ext cx="1566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数式" r:id="rId4" imgW="1041120" imgH="507960" progId="Equation.3">
                  <p:embed/>
                </p:oleObj>
              </mc:Choice>
              <mc:Fallback>
                <p:oleObj name="数式" r:id="rId4" imgW="1041120" imgH="507960" progId="Equation.3">
                  <p:embed/>
                  <p:pic>
                    <p:nvPicPr>
                      <p:cNvPr id="181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1512888"/>
                        <a:ext cx="1566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オブジェクト 6"/>
          <p:cNvGraphicFramePr>
            <a:graphicFrameLocks noChangeAspect="1"/>
          </p:cNvGraphicFramePr>
          <p:nvPr/>
        </p:nvGraphicFramePr>
        <p:xfrm>
          <a:off x="3194050" y="5635625"/>
          <a:ext cx="1354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数式" r:id="rId6" imgW="927000" imgH="507960" progId="Equation.3">
                  <p:embed/>
                </p:oleObj>
              </mc:Choice>
              <mc:Fallback>
                <p:oleObj name="数式" r:id="rId6" imgW="927000" imgH="507960" progId="Equation.3">
                  <p:embed/>
                  <p:pic>
                    <p:nvPicPr>
                      <p:cNvPr id="182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635625"/>
                        <a:ext cx="135413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フリーフォーム 182"/>
          <p:cNvSpPr/>
          <p:nvPr/>
        </p:nvSpPr>
        <p:spPr>
          <a:xfrm rot="5400000" flipH="1">
            <a:off x="2884605" y="2220286"/>
            <a:ext cx="1411790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5" name="直線コネクタ 184"/>
          <p:cNvCxnSpPr/>
          <p:nvPr/>
        </p:nvCxnSpPr>
        <p:spPr>
          <a:xfrm>
            <a:off x="2859216" y="6480569"/>
            <a:ext cx="2051543" cy="0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4"/>
          <p:cNvSpPr txBox="1">
            <a:spLocks noChangeArrowheads="1"/>
          </p:cNvSpPr>
          <p:nvPr/>
        </p:nvSpPr>
        <p:spPr bwMode="auto">
          <a:xfrm rot="16200000">
            <a:off x="1938079" y="1311640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エネルギー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8" name="直線コネクタ 187"/>
          <p:cNvCxnSpPr/>
          <p:nvPr/>
        </p:nvCxnSpPr>
        <p:spPr>
          <a:xfrm flipV="1">
            <a:off x="2866782" y="1262289"/>
            <a:ext cx="0" cy="5478979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テキスト ボックス 14"/>
          <p:cNvSpPr txBox="1">
            <a:spLocks noChangeArrowheads="1"/>
          </p:cNvSpPr>
          <p:nvPr/>
        </p:nvSpPr>
        <p:spPr bwMode="auto">
          <a:xfrm>
            <a:off x="3056091" y="6472229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状態密度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フリーフォーム 193"/>
          <p:cNvSpPr/>
          <p:nvPr/>
        </p:nvSpPr>
        <p:spPr>
          <a:xfrm rot="5400000">
            <a:off x="2899327" y="4980676"/>
            <a:ext cx="1434666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Rectangle 134"/>
          <p:cNvSpPr>
            <a:spLocks noChangeArrowheads="1"/>
          </p:cNvSpPr>
          <p:nvPr/>
        </p:nvSpPr>
        <p:spPr bwMode="auto">
          <a:xfrm>
            <a:off x="2569409" y="3614218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</a:p>
        </p:txBody>
      </p:sp>
      <p:sp>
        <p:nvSpPr>
          <p:cNvPr id="196" name="Rectangle 138"/>
          <p:cNvSpPr>
            <a:spLocks noChangeArrowheads="1"/>
          </p:cNvSpPr>
          <p:nvPr/>
        </p:nvSpPr>
        <p:spPr bwMode="auto">
          <a:xfrm>
            <a:off x="2589181" y="4688469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Rectangle 138"/>
          <p:cNvSpPr>
            <a:spLocks noChangeArrowheads="1"/>
          </p:cNvSpPr>
          <p:nvPr/>
        </p:nvSpPr>
        <p:spPr bwMode="auto">
          <a:xfrm>
            <a:off x="2589861" y="4231269"/>
            <a:ext cx="248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5280759" y="719367"/>
                <a:ext cx="4092829" cy="613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d>
                      <m:d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𝒌</m:t>
                        </m:r>
                      </m:e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E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に関する状態密度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𝑵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)/</m:t>
                    </m:r>
                    <m:r>
                      <a:rPr kumimoji="1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𝑽</m:t>
                    </m:r>
                  </m:oMath>
                </a14:m>
                <a:endPara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kumimoji="1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𝒉</m:t>
                            </m:r>
                          </m:e>
                          <m:sup>
                            <m:r>
                              <a:rPr kumimoji="1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rad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(9.41)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Fermi-Dirac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分布関数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	(8.5)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半導体中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:</a:t>
                </a:r>
                <a:b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原子核の総電荷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𝑍</m:t>
                    </m:r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と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総電子数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endPara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が等しく、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を満たす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・ 電子数の条件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・ 真性半導体では、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では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価電子帯上端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en-US" altLang="ja-JP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まで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電子が詰まっている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0759" y="719367"/>
                <a:ext cx="4092829" cy="6133795"/>
              </a:xfrm>
              <a:prstGeom prst="rect">
                <a:avLst/>
              </a:prstGeom>
              <a:blipFill>
                <a:blip r:embed="rId8"/>
                <a:stretch>
                  <a:fillRect l="-3720" b="-1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654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1529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電子と正孔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電荷中性条件の書き換え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157218" y="617842"/>
                <a:ext cx="8856156" cy="5829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0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における全電子数の条件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e>
                          <m:sub/>
                        </m:sSub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有限温度における全電子数の条件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に置き換える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e>
                          <m:sub/>
                        </m:sSub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程度の大きな数なので、扱いにくい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を基準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に考える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※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正孔は電子が空いた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“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孔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”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とみなすことができる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1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1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</m:func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  <m:sup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=&gt;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+mn-cs"/>
                  </a:rPr>
                  <a:t>電荷中性条件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218" y="617842"/>
                <a:ext cx="8856156" cy="5829096"/>
              </a:xfrm>
              <a:prstGeom prst="rect">
                <a:avLst/>
              </a:prstGeom>
              <a:blipFill>
                <a:blip r:embed="rId3"/>
                <a:stretch>
                  <a:fillRect l="-1789" t="-6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5485731" y="4025097"/>
            <a:ext cx="3600298" cy="2869773"/>
            <a:chOff x="5608983" y="801950"/>
            <a:chExt cx="3600298" cy="2869773"/>
          </a:xfrm>
        </p:grpSpPr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608983" y="801950"/>
            <a:ext cx="3600298" cy="2608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9" name="Text Box 8"/>
            <p:cNvSpPr txBox="1">
              <a:spLocks noChangeArrowheads="1"/>
            </p:cNvSpPr>
            <p:nvPr/>
          </p:nvSpPr>
          <p:spPr bwMode="auto">
            <a:xfrm>
              <a:off x="7149873" y="3302391"/>
              <a:ext cx="80214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 / eV</a:t>
              </a:r>
            </a:p>
          </p:txBody>
        </p: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5890914" y="1213245"/>
              <a:ext cx="795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r>
                <a:rPr kumimoji="1" lang="en-US" altLang="ja-JP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</a:p>
          </p:txBody>
        </p: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8136693" y="1190306"/>
              <a:ext cx="1007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r>
                <a:rPr kumimoji="1" lang="en-US" altLang="ja-JP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h</a:t>
              </a:r>
              <a:r>
                <a:rPr kumimoji="1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(E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781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自由電子密度、自由正孔密度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57870" y="659840"/>
                <a:ext cx="8063085" cy="5858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𝑒𝑥𝑝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(9.41)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非縮退半導体 </a:t>
                </a:r>
                <a14:m>
                  <m:oMath xmlns:m="http://schemas.openxmlformats.org/officeDocument/2006/math"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&gt;&gt;1 </a:t>
                </a: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では</a:t>
                </a:r>
                <a:r>
                  <a:rPr kumimoji="0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∗3/2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sup>
                    </m:sSup>
                    <m:nary>
                      <m:naryPr>
                        <m:ctrlP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kumimoji="0" lang="en-US" altLang="ja-JP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kumimoji="0" lang="en-US" altLang="ja-JP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𝑑𝑒</m:t>
                        </m:r>
                      </m:e>
                    </m:nary>
                  </m:oMath>
                </a14:m>
                <a:endParaRPr kumimoji="0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伝導帯有効状態密度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同様に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sub>
                        </m:sSub>
                      </m:e>
                    </m:d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altLang="ja-JP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</m:sSub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𝟐</m:t>
                    </m:r>
                    <m:sSup>
                      <m:sSupPr>
                        <m:ctrlP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ja-JP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kumimoji="0" lang="en-US" altLang="ja-JP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𝑻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kumimoji="0" lang="en-US" altLang="ja-JP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ja-JP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	  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価電子帯有効状態密度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0" y="659840"/>
                <a:ext cx="8063085" cy="5858976"/>
              </a:xfrm>
              <a:prstGeom prst="rect">
                <a:avLst/>
              </a:prstGeom>
              <a:blipFill>
                <a:blip r:embed="rId3"/>
                <a:stretch>
                  <a:fillRect l="-831" t="-10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678020" y="615673"/>
            <a:ext cx="4372641" cy="2077048"/>
            <a:chOff x="6628499" y="935038"/>
            <a:chExt cx="6991536" cy="3321050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7173913" y="3678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11255375" y="2066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 flipH="1">
              <a:off x="7318375" y="1230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テキスト ボックス 4"/>
            <p:cNvSpPr txBox="1">
              <a:spLocks noChangeArrowheads="1"/>
            </p:cNvSpPr>
            <p:nvPr/>
          </p:nvSpPr>
          <p:spPr bwMode="auto">
            <a:xfrm>
              <a:off x="9085262" y="3606800"/>
              <a:ext cx="630172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3"/>
            <p:cNvSpPr txBox="1">
              <a:spLocks noChangeArrowheads="1"/>
            </p:cNvSpPr>
            <p:nvPr/>
          </p:nvSpPr>
          <p:spPr bwMode="auto">
            <a:xfrm>
              <a:off x="11101387" y="3606800"/>
              <a:ext cx="61859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V="1">
              <a:off x="10629900" y="1230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6"/>
            <p:cNvSpPr txBox="1">
              <a:spLocks noChangeArrowheads="1"/>
            </p:cNvSpPr>
            <p:nvPr/>
          </p:nvSpPr>
          <p:spPr bwMode="auto">
            <a:xfrm>
              <a:off x="9968595" y="958696"/>
              <a:ext cx="5159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8875713" y="2081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4"/>
            <p:cNvSpPr txBox="1">
              <a:spLocks noChangeArrowheads="1"/>
            </p:cNvSpPr>
            <p:nvPr/>
          </p:nvSpPr>
          <p:spPr bwMode="auto">
            <a:xfrm>
              <a:off x="7510584" y="3167380"/>
              <a:ext cx="160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価電子帯</a:t>
              </a:r>
            </a:p>
          </p:txBody>
        </p:sp>
        <p:sp>
          <p:nvSpPr>
            <p:cNvPr id="34" name="テキスト ボックス 35"/>
            <p:cNvSpPr txBox="1">
              <a:spLocks noChangeArrowheads="1"/>
            </p:cNvSpPr>
            <p:nvPr/>
          </p:nvSpPr>
          <p:spPr bwMode="auto">
            <a:xfrm>
              <a:off x="12095284" y="3167380"/>
              <a:ext cx="126682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伝導帯</a:t>
              </a:r>
            </a:p>
          </p:txBody>
        </p:sp>
        <p:sp>
          <p:nvSpPr>
            <p:cNvPr id="35" name="テキスト ボックス 31"/>
            <p:cNvSpPr txBox="1">
              <a:spLocks noChangeArrowheads="1"/>
            </p:cNvSpPr>
            <p:nvPr/>
          </p:nvSpPr>
          <p:spPr bwMode="auto">
            <a:xfrm>
              <a:off x="13105618" y="3678237"/>
              <a:ext cx="514417" cy="57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endParaRPr kumimoji="1" lang="ja-JP" altLang="en-US" sz="20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 flipV="1">
              <a:off x="7164388" y="935038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6220055" y="2582343"/>
              <a:ext cx="1217000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38" name="テキスト ボックス 4"/>
          <p:cNvSpPr txBox="1">
            <a:spLocks noChangeArrowheads="1"/>
          </p:cNvSpPr>
          <p:nvPr/>
        </p:nvSpPr>
        <p:spPr bwMode="auto">
          <a:xfrm>
            <a:off x="5072739" y="13987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V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7968339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6071720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285086" y="2863942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(eV)</a:t>
                </a:r>
                <a:endParaRPr kumimoji="0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=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0.3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eV</a:t>
                </a:r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DOS (cm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-3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/eV)</a:t>
                </a:r>
                <a:endPara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5063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エネルギーの温度依存性</a:t>
            </a:r>
          </a:p>
        </p:txBody>
      </p:sp>
      <p:pic>
        <p:nvPicPr>
          <p:cNvPr id="6205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336896"/>
            <a:ext cx="4229100" cy="352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07504" y="764704"/>
                <a:ext cx="9330682" cy="612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真性半導体  　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0,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電荷中性条件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𝐥𝐨𝐠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lvl="1">
                  <a:defRPr/>
                </a:pP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</m:e>
                    </m:rad>
                    <m:r>
                      <a:rPr kumimoji="0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0" lang="en-US" altLang="ja-JP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 smtClean="0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kumimoji="0" lang="ja-JP" altLang="en-US" sz="18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kumimoji="0" lang="en-US" altLang="ja-JP" sz="1800" b="1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rad>
                    <m:sSup>
                      <m:sSupPr>
                        <m:ctrlP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𝒈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altLang="ja-JP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kumimoji="0" lang="en-US" altLang="ja-JP" sz="1800" b="1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型半導体  　</a:t>
                </a:r>
                <a:r>
                  <a:rPr kumimoji="0" lang="en-US" altLang="ja-JP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ja-JP" sz="180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h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~ 0,  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0 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0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電荷中性条件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	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𝑬𝑫</m:t>
                        </m:r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0" lang="en-US" altLang="ja-JP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𝐥𝐨𝐠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0" lang="en-US" altLang="ja-JP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lvl="1">
                  <a:defRPr/>
                </a:pP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𝑪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</m:rad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1800" b="1" i="1" u="none" strike="noStrike" kern="1200" cap="none" spc="0" normalizeH="0" baseline="-25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𝑪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kumimoji="0" lang="en-US" altLang="ja-JP" sz="1800" b="1" i="1" baseline="-25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0" lvl="1">
                  <a:defRPr/>
                </a:pPr>
                <a:r>
                  <a:rPr kumimoji="0" lang="ja-JP" altLang="en-US" sz="1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       　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kumimoji="0" lang="ja-JP" altLang="en-US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kumimoji="0" lang="en-US" altLang="ja-JP" sz="1800" b="1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rad>
                    <m:sSup>
                      <m:sSupPr>
                        <m:ctrlP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kumimoji="0" lang="en-US" altLang="ja-JP" sz="1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kumimoji="0" lang="en-US" altLang="ja-JP" sz="1800" b="1" i="1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𝑬𝑫</m:t>
                            </m:r>
                          </m:num>
                          <m:den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𝒌𝑩𝑻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型半導体  　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ja-JP" sz="18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~ 0,  </a:t>
                </a:r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= 0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電荷中性条件</a:t>
                </a:r>
                <a:b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          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anose="020B0600070205080204" pitchFamily="50" charset="-128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anose="020B0600070205080204" pitchFamily="50" charset="-128"/>
                    <a:cs typeface="+mn-cs"/>
                  </a:rPr>
                  <a:t>                             	 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𝒌</m:t>
                        </m:r>
                        <m:r>
                          <a:rPr kumimoji="0" lang="en-US" altLang="ja-JP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num>
                      <m:den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𝐥𝐨𝐠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𝑽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ja-JP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lvl="1"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𝑽</m:t>
                        </m:r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  <m:r>
                          <a:rPr kumimoji="0" lang="en-US" altLang="ja-JP" sz="18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e>
                    </m:rad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kumimoji="0" lang="en-US" altLang="ja-JP" sz="1800" b="1" i="1" baseline="-25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</a:t>
                </a:r>
              </a:p>
              <a:p>
                <a:pPr marL="0" lvl="1">
                  <a:defRPr/>
                </a:pPr>
                <a:r>
                  <a:rPr kumimoji="0" lang="en-US" altLang="ja-JP" sz="1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kumimoji="0" lang="ja-JP" altLang="en-US" sz="1800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altLang="ja-JP" sz="1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altLang="ja-JP" sz="1800" b="1" i="1"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altLang="ja-JP" sz="1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𝒉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0" lang="en-US" altLang="ja-JP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altLang="ja-JP" sz="1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kumimoji="0" lang="en-US" altLang="ja-JP" sz="1800" b="1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sSup>
                      <m:sSupPr>
                        <m:ctrlP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altLang="ja-JP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  <m:r>
                              <a:rPr kumimoji="0" lang="en-US" altLang="ja-JP" sz="1800" b="1" i="1" u="none" strike="noStrike" kern="1200" cap="none" spc="0" normalizeH="0" baseline="-2500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kumimoji="0" lang="en-US" altLang="ja-JP" sz="1800" b="1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num>
                          <m:den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kumimoji="0" lang="en-US" altLang="ja-JP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0" lang="en-US" altLang="ja-JP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0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9330682" cy="6122574"/>
              </a:xfrm>
              <a:prstGeom prst="rect">
                <a:avLst/>
              </a:prstGeom>
              <a:blipFill>
                <a:blip r:embed="rId3"/>
                <a:stretch>
                  <a:fillRect l="-588" t="-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9128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5"/>
            <a:ext cx="9144000" cy="623498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半導体の状態密度、電子、正孔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287630" y="925224"/>
            <a:ext cx="6566464" cy="2694276"/>
            <a:chOff x="787071" y="887414"/>
            <a:chExt cx="7851169" cy="3221395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1331913" y="3551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リーフォーム 3"/>
            <p:cNvSpPr/>
            <p:nvPr/>
          </p:nvSpPr>
          <p:spPr>
            <a:xfrm>
              <a:off x="5413375" y="1939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 flipH="1">
              <a:off x="1476375" y="1103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6" name="テキスト ボックス 4"/>
            <p:cNvSpPr txBox="1">
              <a:spLocks noChangeArrowheads="1"/>
            </p:cNvSpPr>
            <p:nvPr/>
          </p:nvSpPr>
          <p:spPr bwMode="auto">
            <a:xfrm>
              <a:off x="3243262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7" name="テキスト ボックス 13"/>
            <p:cNvSpPr txBox="1">
              <a:spLocks noChangeArrowheads="1"/>
            </p:cNvSpPr>
            <p:nvPr/>
          </p:nvSpPr>
          <p:spPr bwMode="auto">
            <a:xfrm>
              <a:off x="5297893" y="3479802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851275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148263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3" name="テキスト ボックス 20"/>
            <p:cNvSpPr txBox="1">
              <a:spLocks noChangeArrowheads="1"/>
            </p:cNvSpPr>
            <p:nvPr/>
          </p:nvSpPr>
          <p:spPr bwMode="auto">
            <a:xfrm>
              <a:off x="4899027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4" name="テキスト ボックス 21"/>
            <p:cNvSpPr txBox="1">
              <a:spLocks noChangeArrowheads="1"/>
            </p:cNvSpPr>
            <p:nvPr/>
          </p:nvSpPr>
          <p:spPr bwMode="auto">
            <a:xfrm>
              <a:off x="3708400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5" name="テキスト ボックス 22"/>
            <p:cNvSpPr txBox="1">
              <a:spLocks noChangeArrowheads="1"/>
            </p:cNvSpPr>
            <p:nvPr/>
          </p:nvSpPr>
          <p:spPr bwMode="auto">
            <a:xfrm>
              <a:off x="3635376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6" name="テキスト ボックス 23"/>
            <p:cNvSpPr txBox="1">
              <a:spLocks noChangeArrowheads="1"/>
            </p:cNvSpPr>
            <p:nvPr/>
          </p:nvSpPr>
          <p:spPr bwMode="auto">
            <a:xfrm>
              <a:off x="4881563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4787900" y="1103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8" name="テキスト ボックス 26"/>
            <p:cNvSpPr txBox="1">
              <a:spLocks noChangeArrowheads="1"/>
            </p:cNvSpPr>
            <p:nvPr/>
          </p:nvSpPr>
          <p:spPr bwMode="auto">
            <a:xfrm>
              <a:off x="4296178" y="887414"/>
              <a:ext cx="483374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33713" y="1954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48505" name="オブジェクト 16"/>
            <p:cNvGraphicFramePr>
              <a:graphicFrameLocks noChangeAspect="1"/>
            </p:cNvGraphicFramePr>
            <p:nvPr/>
          </p:nvGraphicFramePr>
          <p:xfrm>
            <a:off x="2925763" y="1463675"/>
            <a:ext cx="15017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4" name="数式" r:id="rId4" imgW="622030" imgH="228501" progId="Equation.3">
                    <p:embed/>
                  </p:oleObj>
                </mc:Choice>
                <mc:Fallback>
                  <p:oleObj name="数式" r:id="rId4" imgW="622030" imgH="228501" progId="Equation.3">
                    <p:embed/>
                    <p:pic>
                      <p:nvPicPr>
                        <p:cNvPr id="148505" name="オブジェクト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63" y="1463675"/>
                          <a:ext cx="15017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509" name="テキスト ボックス 31"/>
            <p:cNvSpPr txBox="1">
              <a:spLocks noChangeArrowheads="1"/>
            </p:cNvSpPr>
            <p:nvPr/>
          </p:nvSpPr>
          <p:spPr bwMode="auto">
            <a:xfrm>
              <a:off x="6750050" y="3551238"/>
              <a:ext cx="1888190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エネルギー</a:t>
              </a:r>
              <a:endParaRPr kumimoji="1" lang="ja-JP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331769" y="995452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11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248088" y="1957207"/>
              <a:ext cx="1635538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  <p:sp>
        <p:nvSpPr>
          <p:cNvPr id="23" name="フリーフォーム 22"/>
          <p:cNvSpPr/>
          <p:nvPr/>
        </p:nvSpPr>
        <p:spPr>
          <a:xfrm flipH="1">
            <a:off x="3167376" y="1800055"/>
            <a:ext cx="2921092" cy="1342234"/>
          </a:xfrm>
          <a:custGeom>
            <a:avLst/>
            <a:gdLst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09371 w 2728685"/>
              <a:gd name="connsiteY7" fmla="*/ 1582057 h 1611085"/>
              <a:gd name="connsiteX8" fmla="*/ 2728685 w 2728685"/>
              <a:gd name="connsiteY8" fmla="*/ 1611085 h 1611085"/>
              <a:gd name="connsiteX0" fmla="*/ 0 w 2728685"/>
              <a:gd name="connsiteY0" fmla="*/ 0 h 1611085"/>
              <a:gd name="connsiteX1" fmla="*/ 1016000 w 2728685"/>
              <a:gd name="connsiteY1" fmla="*/ 14514 h 1611085"/>
              <a:gd name="connsiteX2" fmla="*/ 1567543 w 2728685"/>
              <a:gd name="connsiteY2" fmla="*/ 43543 h 1611085"/>
              <a:gd name="connsiteX3" fmla="*/ 1669143 w 2728685"/>
              <a:gd name="connsiteY3" fmla="*/ 145143 h 1611085"/>
              <a:gd name="connsiteX4" fmla="*/ 1756228 w 2728685"/>
              <a:gd name="connsiteY4" fmla="*/ 827314 h 1611085"/>
              <a:gd name="connsiteX5" fmla="*/ 1886857 w 2728685"/>
              <a:gd name="connsiteY5" fmla="*/ 1364343 h 1611085"/>
              <a:gd name="connsiteX6" fmla="*/ 2133600 w 2728685"/>
              <a:gd name="connsiteY6" fmla="*/ 1538514 h 1611085"/>
              <a:gd name="connsiteX7" fmla="*/ 2438399 w 2728685"/>
              <a:gd name="connsiteY7" fmla="*/ 1494972 h 1611085"/>
              <a:gd name="connsiteX8" fmla="*/ 2728685 w 2728685"/>
              <a:gd name="connsiteY8" fmla="*/ 1611085 h 1611085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2133600 w 3047999"/>
              <a:gd name="connsiteY6" fmla="*/ 1538514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886857 w 3047999"/>
              <a:gd name="connsiteY5" fmla="*/ 1364343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669143 w 3047999"/>
              <a:gd name="connsiteY3" fmla="*/ 145143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67543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407885 w 3047999"/>
              <a:gd name="connsiteY2" fmla="*/ 43543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625599"/>
              <a:gd name="connsiteX1" fmla="*/ 1016000 w 3047999"/>
              <a:gd name="connsiteY1" fmla="*/ 14514 h 1625599"/>
              <a:gd name="connsiteX2" fmla="*/ 1523999 w 3047999"/>
              <a:gd name="connsiteY2" fmla="*/ 72571 h 1625599"/>
              <a:gd name="connsiteX3" fmla="*/ 1712685 w 3047999"/>
              <a:gd name="connsiteY3" fmla="*/ 391886 h 1625599"/>
              <a:gd name="connsiteX4" fmla="*/ 1756228 w 3047999"/>
              <a:gd name="connsiteY4" fmla="*/ 827314 h 1625599"/>
              <a:gd name="connsiteX5" fmla="*/ 1799771 w 3047999"/>
              <a:gd name="connsiteY5" fmla="*/ 1146628 h 1625599"/>
              <a:gd name="connsiteX6" fmla="*/ 1988457 w 3047999"/>
              <a:gd name="connsiteY6" fmla="*/ 1407886 h 1625599"/>
              <a:gd name="connsiteX7" fmla="*/ 2438399 w 3047999"/>
              <a:gd name="connsiteY7" fmla="*/ 1494972 h 1625599"/>
              <a:gd name="connsiteX8" fmla="*/ 3047999 w 3047999"/>
              <a:gd name="connsiteY8" fmla="*/ 1625599 h 1625599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494972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3047999 w 3047999"/>
              <a:gd name="connsiteY8" fmla="*/ 1596570 h 1596570"/>
              <a:gd name="connsiteX0" fmla="*/ 0 w 3047999"/>
              <a:gd name="connsiteY0" fmla="*/ 0 h 1596570"/>
              <a:gd name="connsiteX1" fmla="*/ 1016000 w 3047999"/>
              <a:gd name="connsiteY1" fmla="*/ 14514 h 1596570"/>
              <a:gd name="connsiteX2" fmla="*/ 1523999 w 3047999"/>
              <a:gd name="connsiteY2" fmla="*/ 72571 h 1596570"/>
              <a:gd name="connsiteX3" fmla="*/ 1712685 w 3047999"/>
              <a:gd name="connsiteY3" fmla="*/ 391886 h 1596570"/>
              <a:gd name="connsiteX4" fmla="*/ 1756228 w 3047999"/>
              <a:gd name="connsiteY4" fmla="*/ 827314 h 1596570"/>
              <a:gd name="connsiteX5" fmla="*/ 1799771 w 3047999"/>
              <a:gd name="connsiteY5" fmla="*/ 1146628 h 1596570"/>
              <a:gd name="connsiteX6" fmla="*/ 1988457 w 3047999"/>
              <a:gd name="connsiteY6" fmla="*/ 1407886 h 1596570"/>
              <a:gd name="connsiteX7" fmla="*/ 2438399 w 3047999"/>
              <a:gd name="connsiteY7" fmla="*/ 1538515 h 1596570"/>
              <a:gd name="connsiteX8" fmla="*/ 2930401 w 3047999"/>
              <a:gd name="connsiteY8" fmla="*/ 1587960 h 1596570"/>
              <a:gd name="connsiteX9" fmla="*/ 3047999 w 3047999"/>
              <a:gd name="connsiteY9" fmla="*/ 1596570 h 1596570"/>
              <a:gd name="connsiteX0" fmla="*/ 0 w 3493207"/>
              <a:gd name="connsiteY0" fmla="*/ 0 h 1604378"/>
              <a:gd name="connsiteX1" fmla="*/ 1016000 w 3493207"/>
              <a:gd name="connsiteY1" fmla="*/ 14514 h 1604378"/>
              <a:gd name="connsiteX2" fmla="*/ 1523999 w 3493207"/>
              <a:gd name="connsiteY2" fmla="*/ 72571 h 1604378"/>
              <a:gd name="connsiteX3" fmla="*/ 1712685 w 3493207"/>
              <a:gd name="connsiteY3" fmla="*/ 391886 h 1604378"/>
              <a:gd name="connsiteX4" fmla="*/ 1756228 w 3493207"/>
              <a:gd name="connsiteY4" fmla="*/ 827314 h 1604378"/>
              <a:gd name="connsiteX5" fmla="*/ 1799771 w 3493207"/>
              <a:gd name="connsiteY5" fmla="*/ 1146628 h 1604378"/>
              <a:gd name="connsiteX6" fmla="*/ 1988457 w 3493207"/>
              <a:gd name="connsiteY6" fmla="*/ 1407886 h 1604378"/>
              <a:gd name="connsiteX7" fmla="*/ 2438399 w 3493207"/>
              <a:gd name="connsiteY7" fmla="*/ 1538515 h 1604378"/>
              <a:gd name="connsiteX8" fmla="*/ 2930401 w 3493207"/>
              <a:gd name="connsiteY8" fmla="*/ 1587960 h 1604378"/>
              <a:gd name="connsiteX9" fmla="*/ 3493207 w 3493207"/>
              <a:gd name="connsiteY9" fmla="*/ 1604378 h 160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3207" h="1604378">
                <a:moveTo>
                  <a:pt x="0" y="0"/>
                </a:moveTo>
                <a:cubicBezTo>
                  <a:pt x="338667" y="4838"/>
                  <a:pt x="762000" y="2419"/>
                  <a:pt x="1016000" y="14514"/>
                </a:cubicBezTo>
                <a:cubicBezTo>
                  <a:pt x="1270000" y="26609"/>
                  <a:pt x="1407885" y="9676"/>
                  <a:pt x="1523999" y="72571"/>
                </a:cubicBezTo>
                <a:cubicBezTo>
                  <a:pt x="1640113" y="135466"/>
                  <a:pt x="1673980" y="266095"/>
                  <a:pt x="1712685" y="391886"/>
                </a:cubicBezTo>
                <a:cubicBezTo>
                  <a:pt x="1751390" y="517677"/>
                  <a:pt x="1741714" y="701524"/>
                  <a:pt x="1756228" y="827314"/>
                </a:cubicBezTo>
                <a:cubicBezTo>
                  <a:pt x="1770742" y="953104"/>
                  <a:pt x="1761066" y="1049866"/>
                  <a:pt x="1799771" y="1146628"/>
                </a:cubicBezTo>
                <a:cubicBezTo>
                  <a:pt x="1838476" y="1243390"/>
                  <a:pt x="1882019" y="1342572"/>
                  <a:pt x="1988457" y="1407886"/>
                </a:cubicBezTo>
                <a:cubicBezTo>
                  <a:pt x="2094895" y="1473200"/>
                  <a:pt x="2281408" y="1508503"/>
                  <a:pt x="2438399" y="1538515"/>
                </a:cubicBezTo>
                <a:cubicBezTo>
                  <a:pt x="2595390" y="1568527"/>
                  <a:pt x="2828801" y="1578284"/>
                  <a:pt x="2930401" y="1587960"/>
                </a:cubicBezTo>
                <a:cubicBezTo>
                  <a:pt x="3032001" y="1597636"/>
                  <a:pt x="3473607" y="1602943"/>
                  <a:pt x="3493207" y="1604378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4" name="オブジェクト 16"/>
          <p:cNvGraphicFramePr>
            <a:graphicFrameLocks noChangeAspect="1"/>
          </p:cNvGraphicFramePr>
          <p:nvPr/>
        </p:nvGraphicFramePr>
        <p:xfrm>
          <a:off x="4916602" y="1363685"/>
          <a:ext cx="1256036" cy="4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数式" r:id="rId6" imgW="622080" imgH="228600" progId="Equation.3">
                  <p:embed/>
                </p:oleObj>
              </mc:Choice>
              <mc:Fallback>
                <p:oleObj name="数式" r:id="rId6" imgW="622080" imgH="228600" progId="Equation.3">
                  <p:embed/>
                  <p:pic>
                    <p:nvPicPr>
                      <p:cNvPr id="24" name="オブジェクト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602" y="1363685"/>
                        <a:ext cx="1256036" cy="4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946423" y="3476716"/>
                <a:ext cx="3539652" cy="3189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伝導帯側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自由電子密度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8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非縮退半導体密度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ja-JP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イオン化ドナー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𝑵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𝑫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1" lang="en-US" altLang="ja-JP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423" y="3476716"/>
                <a:ext cx="3539652" cy="3189848"/>
              </a:xfrm>
              <a:prstGeom prst="rect">
                <a:avLst/>
              </a:prstGeom>
              <a:blipFill>
                <a:blip r:embed="rId8"/>
                <a:stretch>
                  <a:fillRect l="-1377" t="-1336" b="-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327242" y="3487249"/>
                <a:ext cx="3539652" cy="3174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価電子帯側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ra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ja-JP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</m:oMath>
                </a14:m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自由正孔密度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sup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8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endParaRPr kumimoji="1" lang="en-US" altLang="ja-JP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非縮退半導体密度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sub>
                    </m:sSub>
                    <m:r>
                      <a:rPr kumimoji="0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a:rPr kumimoji="0" lang="ja-JP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イオン化アクセプター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密度</a:t>
                </a:r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sub>
                          </m:sSub>
                          <m:r>
                            <a:rPr kumimoji="0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42" y="3487249"/>
                <a:ext cx="3539652" cy="3174331"/>
              </a:xfrm>
              <a:prstGeom prst="rect">
                <a:avLst/>
              </a:prstGeom>
              <a:blipFill>
                <a:blip r:embed="rId9"/>
                <a:stretch>
                  <a:fillRect l="-1552" t="-1344" b="-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0" y="563713"/>
                <a:ext cx="5645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全状態密度：</a:t>
                </a:r>
                <a14:m>
                  <m:oMath xmlns:m="http://schemas.openxmlformats.org/officeDocument/2006/math"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𝒉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𝑫</m:t>
                        </m:r>
                      </m:e>
                      <m:sub>
                        <m:r>
                          <a:rPr kumimoji="0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</m:d>
                  </m:oMath>
                </a14:m>
                <a:endParaRPr kumimoji="0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713"/>
                <a:ext cx="5645200" cy="369332"/>
              </a:xfrm>
              <a:prstGeom prst="rect">
                <a:avLst/>
              </a:prstGeom>
              <a:blipFill>
                <a:blip r:embed="rId10"/>
                <a:stretch>
                  <a:fillRect l="-864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320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ドナー準位、アクセプター準位の状態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近似式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08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215702" y="3544230"/>
                <a:ext cx="8470332" cy="32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中性ドナー密度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0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–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+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イオン化ドナー密度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+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 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　　　　　　　　　　　　　　　　　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    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イオン化アクセプター密度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-</a:t>
                </a:r>
                <a:r>
                  <a:rPr kumimoji="1" lang="ja-JP" alt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中性アクセプター密度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0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–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-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</m:t>
                    </m:r>
                    <m:r>
                      <a:rPr kumimoji="1" lang="en-US" altLang="ja-JP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</m:e>
                    </m:d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≫1</m:t>
                        </m:r>
                      </m:e>
                    </m:d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		        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m:t>	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8508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02" y="3544230"/>
                <a:ext cx="8470332" cy="3254545"/>
              </a:xfrm>
              <a:prstGeom prst="rect">
                <a:avLst/>
              </a:prstGeom>
              <a:blipFill>
                <a:blip r:embed="rId4"/>
                <a:stretch>
                  <a:fillRect l="-576" t="-1311" b="-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1287630" y="858838"/>
            <a:ext cx="6566464" cy="2760662"/>
            <a:chOff x="787071" y="808038"/>
            <a:chExt cx="7851169" cy="3300771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1331913" y="3551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リーフォーム 3"/>
            <p:cNvSpPr/>
            <p:nvPr/>
          </p:nvSpPr>
          <p:spPr>
            <a:xfrm>
              <a:off x="5413375" y="1939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 flipH="1">
              <a:off x="1476375" y="1103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6" name="テキスト ボックス 4"/>
            <p:cNvSpPr txBox="1">
              <a:spLocks noChangeArrowheads="1"/>
            </p:cNvSpPr>
            <p:nvPr/>
          </p:nvSpPr>
          <p:spPr bwMode="auto">
            <a:xfrm>
              <a:off x="3243262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7" name="テキスト ボックス 13"/>
            <p:cNvSpPr txBox="1">
              <a:spLocks noChangeArrowheads="1"/>
            </p:cNvSpPr>
            <p:nvPr/>
          </p:nvSpPr>
          <p:spPr bwMode="auto">
            <a:xfrm>
              <a:off x="5297893" y="3479802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851275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148263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3" name="テキスト ボックス 20"/>
            <p:cNvSpPr txBox="1">
              <a:spLocks noChangeArrowheads="1"/>
            </p:cNvSpPr>
            <p:nvPr/>
          </p:nvSpPr>
          <p:spPr bwMode="auto">
            <a:xfrm>
              <a:off x="4899027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4" name="テキスト ボックス 21"/>
            <p:cNvSpPr txBox="1">
              <a:spLocks noChangeArrowheads="1"/>
            </p:cNvSpPr>
            <p:nvPr/>
          </p:nvSpPr>
          <p:spPr bwMode="auto">
            <a:xfrm>
              <a:off x="3708400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5" name="テキスト ボックス 22"/>
            <p:cNvSpPr txBox="1">
              <a:spLocks noChangeArrowheads="1"/>
            </p:cNvSpPr>
            <p:nvPr/>
          </p:nvSpPr>
          <p:spPr bwMode="auto">
            <a:xfrm>
              <a:off x="3635376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6" name="テキスト ボックス 23"/>
            <p:cNvSpPr txBox="1">
              <a:spLocks noChangeArrowheads="1"/>
            </p:cNvSpPr>
            <p:nvPr/>
          </p:nvSpPr>
          <p:spPr bwMode="auto">
            <a:xfrm>
              <a:off x="4881563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4787900" y="1103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8" name="テキスト ボックス 26"/>
            <p:cNvSpPr txBox="1">
              <a:spLocks noChangeArrowheads="1"/>
            </p:cNvSpPr>
            <p:nvPr/>
          </p:nvSpPr>
          <p:spPr bwMode="auto">
            <a:xfrm>
              <a:off x="4296178" y="887414"/>
              <a:ext cx="483374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33713" y="1954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48505" name="オブジェクト 16"/>
            <p:cNvGraphicFramePr>
              <a:graphicFrameLocks noChangeAspect="1"/>
            </p:cNvGraphicFramePr>
            <p:nvPr/>
          </p:nvGraphicFramePr>
          <p:xfrm>
            <a:off x="2925763" y="1463675"/>
            <a:ext cx="15017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5" name="数式" r:id="rId5" imgW="622030" imgH="228501" progId="Equation.3">
                    <p:embed/>
                  </p:oleObj>
                </mc:Choice>
                <mc:Fallback>
                  <p:oleObj name="数式" r:id="rId5" imgW="622030" imgH="228501" progId="Equation.3">
                    <p:embed/>
                    <p:pic>
                      <p:nvPicPr>
                        <p:cNvPr id="148505" name="オブジェクト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63" y="1463675"/>
                          <a:ext cx="15017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509" name="テキスト ボックス 31"/>
            <p:cNvSpPr txBox="1">
              <a:spLocks noChangeArrowheads="1"/>
            </p:cNvSpPr>
            <p:nvPr/>
          </p:nvSpPr>
          <p:spPr bwMode="auto">
            <a:xfrm>
              <a:off x="6750050" y="3551238"/>
              <a:ext cx="1888190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エネルギー</a:t>
              </a:r>
              <a:endParaRPr kumimoji="1" lang="ja-JP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331769" y="808038"/>
              <a:ext cx="0" cy="3032126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11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248088" y="1957207"/>
              <a:ext cx="1635538" cy="55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5445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121174" y="3356992"/>
          <a:ext cx="4532127" cy="310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4" name="ワークシート" r:id="rId4" imgW="4924341" imgH="3371679" progId="Excel.Sheet.12">
                  <p:embed/>
                </p:oleObj>
              </mc:Choice>
              <mc:Fallback>
                <p:oleObj name="ワークシート" r:id="rId4" imgW="4924341" imgH="3371679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74" y="3356992"/>
                        <a:ext cx="4532127" cy="3103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29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準位の求め方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図解</a:t>
            </a: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24322" y="2852353"/>
            <a:ext cx="772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に対してプロットし、ゼロ点を求める</a:t>
            </a:r>
          </a:p>
        </p:txBody>
      </p:sp>
      <p:graphicFrame>
        <p:nvGraphicFramePr>
          <p:cNvPr id="9" name="オブジェクト 9"/>
          <p:cNvGraphicFramePr>
            <a:graphicFrameLocks noChangeAspect="1"/>
          </p:cNvGraphicFramePr>
          <p:nvPr/>
        </p:nvGraphicFramePr>
        <p:xfrm>
          <a:off x="295275" y="687388"/>
          <a:ext cx="3543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5" name="数式" r:id="rId6" imgW="1638000" imgH="355320" progId="Equation.3">
                  <p:embed/>
                </p:oleObj>
              </mc:Choice>
              <mc:Fallback>
                <p:oleObj name="数式" r:id="rId6" imgW="1638000" imgH="355320" progId="Equation.3">
                  <p:embed/>
                  <p:pic>
                    <p:nvPicPr>
                      <p:cNvPr id="9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687388"/>
                        <a:ext cx="3543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10"/>
          <p:cNvGraphicFramePr>
            <a:graphicFrameLocks noChangeAspect="1"/>
          </p:cNvGraphicFramePr>
          <p:nvPr/>
        </p:nvGraphicFramePr>
        <p:xfrm>
          <a:off x="227515" y="1482440"/>
          <a:ext cx="3403069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6" name="数式" r:id="rId8" imgW="1574800" imgH="254000" progId="Equation.3">
                  <p:embed/>
                </p:oleObj>
              </mc:Choice>
              <mc:Fallback>
                <p:oleObj name="数式" r:id="rId8" imgW="1574800" imgH="254000" progId="Equation.3">
                  <p:embed/>
                  <p:pic>
                    <p:nvPicPr>
                      <p:cNvPr id="1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5" y="1482440"/>
                        <a:ext cx="3403069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9"/>
          <p:cNvGraphicFramePr>
            <a:graphicFrameLocks noChangeAspect="1"/>
          </p:cNvGraphicFramePr>
          <p:nvPr/>
        </p:nvGraphicFramePr>
        <p:xfrm>
          <a:off x="4359275" y="714375"/>
          <a:ext cx="35956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数式" r:id="rId10" imgW="1663560" imgH="330120" progId="Equation.3">
                  <p:embed/>
                </p:oleObj>
              </mc:Choice>
              <mc:Fallback>
                <p:oleObj name="数式" r:id="rId10" imgW="1663560" imgH="330120" progId="Equation.3">
                  <p:embed/>
                  <p:pic>
                    <p:nvPicPr>
                      <p:cNvPr id="11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714375"/>
                        <a:ext cx="359568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0"/>
          <p:cNvGraphicFramePr>
            <a:graphicFrameLocks noChangeAspect="1"/>
          </p:cNvGraphicFramePr>
          <p:nvPr/>
        </p:nvGraphicFramePr>
        <p:xfrm>
          <a:off x="4333799" y="1482261"/>
          <a:ext cx="3376061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8" name="数式" r:id="rId12" imgW="1562040" imgH="253800" progId="Equation.3">
                  <p:embed/>
                </p:oleObj>
              </mc:Choice>
              <mc:Fallback>
                <p:oleObj name="数式" r:id="rId12" imgW="1562040" imgH="253800" progId="Equation.3">
                  <p:embed/>
                  <p:pic>
                    <p:nvPicPr>
                      <p:cNvPr id="12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799" y="1482261"/>
                        <a:ext cx="3376061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9"/>
          <p:cNvGraphicFramePr>
            <a:graphicFrameLocks noChangeAspect="1"/>
          </p:cNvGraphicFramePr>
          <p:nvPr/>
        </p:nvGraphicFramePr>
        <p:xfrm>
          <a:off x="5004048" y="2144787"/>
          <a:ext cx="3321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" name="数式" r:id="rId14" imgW="1536480" imgH="228600" progId="Equation.3">
                  <p:embed/>
                </p:oleObj>
              </mc:Choice>
              <mc:Fallback>
                <p:oleObj name="数式" r:id="rId14" imgW="1536480" imgH="228600" progId="Equation.3">
                  <p:embed/>
                  <p:pic>
                    <p:nvPicPr>
                      <p:cNvPr id="13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144787"/>
                        <a:ext cx="3321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4860032" y="3260398"/>
          <a:ext cx="4176713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 rot="16200000">
            <a:off x="-104479" y="4647884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Q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 rot="16200000">
            <a:off x="4366246" y="4735414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Log |Q|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4236833" y="458112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27"/>
          <p:cNvSpPr txBox="1">
            <a:spLocks noChangeArrowheads="1"/>
          </p:cNvSpPr>
          <p:nvPr/>
        </p:nvSpPr>
        <p:spPr bwMode="auto">
          <a:xfrm>
            <a:off x="2915816" y="3645024"/>
            <a:ext cx="11913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3.0e17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0.1</a:t>
            </a: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1259632" y="3647926"/>
            <a:ext cx="11888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= 300.0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g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C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N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V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1.0e21</a:t>
            </a:r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5724128" y="4005064"/>
            <a:ext cx="1697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=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0.997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eV</a:t>
            </a: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7009255" y="4383180"/>
            <a:ext cx="698309" cy="514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8760118" y="472514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617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</a:rPr>
              <a:t>準位の計算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プログラム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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Q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= (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– (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+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 0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を満たす 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ja-JP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を求める。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Newton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法は発散しやすい　＝＞　二分法を使う　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数値積分の講義資料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http://conf.msl.titech.ac.jp/Lecture/python/index-numericalanalysis.html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原理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が単調関数であれば、解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は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あるいは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を満たす区間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[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]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つ存在する。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手順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　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かつ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の場合を考える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で判断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= 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+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/ 2.0</a:t>
            </a: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&gt; 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であれば、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で置き換える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･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 &lt; 0)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であれば、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を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で置き換える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|, |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(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)|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が必要な精度以下になったら、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</a:b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解を </a:t>
            </a: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</a:t>
            </a:r>
            <a:r>
              <a:rPr kumimoji="1" lang="ja-JP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にして反復終了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542925" marR="0" lvl="0" indent="-276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1.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に戻って反復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352631" y="5662162"/>
            <a:ext cx="50355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フリーフォーム 11"/>
          <p:cNvSpPr/>
          <p:nvPr/>
        </p:nvSpPr>
        <p:spPr>
          <a:xfrm>
            <a:off x="2361729" y="4510034"/>
            <a:ext cx="5194559" cy="2160240"/>
          </a:xfrm>
          <a:custGeom>
            <a:avLst/>
            <a:gdLst>
              <a:gd name="connsiteX0" fmla="*/ 0 w 4618495"/>
              <a:gd name="connsiteY0" fmla="*/ 1983783 h 1983783"/>
              <a:gd name="connsiteX1" fmla="*/ 1456841 w 4618495"/>
              <a:gd name="connsiteY1" fmla="*/ 1611824 h 1983783"/>
              <a:gd name="connsiteX2" fmla="*/ 2092272 w 4618495"/>
              <a:gd name="connsiteY2" fmla="*/ 852407 h 1983783"/>
              <a:gd name="connsiteX3" fmla="*/ 3425126 w 4618495"/>
              <a:gd name="connsiteY3" fmla="*/ 154983 h 1983783"/>
              <a:gd name="connsiteX4" fmla="*/ 4618495 w 4618495"/>
              <a:gd name="connsiteY4" fmla="*/ 0 h 1983783"/>
              <a:gd name="connsiteX5" fmla="*/ 4618495 w 4618495"/>
              <a:gd name="connsiteY5" fmla="*/ 0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495" h="1983783">
                <a:moveTo>
                  <a:pt x="0" y="1983783"/>
                </a:moveTo>
                <a:cubicBezTo>
                  <a:pt x="554064" y="1892085"/>
                  <a:pt x="1108129" y="1800387"/>
                  <a:pt x="1456841" y="1611824"/>
                </a:cubicBezTo>
                <a:cubicBezTo>
                  <a:pt x="1805553" y="1423261"/>
                  <a:pt x="1764225" y="1095214"/>
                  <a:pt x="2092272" y="852407"/>
                </a:cubicBezTo>
                <a:cubicBezTo>
                  <a:pt x="2420319" y="609600"/>
                  <a:pt x="3004089" y="297051"/>
                  <a:pt x="3425126" y="154983"/>
                </a:cubicBezTo>
                <a:cubicBezTo>
                  <a:pt x="3846163" y="12915"/>
                  <a:pt x="4618495" y="0"/>
                  <a:pt x="4618495" y="0"/>
                </a:cubicBezTo>
                <a:lnTo>
                  <a:pt x="461849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793777" y="5139636"/>
            <a:ext cx="0" cy="162224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186265" y="4443020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352631" y="5215061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249175" y="523011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4810001" y="4443020"/>
            <a:ext cx="0" cy="231886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872911" y="5168122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2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3776375" y="5139636"/>
            <a:ext cx="0" cy="1622245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963307" y="5214616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   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3 </a:t>
            </a:r>
            <a:r>
              <a:rPr kumimoji="1" lang="ja-JP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4292480" y="5168122"/>
            <a:ext cx="0" cy="1070104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4080823" y="472605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4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4595843" y="5398954"/>
            <a:ext cx="0" cy="646659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368855" y="494208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5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429382" y="5600170"/>
            <a:ext cx="0" cy="638056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4217725" y="606459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x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64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31694" y="717781"/>
                <a:ext cx="8812306" cy="5797319"/>
              </a:xfrm>
            </p:spPr>
            <p:txBody>
              <a:bodyPr>
                <a:noAutofit/>
              </a:bodyPr>
              <a:lstStyle/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キャリアの運動量緩和時間　　</a:t>
                </a:r>
                <a:r>
                  <a:rPr kumimoji="0" lang="en-US" altLang="ja-JP" sz="1600" b="1" i="1" dirty="0">
                    <a:solidFill>
                      <a:srgbClr val="000000"/>
                    </a:solidFill>
                  </a:rPr>
                  <a:t>r</a:t>
                </a:r>
                <a:r>
                  <a:rPr kumimoji="0" lang="en-US" altLang="ja-JP" sz="1600" b="1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b="1" dirty="0">
                    <a:solidFill>
                      <a:srgbClr val="000000"/>
                    </a:solidFill>
                  </a:rPr>
                  <a:t> 散乱因子</a:t>
                </a:r>
                <a:endParaRPr kumimoji="0" lang="en-US" altLang="ja-JP" sz="1600" b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0" lang="ja-JP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ja-JP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ja-JP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ja-JP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0" lang="en-US" altLang="ja-JP" sz="16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ja-JP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altLang="ja-JP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kumimoji="0" lang="ja-JP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　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en-US" altLang="ja-JP" sz="1600" dirty="0">
                    <a:solidFill>
                      <a:srgbClr val="000000"/>
                    </a:solidFill>
                  </a:rPr>
                  <a:t>: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電気素量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)</a:t>
                </a:r>
                <a:endParaRPr kumimoji="0" lang="en-US" altLang="ja-JP" sz="1600" b="0" i="1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速度の計算の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の単位は 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J,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(T,E)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の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b="0" i="1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は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eV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で規格化すると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が実際の平均自由行程に</a:t>
                </a:r>
                <a:endParaRPr kumimoji="0" lang="en-US" altLang="ja-JP" sz="1600" b="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近くなる。その場合、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  <m:r>
                      <a:rPr kumimoji="0"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ja-JP" sz="1600" b="0" baseline="30000" dirty="0">
                    <a:solidFill>
                      <a:srgbClr val="000000"/>
                    </a:solidFill>
                  </a:rPr>
                  <a:t>-r</a:t>
                </a:r>
                <a:r>
                  <a:rPr kumimoji="0" lang="ja-JP" altLang="en-US" sz="1600" b="0" baseline="30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が残る 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𝑐h𝑔</m:t>
                        </m:r>
                      </m:sub>
                    </m:sSub>
                  </m:oMath>
                </a14:m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は電気素量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)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　　</a:t>
                </a:r>
                <a:r>
                  <a:rPr kumimoji="0" lang="en-US" altLang="ja-JP" sz="1600" dirty="0">
                    <a:solidFill>
                      <a:srgbClr val="000000"/>
                    </a:solidFill>
                  </a:rPr>
                  <a:t># </a:t>
                </a:r>
                <a:r>
                  <a:rPr kumimoji="0" lang="en-US" altLang="ja-JP" sz="1600" i="1" dirty="0">
                    <a:solidFill>
                      <a:srgbClr val="000000"/>
                    </a:solidFill>
                  </a:rPr>
                  <a:t>l</a:t>
                </a:r>
                <a:r>
                  <a:rPr kumimoji="0" lang="en-US" altLang="ja-JP" sz="1600" baseline="-25000" dirty="0">
                    <a:solidFill>
                      <a:srgbClr val="000000"/>
                    </a:solidFill>
                  </a:rPr>
                  <a:t>0</a:t>
                </a:r>
                <a:r>
                  <a:rPr kumimoji="0" lang="ja-JP" altLang="en-US" sz="1600" baseline="-25000" dirty="0">
                    <a:solidFill>
                      <a:srgbClr val="000000"/>
                    </a:solidFill>
                  </a:rPr>
                  <a:t> </a:t>
                </a:r>
                <a:r>
                  <a:rPr kumimoji="0" lang="ja-JP" altLang="en-US" sz="1600" dirty="0">
                    <a:solidFill>
                      <a:srgbClr val="000000"/>
                    </a:solidFill>
                  </a:rPr>
                  <a:t>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に置き換えると、すべての </a:t>
                </a:r>
                <a:r>
                  <a:rPr kumimoji="0" lang="en-US" altLang="ja-JP" sz="1600" b="0" i="1" dirty="0">
                    <a:solidFill>
                      <a:srgbClr val="000000"/>
                    </a:solidFill>
                  </a:rPr>
                  <a:t>E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を </a:t>
                </a:r>
                <a:r>
                  <a:rPr kumimoji="0" lang="en-US" altLang="ja-JP" sz="1600" b="0" dirty="0">
                    <a:solidFill>
                      <a:srgbClr val="000000"/>
                    </a:solidFill>
                  </a:rPr>
                  <a:t>J</a:t>
                </a:r>
                <a:r>
                  <a:rPr kumimoji="0" lang="ja-JP" altLang="en-US" sz="1600" b="0" dirty="0">
                    <a:solidFill>
                      <a:srgbClr val="000000"/>
                    </a:solidFill>
                  </a:rPr>
                  <a:t> 単位で扱える</a:t>
                </a:r>
                <a:endParaRPr kumimoji="0" lang="en-US" altLang="ja-JP" sz="1600" b="0" dirty="0">
                  <a:solidFill>
                    <a:srgbClr val="000000"/>
                  </a:solidFill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kumimoji="1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x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=</a:t>
                </a:r>
                <a:r>
                  <a:rPr kumimoji="1" lang="ja-JP" altLang="en-US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E/</a:t>
                </a:r>
                <a:r>
                  <a:rPr kumimoji="1" lang="en-US" altLang="ja-JP" sz="1600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kT</a:t>
                </a:r>
                <a:r>
                  <a:rPr kumimoji="1" lang="en-US" altLang="ja-JP" sz="160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 =&gt; </a:t>
                </a:r>
                <a:r>
                  <a:rPr lang="en-US" altLang="ja-JP" sz="1600" i="1" dirty="0"/>
                  <a:t>dx = </a:t>
                </a:r>
                <a:r>
                  <a:rPr lang="en-US" altLang="ja-JP" sz="1600" i="1" dirty="0" err="1"/>
                  <a:t>dE</a:t>
                </a:r>
                <a:r>
                  <a:rPr lang="en-US" altLang="ja-JP" sz="1600" i="1" dirty="0"/>
                  <a:t>/</a:t>
                </a:r>
                <a:r>
                  <a:rPr lang="en-US" altLang="ja-JP" sz="1600" i="1" dirty="0" err="1"/>
                  <a:t>kT</a:t>
                </a:r>
                <a:endParaRPr kumimoji="1" lang="en-US" altLang="ja-JP" sz="160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r>
                  <a:rPr kumimoji="1" lang="en-US" altLang="ja-JP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f>
                      <m:f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sz="16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kumimoji="0"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sz="160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0" lang="en-US" altLang="ja-JP" sz="1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altLang="ja-JP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0" lang="ja-JP" altLang="en-US" sz="16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en-US" altLang="ja-JP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0"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ja-JP" sz="16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16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kumimoji="1" lang="en-US" altLang="ja-JP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endPara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b>
                        <m:sSub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pitchFamily="50" charset="-128"/>
                </a:endParaRPr>
              </a:p>
              <a:p>
                <a:pPr marL="0" indent="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ja-JP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num>
                        <m:den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altLang="ja-JP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ja-JP" alt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>
                        <m:fPr>
                          <m:ctrlPr>
                            <a:rPr lang="en-US" altLang="ja-JP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kumimoji="0" lang="en-US" altLang="ja-JP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kumimoji="0" lang="en-US" altLang="ja-JP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4" y="717781"/>
                <a:ext cx="8812306" cy="5797319"/>
              </a:xfrm>
              <a:blipFill>
                <a:blip r:embed="rId2"/>
                <a:stretch>
                  <a:fillRect l="-346" t="-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9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00FF"/>
                </a:solidFill>
                <a:ea typeface="+mj-ea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公式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電気伝導度、移動度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C428C2FA-3A5B-4C12-92DE-45F094FA41D4}"/>
              </a:ext>
            </a:extLst>
          </p:cNvPr>
          <p:cNvSpPr txBox="1"/>
          <p:nvPr/>
        </p:nvSpPr>
        <p:spPr bwMode="auto">
          <a:xfrm>
            <a:off x="4358514" y="6648117"/>
            <a:ext cx="3816424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970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N-T-Fit-semi_FEA.py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Program: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[data-COE]\electrical\N-T-Fit-semi_FEA.py</a:t>
            </a:r>
            <a:endParaRPr kumimoji="0" lang="en-US" altLang="ja-JP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                [Programs]\python\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electrical\ N-T-Fit-semi_FEA.py</a:t>
            </a: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Data: [data-COE]\electrical\Hall-T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Usage: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..\N-T-Fit-semi_FEA.py mode (file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args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python ..\N-T-Fit-semi_FEA.py sim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 EC EA NA ED 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Plot N-T with simulated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ex: python ..\N-T-Fit-semi_FEA.py sim None 1.1 0.05 0.0 1.05 8e+16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(ii) python ..\N-T-Fit-semi_FEA.py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fit|fit_h|fit_e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infile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(.xlsx) EC EA NA ED ND Eb a1 a2)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Fit to N-mu-T data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mode = fit  : Fit to Ns = 1/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eRH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by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two-carrier (hole-electron)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fit_h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Fit to Nh by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single-carrier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     </a:t>
            </a:r>
            <a:r>
              <a:rPr kumimoji="0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fit_e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Fit to Ne by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single-carrier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ex: python ..\N-T-Fit-semi_FEA.py fit None 1.1 0.05 0.0 1.05 8e+16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Input file: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 data, Excel (*.xlsx)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Output file: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 file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(.in)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              CSV files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480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24" y="914400"/>
                <a:ext cx="8971979" cy="5618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合金散乱では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 p</a:t>
                </a:r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0, 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r</a:t>
                </a:r>
                <a:r>
                  <a:rPr kumimoji="1" lang="ja-JP" alt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=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 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ゴシック" panose="020B0609070205080204" pitchFamily="49" charset="-128"/>
                    <a:cs typeface="+mn-cs"/>
                  </a:rPr>
                  <a:t>½)</a:t>
                </a:r>
                <a:endPara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Carrier density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Conductivity and Mobility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𝑑𝑟𝑖𝑓𝑡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kumimoji="1" lang="ja-JP" alt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  <m:sSup>
                                <m:sSup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ja-JP" altLang="en-US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𝜕</m:t>
                                  </m:r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𝑑𝐸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f>
                      <m:fPr>
                        <m:type m:val="li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](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𝑘𝑟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type m:val="li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1" lang="en-US" altLang="ja-JP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]</m:t>
                            </m:r>
                          </m:e>
                        </m:d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𝑘𝑟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𝑘𝑟</m:t>
                            </m:r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ja-JP" alt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ja-JP" alt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ja-JP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ja-JP" alt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1" lang="en-US" altLang="ja-JP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ja-JP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𝑐h𝑔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US" altLang="ja-JP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1" lang="en-US" altLang="ja-JP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𝑟</m:t>
                      </m:r>
                      <m:r>
                        <a:rPr kumimoji="1" lang="en-US" altLang="ja-JP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f>
                        <m:fPr>
                          <m:ctrlPr>
                            <a:rPr kumimoji="1" lang="en-US" altLang="ja-JP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−1/2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ja-JP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1/2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kumimoji="1" lang="en-US" altLang="ja-JP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ゴシック" panose="020B0609070205080204" pitchFamily="49" charset="-128"/>
                  <a:cs typeface="+mn-cs"/>
                </a:endParaRPr>
              </a:p>
            </p:txBody>
          </p:sp>
        </mc:Choice>
        <mc:Fallback xmlns="">
          <p:sp>
            <p:nvSpPr>
              <p:cNvPr id="395269" name="Text Box 1055">
                <a:extLst>
                  <a:ext uri="{FF2B5EF4-FFF2-40B4-BE49-F238E27FC236}">
                    <a16:creationId xmlns:a16="http://schemas.microsoft.com/office/drawing/2014/main" id="{A9BE1573-5E9C-4A35-B212-329CF9C00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24" y="914400"/>
                <a:ext cx="8971979" cy="5618589"/>
              </a:xfrm>
              <a:prstGeom prst="rect">
                <a:avLst/>
              </a:prstGeom>
              <a:blipFill>
                <a:blip r:embed="rId4"/>
                <a:stretch>
                  <a:fillRect l="-3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0"/>
                <a:ext cx="9144000" cy="698157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j-cs"/>
                  </a:rPr>
                  <a:t>平均緩和時間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3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kumimoji="1" lang="ja-JP" altLang="en-US" sz="3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𝝉</m:t>
                            </m:r>
                          </m:e>
                          <m:sup>
                            <m:r>
                              <a:rPr kumimoji="1" lang="ja-JP" altLang="en-US" sz="36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j-cs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kumimoji="1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EB2A6588-5D76-47DD-B665-9B91C8EA8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98157"/>
              </a:xfrm>
              <a:prstGeom prst="rect">
                <a:avLst/>
              </a:prstGeom>
              <a:blipFill>
                <a:blip r:embed="rId5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4441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4242" name="Rectangle 2">
                <a:extLst>
                  <a:ext uri="{FF2B5EF4-FFF2-40B4-BE49-F238E27FC236}">
                    <a16:creationId xmlns:a16="http://schemas.microsoft.com/office/drawing/2014/main" id="{EEFDAE2C-6424-4411-972C-31A00F2EFE92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0" y="0"/>
                <a:ext cx="9144000" cy="698157"/>
              </a:xfrm>
            </p:spPr>
            <p:txBody>
              <a:bodyPr/>
              <a:lstStyle/>
              <a:p>
                <a:pPr eaLnBrk="1" hangingPunct="1"/>
                <a:r>
                  <a:rPr lang="ja-JP" altLang="en-US" sz="3600" b="1" dirty="0">
                    <a:solidFill>
                      <a:srgbClr val="0000FF"/>
                    </a:solidFill>
                  </a:rPr>
                  <a:t>平均緩和時間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𝝉</m:t>
                        </m:r>
                      </m:e>
                    </m:d>
                  </m:oMath>
                </a14:m>
                <a:endParaRPr lang="ja-JP" alt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4242" name="Rectangle 2">
                <a:extLst>
                  <a:ext uri="{FF2B5EF4-FFF2-40B4-BE49-F238E27FC236}">
                    <a16:creationId xmlns:a16="http://schemas.microsoft.com/office/drawing/2014/main" id="{EEFDAE2C-6424-4411-972C-31A00F2EF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98157"/>
              </a:xfrm>
              <a:blipFill>
                <a:blip r:embed="rId2"/>
                <a:stretch>
                  <a:fillRect t="-13043" b="-2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/>
              <p:nvPr/>
            </p:nvSpPr>
            <p:spPr bwMode="auto">
              <a:xfrm>
                <a:off x="201054" y="829469"/>
                <a:ext cx="8741891" cy="84016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f>
                          <m:f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den>
                        </m:f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  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　　等方的な統計積分の中で置き換え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1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p>
                        </m:sSup>
                        <m:sSub>
                          <m:sSub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3/2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𝜉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　</a:t>
                </a:r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1" lang="ja-JP" alt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から導出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nary>
                          <m:naryPr>
                            <m:subHide m:val="on"/>
                            <m:supHide m:val="on"/>
                            <m:ctrlP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1" lang="en-US" altLang="ja-JP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+1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endParaRPr kumimoji="1" lang="en-US" altLang="ja-JP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r>
                      <m:rPr>
                        <m:nor/>
                      </m:rPr>
                      <a: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p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p>
                        </m:s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 </m:t>
                        </m:r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𝑑𝐸</m:t>
                        </m:r>
                      </m:e>
                    </m:nary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1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kumimoji="1" lang="en-US" altLang="ja-JP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+1/2</m:t>
                        </m:r>
                      </m:sup>
                    </m:sSup>
                    <m:f>
                      <m:fPr>
                        <m:ctrlPr>
                          <a:rPr kumimoji="1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　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ja-JP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1" lang="ja-JP" alt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𝒆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kumimoji="1" lang="en-US" altLang="ja-JP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𝒍</m:t>
                        </m:r>
                      </m:e>
                      <m:sub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𝑻</m:t>
                        </m:r>
                      </m:e>
                    </m:d>
                    <m:d>
                      <m:dPr>
                        <m:ctrlP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𝑻</m:t>
                            </m:r>
                          </m:e>
                        </m:d>
                      </m:e>
                      <m:sup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0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0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0" lang="en-US" altLang="ja-JP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0" lang="en-US" altLang="ja-JP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p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kumimoji="1" lang="en-US" altLang="ja-JP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ja-JP" altLang="en-US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𝝉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p>
                            <m:r>
                              <a:rPr kumimoji="1" lang="en-US" altLang="ja-JP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他の積分表現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𝑥𝑥</m:t>
                          </m:r>
                        </m:sub>
                      </m:sSub>
                      <m:r>
                        <a:rPr kumimoji="1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/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0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  <m:r>
                        <a:rPr kumimoji="1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1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16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den>
                          </m:f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𝜉</m:t>
                          </m:r>
                        </m:e>
                      </m:nary>
                      <m:r>
                        <a:rPr kumimoji="1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16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p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𝜉</m:t>
                              </m:r>
                            </m:e>
                            <m:sup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𝜉</m:t>
                          </m:r>
                          <m:r>
                            <a:rPr kumimoji="1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kumimoji="1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𝑥𝑥</m:t>
                          </m:r>
                        </m:sub>
                      </m:sSub>
                      <m:r>
                        <a:rPr kumimoji="1" lang="ja-JP" alt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  <m:r>
                        <a:rPr kumimoji="1" lang="ja-JP" alt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sSubSup>
                            <m:sSubSup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ja-JP" alt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1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ja-JP" alt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ja-JP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subHide m:val="on"/>
                            <m:supHide m:val="on"/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ja-JP" alt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𝜕</m:t>
                                </m:r>
                                <m:r>
                                  <a:rPr kumimoji="1" lang="ja-JP" alt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den>
                            </m:f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=&gt;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ja-JP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sSub>
                      <m:sSub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</m:oMath>
                </a14:m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394243" name="Object 3">
                <a:extLst>
                  <a:ext uri="{FF2B5EF4-FFF2-40B4-BE49-F238E27FC236}">
                    <a16:creationId xmlns:a16="http://schemas.microsoft.com/office/drawing/2014/main" id="{B8CEB533-A4F2-4DFD-86A4-A815E89A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054" y="829469"/>
                <a:ext cx="8741891" cy="8401617"/>
              </a:xfrm>
              <a:prstGeom prst="rect">
                <a:avLst/>
              </a:prstGeom>
              <a:blipFill>
                <a:blip r:embed="rId4"/>
                <a:stretch>
                  <a:fillRect l="-209" t="-4717" b="-21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2926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8195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 effect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太田英二、坂田亮著、半導体の電子物性光学、培風館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467544" y="1048459"/>
                <a:ext cx="8676456" cy="754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𝑱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  <m:d>
                          <m:d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∙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</m:d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ja-JP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ja-JP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When </a:t>
                </a:r>
                <a14:m>
                  <m:oMath xmlns:m="http://schemas.openxmlformats.org/officeDocument/2006/math"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𝐵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≪1</m:t>
                    </m:r>
                  </m:oMath>
                </a14:m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𝑱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𝑒𝑛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𝜇</m:t>
                    </m:r>
                    <m:d>
                      <m:dPr>
                        <m:begChr m:val="["/>
                        <m:endChr m:val="]"/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num>
                          <m:den>
                            <m:sSubSup>
                              <m:sSub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den>
                        </m:f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×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𝑩</m:t>
                        </m:r>
                      </m:e>
                    </m:d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𝜎𝜇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𝜎𝜇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1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num>
                          <m:den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den>
                        </m:f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𝐽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1+</m:t>
                        </m:r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ja-JP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~−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𝑒𝑛</m:t>
                        </m:r>
                      </m:den>
                    </m:f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kumimoji="1" lang="ja-JP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𝑱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𝑩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𝒛</m:t>
                            </m:r>
                          </m:sub>
                        </m:sSub>
                      </m:den>
                    </m:f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𝒒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𝒒</m:t>
                        </m:r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   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 	(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q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= –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electron, +</a:t>
                </a:r>
                <a:r>
                  <a:rPr kumimoji="1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e</a:t>
                </a: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for hole)</a:t>
                </a:r>
                <a:endParaRPr kumimoji="1" lang="ja-JP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〈"/>
                            <m:endChr m:val="〉"/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ja-JP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〈"/>
                                <m:endChr m:val="〉"/>
                                <m:ctrlPr>
                                  <a:rPr kumimoji="1" lang="ja-JP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𝝉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Hall factor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𝒏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ja-JP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𝒏</m:t>
                    </m:r>
                  </m:oMath>
                </a14:m>
                <a:r>
                  <a:rPr kumimoji="1" lang="en-US" altLang="ja-JP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𝝁</m:t>
                    </m:r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 pitchFamily="50" charset="-128"/>
                    <a:cs typeface="+mn-cs"/>
                  </a:rPr>
                  <a:t>: Hall mobility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[</m:t>
                    </m:r>
                    <m:sSub>
                      <m:sSub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sSup>
                      <m:sSup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𝑐h𝑔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]</m:t>
                    </m:r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ja-JP" alt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0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𝑐h𝑔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(2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1/2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ＭＳ Ｐゴシック"/>
                    <a:cs typeface="+mn-cs"/>
                  </a:rPr>
                  <a:t>具体的な例：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sub>
                    </m:sSub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𝒓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ja-JP" alt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l-GR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Γ</m:t>
                        </m:r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Γ</m:t>
                            </m:r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den>
                    </m:f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𝑯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sub>
                    </m:sSub>
                    <m:r>
                      <a:rPr kumimoji="1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kumimoji="1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1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kumimoji="1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𝒆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r>
                                  <a:rPr kumimoji="1" lang="en-US" altLang="ja-JP" sz="1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1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𝝃</m:t>
                                    </m:r>
                                  </m:e>
                                  <m:sub>
                                    <m:r>
                                      <a:rPr kumimoji="1" lang="en-US" altLang="ja-JP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𝒆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kumimoji="1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               </m:t>
                    </m:r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en-US" altLang="ja-JP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</m:oMath>
                </a14:m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ＭＳ Ｐゴシック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/>
                  <a:cs typeface="+mn-cs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近似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≪0</m:t>
                    </m:r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：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sup>
                    </m:sSup>
                    <m:nary>
                      <m:nary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sup>
                    </m:sSup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(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𝜂</m:t>
                    </m:r>
                    <m:r>
                      <a:rPr kumimoji="0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&lt;−13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で</m:t>
                    </m:r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6</m:t>
                    </m:r>
                    <m:r>
                      <a:rPr kumimoji="0" lang="ja-JP" alt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桁の精度</m:t>
                    </m:r>
                    <m:r>
                      <a:rPr kumimoji="0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 </a:t>
                </a: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ガンマ関数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  <m:r>
                              <a:rPr kumimoji="0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𝑑𝑥</m:t>
                    </m:r>
                  </m:oMath>
                </a14:m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!</m:t>
                    </m:r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(n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が整数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)</a:t>
                </a:r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1/2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rad>
                  </m:oMath>
                </a14:m>
                <a:r>
                  <a:rPr kumimoji="0" lang="en-US" altLang="ja-JP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/2</m:t>
                        </m:r>
                      </m:e>
                    </m:d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rad>
                  </m:oMath>
                </a14:m>
                <a:endParaRPr kumimoji="0" lang="en-US" altLang="ja-JP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48459"/>
                <a:ext cx="8676456" cy="7541423"/>
              </a:xfrm>
              <a:prstGeom prst="rect">
                <a:avLst/>
              </a:prstGeom>
              <a:blipFill>
                <a:blip r:embed="rId2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37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B5F6FFE5-705E-4A1F-A71D-352BF03E8F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</a:t>
            </a:r>
            <a:r>
              <a:rPr lang="ja-JP" altLang="en-US" sz="3600" b="1" dirty="0">
                <a:solidFill>
                  <a:srgbClr val="0000FF"/>
                </a:solidFill>
              </a:rPr>
              <a:t>因子 </a:t>
            </a:r>
            <a:r>
              <a:rPr lang="en-US" altLang="ja-JP" sz="3600" b="1" i="1" dirty="0" err="1">
                <a:solidFill>
                  <a:srgbClr val="0000FF"/>
                </a:solidFill>
                <a:sym typeface="Symbol" panose="05050102010706020507" pitchFamily="18" charset="2"/>
              </a:rPr>
              <a:t>F</a:t>
            </a:r>
            <a:r>
              <a:rPr lang="en-US" altLang="ja-JP" sz="3600" b="1" baseline="-25000" dirty="0" err="1">
                <a:solidFill>
                  <a:srgbClr val="0000FF"/>
                </a:solidFill>
                <a:sym typeface="Symbol" panose="05050102010706020507" pitchFamily="18" charset="2"/>
              </a:rPr>
              <a:t>Hall</a:t>
            </a:r>
            <a:endParaRPr lang="en-US" altLang="ja-JP" sz="3600" b="1" baseline="-25000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398339" name="Object 3">
            <a:extLst>
              <a:ext uri="{FF2B5EF4-FFF2-40B4-BE49-F238E27FC236}">
                <a16:creationId xmlns:a16="http://schemas.microsoft.com/office/drawing/2014/main" id="{C8C7FB60-BD90-4586-8D45-FDEB4393E7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4738" y="1938338"/>
          <a:ext cx="6316662" cy="423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Stanford Graphics ｽﾗｲﾄﾞ" r:id="rId3" imgW="6937375" imgH="4650740" progId="StanfordGraphics">
                  <p:embed/>
                </p:oleObj>
              </mc:Choice>
              <mc:Fallback>
                <p:oleObj name="Stanford Graphics ｽﾗｲﾄﾞ" r:id="rId3" imgW="6937375" imgH="4650740" progId="StanfordGraphics">
                  <p:embed/>
                  <p:pic>
                    <p:nvPicPr>
                      <p:cNvPr id="398339" name="Object 3">
                        <a:extLst>
                          <a:ext uri="{FF2B5EF4-FFF2-40B4-BE49-F238E27FC236}">
                            <a16:creationId xmlns:a16="http://schemas.microsoft.com/office/drawing/2014/main" id="{C8C7FB60-BD90-4586-8D45-FDEB4393E7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938338"/>
                        <a:ext cx="6316662" cy="423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>
            <a:extLst>
              <a:ext uri="{FF2B5EF4-FFF2-40B4-BE49-F238E27FC236}">
                <a16:creationId xmlns:a16="http://schemas.microsoft.com/office/drawing/2014/main" id="{976DD2BC-0166-4EA6-9898-DC79AC912E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8938" y="2319338"/>
          <a:ext cx="152400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r:id="rId5" imgW="1091726" imgH="177723" progId="Equation.3">
                  <p:embed/>
                </p:oleObj>
              </mc:Choice>
              <mc:Fallback>
                <p:oleObj r:id="rId5" imgW="1091726" imgH="177723" progId="Equation.3">
                  <p:embed/>
                  <p:pic>
                    <p:nvPicPr>
                      <p:cNvPr id="398340" name="Object 4">
                        <a:extLst>
                          <a:ext uri="{FF2B5EF4-FFF2-40B4-BE49-F238E27FC236}">
                            <a16:creationId xmlns:a16="http://schemas.microsoft.com/office/drawing/2014/main" id="{976DD2BC-0166-4EA6-9898-DC79AC912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2319338"/>
                        <a:ext cx="1524000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5">
            <a:extLst>
              <a:ext uri="{FF2B5EF4-FFF2-40B4-BE49-F238E27FC236}">
                <a16:creationId xmlns:a16="http://schemas.microsoft.com/office/drawing/2014/main" id="{B99B9884-51D5-4B60-B6E8-4B369DF80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2338" y="4210050"/>
          <a:ext cx="10461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数式" r:id="rId7" imgW="748975" imgH="203112" progId="Equation.3">
                  <p:embed/>
                </p:oleObj>
              </mc:Choice>
              <mc:Fallback>
                <p:oleObj name="数式" r:id="rId7" imgW="748975" imgH="203112" progId="Equation.3">
                  <p:embed/>
                  <p:pic>
                    <p:nvPicPr>
                      <p:cNvPr id="398341" name="Object 5">
                        <a:extLst>
                          <a:ext uri="{FF2B5EF4-FFF2-40B4-BE49-F238E27FC236}">
                            <a16:creationId xmlns:a16="http://schemas.microsoft.com/office/drawing/2014/main" id="{B99B9884-51D5-4B60-B6E8-4B369DF80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4210050"/>
                        <a:ext cx="104616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2" name="Text Box 6">
            <a:extLst>
              <a:ext uri="{FF2B5EF4-FFF2-40B4-BE49-F238E27FC236}">
                <a16:creationId xmlns:a16="http://schemas.microsoft.com/office/drawing/2014/main" id="{550EB3EC-1963-4598-AFD2-8F7C12F8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3687763"/>
            <a:ext cx="193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5.3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18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cm</a:t>
            </a:r>
            <a:r>
              <a:rPr kumimoji="1" lang="en-US" altLang="ja-JP" sz="18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-3</a:t>
            </a:r>
          </a:p>
        </p:txBody>
      </p:sp>
      <p:graphicFrame>
        <p:nvGraphicFramePr>
          <p:cNvPr id="398343" name="Object 0">
            <a:extLst>
              <a:ext uri="{FF2B5EF4-FFF2-40B4-BE49-F238E27FC236}">
                <a16:creationId xmlns:a16="http://schemas.microsoft.com/office/drawing/2014/main" id="{E81F3578-8815-4A63-A3F2-9D0B22BD0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309938"/>
          <a:ext cx="12192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数式" r:id="rId9" imgW="698500" imgH="241300" progId="Equation.3">
                  <p:embed/>
                </p:oleObj>
              </mc:Choice>
              <mc:Fallback>
                <p:oleObj name="数式" r:id="rId9" imgW="698500" imgH="241300" progId="Equation.3">
                  <p:embed/>
                  <p:pic>
                    <p:nvPicPr>
                      <p:cNvPr id="398343" name="Object 0">
                        <a:extLst>
                          <a:ext uri="{FF2B5EF4-FFF2-40B4-BE49-F238E27FC236}">
                            <a16:creationId xmlns:a16="http://schemas.microsoft.com/office/drawing/2014/main" id="{E81F3578-8815-4A63-A3F2-9D0B22BD0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9938"/>
                        <a:ext cx="121920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4" name="Rectangle 8">
            <a:extLst>
              <a:ext uri="{FF2B5EF4-FFF2-40B4-BE49-F238E27FC236}">
                <a16:creationId xmlns:a16="http://schemas.microsoft.com/office/drawing/2014/main" id="{1D6F06CC-9FE0-4365-8E18-5A946D46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7628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Hall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/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en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F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Hall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散乱機構に依存</a:t>
            </a:r>
          </a:p>
        </p:txBody>
      </p:sp>
    </p:spTree>
    <p:extLst>
      <p:ext uri="{BB962C8B-B14F-4D97-AF65-F5344CB8AC3E}">
        <p14:creationId xmlns:p14="http://schemas.microsoft.com/office/powerpoint/2010/main" val="42041499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 effect: Two-carrier model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太田英二、坂田亮著、半導体の電子物性工学、培風館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467544" y="1048459"/>
                <a:ext cx="8676456" cy="568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Current</a:t>
                </a:r>
                <a:r>
                  <a:rPr kumimoji="1" lang="ja-JP" altLang="ja-JP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𝑱</m:t>
                    </m:r>
                    <m:r>
                      <a:rPr kumimoji="1" lang="en-US" altLang="ja-JP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kumimoji="1" lang="en-US" altLang="ja-JP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begChr m:val="〈"/>
                        <m:endChr m:val="〉"/>
                        <m:ctrlPr>
                          <a:rPr kumimoji="1" lang="ja-JP" altLang="ja-JP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kumimoji="1" lang="en-US" altLang="ja-JP" sz="20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ja-JP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ja-JP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1" lang="en-US" altLang="ja-JP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𝜏</m:t>
                        </m:r>
                      </m:num>
                      <m:den>
                        <m:sSubSup>
                          <m:sSubSupPr>
                            <m:ctrlPr>
                              <a:rPr kumimoji="1" lang="ja-JP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en-US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kumimoji="1" lang="ja-JP" altLang="ja-JP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ja-JP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𝜏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kumimoji="1" lang="ja-JP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kumimoji="1" lang="ja-JP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ja-JP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𝜏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kumimoji="1" lang="ja-JP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kumimoji="1" lang="en-US" altLang="ja-JP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kumimoji="1" lang="ja-JP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ja-JP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𝜏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kumimoji="1" lang="ja-JP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kumimoji="1" lang="ja-JP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𝑒</m:t>
                                              </m:r>
                                              <m:r>
                                                <a:rPr kumimoji="1" lang="en-US" altLang="ja-JP" sz="2000" b="0" i="1" u="none" strike="noStrike" kern="1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游明朝" panose="02020400000000000000" pitchFamily="18" charset="-128"/>
                                                  <a:cs typeface="Times New Roman" panose="02020603050405020304" pitchFamily="18" charset="0"/>
                                                </a:rPr>
                                                <m:t>𝜏</m:t>
                                              </m:r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kumimoji="1" lang="ja-JP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1" lang="en-US" altLang="ja-JP" sz="2000" b="0" i="1" u="none" strike="noStrike" kern="1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rgbClr val="000000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游明朝" panose="02020400000000000000" pitchFamily="18" charset="-128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1" lang="ja-JP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u="none" strike="noStrike" kern="1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游明朝" panose="02020400000000000000" pitchFamily="18" charset="-128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000" b="0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游明朝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kumimoji="1" lang="en-US" altLang="ja-JP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ja-JP" altLang="ja-JP" sz="20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ja-JP" altLang="ja-JP" sz="20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ja-JP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0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游明朝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游明朝" panose="02020400000000000000" pitchFamily="18" charset="-128"/>
                    <a:cs typeface="Arial" panose="020B0604020202020204" pitchFamily="34" charset="0"/>
                  </a:rPr>
                  <a:t>Two carrier model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𝑱</m:t>
                    </m:r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1" lang="ja-JP" altLang="ja-JP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kumimoji="1" lang="en-US" altLang="ja-JP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ja-JP" altLang="ja-JP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kumimoji="1" lang="en-US" altLang="ja-JP" sz="28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𝒉</m:t>
                        </m:r>
                      </m:sub>
                    </m:sSub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1" lang="ja-JP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ja-JP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ja-JP" sz="2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kumimoji="1" lang="ja-JP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ja-JP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kumimoji="1" lang="ja-JP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kumimoji="1" lang="en-US" altLang="ja-JP" sz="2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1" lang="en-US" altLang="ja-JP" sz="2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1" lang="en-US" altLang="ja-JP" sz="2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1" lang="en-US" altLang="ja-JP" sz="2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游明朝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spcAft>
                    <a:spcPts val="0"/>
                  </a:spcAft>
                  <a:defRPr/>
                </a:pPr>
                <a:r>
                  <a:rPr lang="en-US" altLang="ja-JP" sz="2800" kern="100" dirty="0">
                    <a:solidFill>
                      <a:srgbClr val="000000"/>
                    </a:solidFill>
                    <a:ea typeface="游明朝" panose="02020400000000000000" pitchFamily="18" charset="-128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a typeface="游明朝" panose="02020400000000000000" pitchFamily="18" charset="-128"/>
                    <a:cs typeface="Arial" panose="020B0604020202020204" pitchFamily="34" charset="0"/>
                  </a:rPr>
                  <a:t>: Hall mobility</a:t>
                </a:r>
                <a:endParaRPr kumimoji="1" lang="en-US" altLang="ja-JP" sz="280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kumimoji="1" lang="en-US" altLang="ja-JP" sz="28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𝑦𝑥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u="none" strike="noStrike" kern="1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kumimoji="1" lang="en-US" altLang="ja-JP" sz="2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kumimoji="1" lang="ja-JP" altLang="ja-JP" sz="2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48459"/>
                <a:ext cx="8676456" cy="5687263"/>
              </a:xfrm>
              <a:prstGeom prst="rect">
                <a:avLst/>
              </a:prstGeom>
              <a:blipFill>
                <a:blip r:embed="rId3"/>
                <a:stretch>
                  <a:fillRect l="-1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BDED739C-1F2C-4A34-8120-1782F9507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942" y="6976226"/>
            <a:ext cx="4598846" cy="10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51501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Hall effect: Two-carrier model w/o MR</a:t>
            </a:r>
            <a:endParaRPr lang="ja-JP" altLang="en-US" sz="3600" b="1" i="1" baseline="-250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太田英二、坂田亮著、半導体の電子物性工学、培風館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395536" y="980728"/>
                <a:ext cx="8676456" cy="512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游明朝" panose="02020400000000000000" pitchFamily="18" charset="-128"/>
                    <a:cs typeface="Arial" panose="020B0604020202020204" pitchFamily="34" charset="0"/>
                  </a:rPr>
                  <a:t>Two carrier model (no MR)</a:t>
                </a:r>
              </a:p>
              <a:p>
                <a:pPr lvl="0"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kumimoji="1" lang="en-US" altLang="ja-JP" sz="2800" b="0" i="1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𝑦𝑥</m:t>
                        </m:r>
                      </m:sub>
                    </m:sSub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  <m:f>
                      <m:f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ja-JP" sz="2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𝑒</m:t>
                    </m:r>
                    <m:d>
                      <m:dPr>
                        <m:ctrlPr>
                          <a:rPr kumimoji="1" lang="en-US" altLang="ja-JP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8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𝐻𝑎𝑙𝑙</m:t>
                        </m:r>
                      </m:sub>
                    </m:sSub>
                    <m:r>
                      <a:rPr kumimoji="1" lang="en-US" altLang="ja-JP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ja-JP" sz="2800" i="1" kern="1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游明朝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1" lang="en-US" altLang="ja-JP" sz="28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676456" cy="5126660"/>
              </a:xfrm>
              <a:prstGeom prst="rect">
                <a:avLst/>
              </a:prstGeom>
              <a:blipFill>
                <a:blip r:embed="rId3"/>
                <a:stretch>
                  <a:fillRect l="-1476" t="-1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BDED739C-1F2C-4A34-8120-1782F9507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942" y="6976226"/>
            <a:ext cx="4598846" cy="10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13806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2" name="Rectangle 6">
            <a:extLst>
              <a:ext uri="{FF2B5EF4-FFF2-40B4-BE49-F238E27FC236}">
                <a16:creationId xmlns:a16="http://schemas.microsoft.com/office/drawing/2014/main" id="{E37F01C9-6D4B-4B1E-8877-E75D97EDFC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rgbClr val="0000FF"/>
                </a:solidFill>
              </a:rPr>
              <a:t>多バンド、狭いバンドギャップの</a:t>
            </a:r>
            <a:r>
              <a:rPr lang="en-US" altLang="ja-JP" sz="3600" b="1">
                <a:solidFill>
                  <a:srgbClr val="0000FF"/>
                </a:solidFill>
              </a:rPr>
              <a:t>Hall</a:t>
            </a:r>
            <a:r>
              <a:rPr lang="ja-JP" altLang="en-US" sz="3600" b="1">
                <a:solidFill>
                  <a:srgbClr val="0000FF"/>
                </a:solidFill>
              </a:rPr>
              <a:t>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0023" name="Rectangle 7">
                <a:extLst>
                  <a:ext uri="{FF2B5EF4-FFF2-40B4-BE49-F238E27FC236}">
                    <a16:creationId xmlns:a16="http://schemas.microsoft.com/office/drawing/2014/main" id="{45D27A59-7B3C-4F2B-9D9F-9A88ADF90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1046162"/>
                <a:ext cx="8447856" cy="5299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多バンド、多層膜</a:t>
                </a:r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>
                  <a:buNone/>
                </a:pPr>
                <a:r>
                  <a:rPr lang="ja-JP" altLang="en-US" sz="3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ja-JP" alt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ja-JP" altLang="en-US" sz="3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sgn</m:t>
                                    </m:r>
                                  </m:e>
                                  <m:sub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fName>
                              <m:e>
                                <m:sSub>
                                  <m:sSub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func>
                            <m:sSup>
                              <m:sSup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p>
                              <m:sSup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ja-JP" altLang="en-US" sz="3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3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3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ja-JP" altLang="en-US" sz="3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ja-JP" altLang="en-US" sz="3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ja-JP" altLang="en-US" sz="36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ja-JP" sz="3600" dirty="0"/>
              </a:p>
              <a:p>
                <a:pPr>
                  <a:buNone/>
                </a:pPr>
                <a:r>
                  <a:rPr lang="ja-JP" altLang="en-US" sz="3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ja-JP" alt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ja-JP" sz="3600" dirty="0"/>
              </a:p>
              <a:p>
                <a:pPr>
                  <a:buNone/>
                </a:pPr>
                <a:endParaRPr lang="en-US" altLang="ja-JP" sz="3600" dirty="0"/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電子・正孔が共存</a:t>
                </a:r>
                <a:endParaRPr kumimoji="1" lang="en-US" altLang="ja-JP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3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ja-JP" alt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p>
                              <m:sSupPr>
                                <m:ctrlP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ja-JP" altLang="en-US" sz="3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ja-JP" altLang="en-US" sz="36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ja-JP" altLang="en-US"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ja-JP" altLang="en-US" sz="3600" dirty="0"/>
                  <a:t>　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36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ja-JP" altLang="en-US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ja-JP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ja-JP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ja-JP" altLang="en-US" sz="3600" dirty="0"/>
                  <a:t>　</a:t>
                </a:r>
                <a:endPara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70023" name="Rectangle 7">
                <a:extLst>
                  <a:ext uri="{FF2B5EF4-FFF2-40B4-BE49-F238E27FC236}">
                    <a16:creationId xmlns:a16="http://schemas.microsoft.com/office/drawing/2014/main" id="{45D27A59-7B3C-4F2B-9D9F-9A88ADF9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046162"/>
                <a:ext cx="8447856" cy="5299784"/>
              </a:xfrm>
              <a:prstGeom prst="rect">
                <a:avLst/>
              </a:prstGeom>
              <a:blipFill>
                <a:blip r:embed="rId2"/>
                <a:stretch>
                  <a:fillRect l="-2238" t="-23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6885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F50080B8-FAF7-4B5B-9CEB-24A416C8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3600" b="1" dirty="0" err="1">
                <a:solidFill>
                  <a:srgbClr val="0000FF"/>
                </a:solidFill>
              </a:rPr>
              <a:t>Seebeck</a:t>
            </a:r>
            <a:r>
              <a:rPr lang="en-US" altLang="ja-JP" sz="3600" b="1" dirty="0">
                <a:solidFill>
                  <a:srgbClr val="0000FF"/>
                </a:solidFill>
              </a:rPr>
              <a:t> effect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2F366D-72A8-4B6B-BB8C-8095D732D420}"/>
              </a:ext>
            </a:extLst>
          </p:cNvPr>
          <p:cNvSpPr txBox="1"/>
          <p:nvPr/>
        </p:nvSpPr>
        <p:spPr>
          <a:xfrm>
            <a:off x="3707343" y="654050"/>
            <a:ext cx="5501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太田英二、坂田亮著、半導体の電子物性工学、培風館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(2005)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srgbClr val="000000"/>
                </a:solidFill>
              </a:rPr>
              <a:t>T.C. </a:t>
            </a:r>
            <a:r>
              <a:rPr lang="en-US" altLang="ja-JP" sz="1600" dirty="0" err="1">
                <a:solidFill>
                  <a:srgbClr val="000000"/>
                </a:solidFill>
              </a:rPr>
              <a:t>Chasapis</a:t>
            </a:r>
            <a:r>
              <a:rPr lang="en-US" altLang="ja-JP" sz="1600" dirty="0">
                <a:solidFill>
                  <a:srgbClr val="000000"/>
                </a:solidFill>
              </a:rPr>
              <a:t>, et al., APL Mater. 3, 083601 (2015)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err="1">
                <a:solidFill>
                  <a:srgbClr val="000000"/>
                </a:solidFill>
              </a:rPr>
              <a:t>S.A.Miller</a:t>
            </a:r>
            <a:r>
              <a:rPr lang="en-US" altLang="ja-JP" sz="1600" dirty="0">
                <a:solidFill>
                  <a:srgbClr val="000000"/>
                </a:solidFill>
              </a:rPr>
              <a:t>, et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al, Phys. Rev. Appl. 9, 014025 (2018)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/>
              <p:nvPr/>
            </p:nvSpPr>
            <p:spPr>
              <a:xfrm>
                <a:off x="467544" y="1512854"/>
                <a:ext cx="8676456" cy="4383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1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b="1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f>
                          <m:fPr>
                            <m:ctrlP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𝜕𝜂</m:t>
                            </m:r>
                          </m:num>
                          <m:den>
                            <m:r>
                              <a:rPr lang="ja-JP" altLang="en-US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altLang="ja-JP" kern="100" dirty="0">
                    <a:solidFill>
                      <a:srgbClr val="000000"/>
                    </a:solidFill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1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𝑬</m:t>
                    </m:r>
                    <m:r>
                      <a:rPr kumimoji="1" lang="en-US" altLang="ja-JP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kumimoji="1" lang="ja-JP" altLang="ja-JP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kumimoji="1" lang="en-US" altLang="ja-JP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kumimoji="1" lang="en-US" altLang="ja-JP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kumimoji="1" lang="en-US" altLang="ja-JP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f>
                          <m:fPr>
                            <m:ctrlP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ja-JP" altLang="en-US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ja-JP" altLang="en-US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ja-JP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kumimoji="1" lang="en-US" altLang="ja-JP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𝑱</m:t>
                    </m:r>
                    <m:r>
                      <a:rPr kumimoji="1" lang="en-US" altLang="ja-JP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kumimoji="1" lang="en-US" altLang="ja-JP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altLang="ja-JP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kumimoji="1" lang="ja-JP" altLang="ja-JP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kumimoji="1" lang="en-US" altLang="ja-JP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kumimoji="1" lang="en-US" altLang="ja-JP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kumimoji="1" lang="en-US" altLang="ja-JP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f>
                          <m:fPr>
                            <m:ctrlP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ja-JP" altLang="en-US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ja-JP" altLang="en-US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f>
                          <m:fPr>
                            <m:ctrlP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𝜕𝜂</m:t>
                            </m:r>
                          </m:num>
                          <m:den>
                            <m:r>
                              <a:rPr lang="ja-JP" altLang="en-US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ja-JP" i="1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defRPr/>
                </a:pPr>
                <a:r>
                  <a:rPr lang="en-US" altLang="ja-JP" b="0" kern="1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ja-JP" b="1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altLang="ja-JP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kern="1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f>
                      <m:fPr>
                        <m:ctrl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ja-JP" alt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𝜕𝜂</m:t>
                        </m:r>
                      </m:num>
                      <m:den>
                        <m:r>
                          <a:rPr lang="ja-JP" altLang="en-US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kumimoji="1" lang="en-US" altLang="ja-JP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defRPr/>
                </a:pPr>
                <a:r>
                  <a:rPr kumimoji="1" lang="en-US" altLang="ja-JP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游明朝" panose="02020400000000000000" pitchFamily="18" charset="-128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m:rPr>
                        <m:sty m:val="p"/>
                      </m:rP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ja-JP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游明朝" panose="02020400000000000000" pitchFamily="18" charset="-128"/>
                    <a:cs typeface="Arial" panose="020B0604020202020204" pitchFamily="34" charset="0"/>
                  </a:rPr>
                  <a:t>+</a:t>
                </a:r>
                <a:r>
                  <a:rPr lang="ja-JP" altLang="ja-JP" kern="1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ja-JP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ja-JP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kumimoji="1" lang="en-US" altLang="ja-JP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游明朝" panose="02020400000000000000" pitchFamily="18" charset="-128"/>
                  <a:cs typeface="Arial" panose="020B0604020202020204" pitchFamily="34" charset="0"/>
                </a:endParaRPr>
              </a:p>
              <a:p>
                <a:pPr algn="just">
                  <a:spcAft>
                    <a:spcPts val="0"/>
                  </a:spcAft>
                  <a:defRPr/>
                </a:pPr>
                <a:endParaRPr lang="en-US" altLang="ja-JP" i="0" kern="100" dirty="0">
                  <a:solidFill>
                    <a:srgbClr val="00000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altLang="ja-JP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ja-JP" b="1" kern="100" dirty="0">
                            <a:solidFill>
                              <a:srgbClr val="000000"/>
                            </a:solidFill>
                            <a:ea typeface="游明朝" panose="02020400000000000000" pitchFamily="18" charset="-128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ja-JP" altLang="ja-JP" kern="1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ja-JP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ja-JP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游明朝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ja-JP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游明朝" panose="02020400000000000000" pitchFamily="18" charset="-128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ja-JP" i="0" kern="1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defRPr/>
                </a:pPr>
                <a:endParaRPr lang="en-US" altLang="ja-JP" kern="100" dirty="0">
                  <a:solidFill>
                    <a:srgbClr val="00000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defRPr/>
                </a:pPr>
                <a:endParaRPr lang="en-US" altLang="ja-JP" i="0" kern="100" dirty="0">
                  <a:solidFill>
                    <a:srgbClr val="00000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A6E92B53-4E5D-4DF5-A13C-D2EEC844C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12854"/>
                <a:ext cx="8676456" cy="4383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479577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DE48F0-68EE-43BC-B19D-D0E62629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81252" cy="14672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72D400-58E7-4278-95DD-5C466E9D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54" y="1644834"/>
            <a:ext cx="6863379" cy="29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78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9694582-6B92-4B61-A05E-2D54E70F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63" y="0"/>
            <a:ext cx="8047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2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Data file (.xlsx / .csv)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87118"/>
            <a:ext cx="9001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[data-COE]\electrical\Hall-T\</a:t>
            </a:r>
            <a:r>
              <a:rPr kumimoji="0" lang="en-US" altLang="ja-JP" sz="1800" dirty="0">
                <a:solidFill>
                  <a:srgbClr val="000000"/>
                </a:solidFill>
                <a:latin typeface="Times New Roman"/>
                <a:ea typeface="ＭＳ Ｐゴシック"/>
              </a:rPr>
              <a:t>Hall-SnSe.xlsx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order of the data columns are arbitrary.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data types are judged by the key words in the first line labels.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Temperature in K			: Label must start from capital ‘T’ followed by [ |(|[]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Conductivity in S/cm		: Label must start from ‘sigma’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Carrier density in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-3		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Label must start from ‘n’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For RH &lt; 0, n should be negative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Mobility in cm</a:t>
            </a:r>
            <a:r>
              <a:rPr kumimoji="0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/(Vs)		: Label must start from ‘mu’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  RH is not necessary but better to provide 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02ED989-E5C7-447A-BC17-73DA4B0A3AD3}"/>
              </a:ext>
            </a:extLst>
          </p:cNvPr>
          <p:cNvGraphicFramePr>
            <a:graphicFrameLocks noGrp="1"/>
          </p:cNvGraphicFramePr>
          <p:nvPr/>
        </p:nvGraphicFramePr>
        <p:xfrm>
          <a:off x="692696" y="1124744"/>
          <a:ext cx="7758608" cy="304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986">
                  <a:extLst>
                    <a:ext uri="{9D8B030D-6E8A-4147-A177-3AD203B41FA5}">
                      <a16:colId xmlns:a16="http://schemas.microsoft.com/office/drawing/2014/main" val="2424166975"/>
                    </a:ext>
                  </a:extLst>
                </a:gridCol>
                <a:gridCol w="1650867">
                  <a:extLst>
                    <a:ext uri="{9D8B030D-6E8A-4147-A177-3AD203B41FA5}">
                      <a16:colId xmlns:a16="http://schemas.microsoft.com/office/drawing/2014/main" val="2564044856"/>
                    </a:ext>
                  </a:extLst>
                </a:gridCol>
                <a:gridCol w="1452763">
                  <a:extLst>
                    <a:ext uri="{9D8B030D-6E8A-4147-A177-3AD203B41FA5}">
                      <a16:colId xmlns:a16="http://schemas.microsoft.com/office/drawing/2014/main" val="588496160"/>
                    </a:ext>
                  </a:extLst>
                </a:gridCol>
                <a:gridCol w="1320693">
                  <a:extLst>
                    <a:ext uri="{9D8B030D-6E8A-4147-A177-3AD203B41FA5}">
                      <a16:colId xmlns:a16="http://schemas.microsoft.com/office/drawing/2014/main" val="2349880803"/>
                    </a:ext>
                  </a:extLst>
                </a:gridCol>
                <a:gridCol w="1964299">
                  <a:extLst>
                    <a:ext uri="{9D8B030D-6E8A-4147-A177-3AD203B41FA5}">
                      <a16:colId xmlns:a16="http://schemas.microsoft.com/office/drawing/2014/main" val="361159245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 (K)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 (cm-3)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RH (cm3/C)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mu(cm2/Vs)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sigma(S/cm)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998939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249.8715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1.02E+14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61321.72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3.76297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6.14E-05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970437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274.44749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3.66E+14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 dirty="0">
                          <a:effectLst/>
                        </a:rPr>
                        <a:t>17055.4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4.06679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2.38E-04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88374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297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1.00E+15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6241.509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6.41E-04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00458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2.00E+15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3120.755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1.60E-03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971973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370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8.00E+15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780.1886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5.5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7.05E-03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40533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428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3.00E+16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208.0503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5.3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2.55E-02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01769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472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8.50E+16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73.42952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4.7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6.40E-02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42409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523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1.80E+17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34.67505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4.8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1.38E-01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7725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572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4.00E+17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15.60377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4.3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2.76E-01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386347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625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9.00E+17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6.93501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3.6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5.19E-01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435696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672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2.80E+18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2.22911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600" u="none" strike="noStrike">
                          <a:effectLst/>
                        </a:rPr>
                        <a:t>2.7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1.21E+00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79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6752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C79FE08-230F-4F01-B906-BC97B93D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8" y="332563"/>
            <a:ext cx="6626711" cy="10391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BE8219-7137-4526-A2C9-5318F4341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77717" cy="3325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74FED0D-CB21-454F-B6B2-43E225C9E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2" y="1559859"/>
            <a:ext cx="4173748" cy="529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58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E6C1201-1EF0-43AA-9419-BB03CA14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4"/>
            <a:ext cx="6336254" cy="12123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F884EB0-29A7-4D58-A3A5-238D015CC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87" y="577455"/>
            <a:ext cx="2978331" cy="49638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216E0B1-1643-476D-97B2-70ED14DFC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614" y="1756186"/>
            <a:ext cx="62179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29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Parameter file (.in)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95536" y="687118"/>
                <a:ext cx="8640960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Created by </a:t>
                </a:r>
                <a:r>
                  <a:rPr lang="en-US" altLang="ja-JP" sz="1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mode= 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‘sim’ and mode = ‘fit’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[Parameters] </a:t>
                </a:r>
                <a:r>
                  <a:rPr kumimoji="0" lang="pt-BR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key=value:opt_id</a:t>
                </a: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defTabSz="457200">
                  <a:defRPr/>
                </a:pPr>
                <a:r>
                  <a:rPr lang="pt-BR" altLang="ja-JP" sz="1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                     opt_id must be 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Eb=0.0:1		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# these are mobility parameters used for mu-T-fFit.py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Aop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=1e-10:0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Eop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=0.0001:0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[0]=1.0:1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[0]=0.0:0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[1]=0.0:1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[1]=-1.5:0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[2]=0.0:1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[2]=1.5:0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[3]=0.0:0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[3]=-1.0:0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[4]=0.0:0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ppolyi</a:t>
                </a:r>
                <a:r>
                  <a:rPr kumimoji="0" lang="en-US" altLang="ja-JP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[4]=1.0:0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meeff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=24.09361234239786:1	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# this and </a:t>
                </a:r>
                <a:r>
                  <a:rPr kumimoji="0" lang="en-US" altLang="ja-JP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follwoingsare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Hall related parameters</a:t>
                </a: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mheff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=2.9386110264213876:1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EV=0.0:0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EC=0.9586297998652751:1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EA=0.5515973572456312:1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NA=1.4569773550379434e+19:1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ED=1.05:0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ND=0.0:0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[Preferences]</a:t>
                </a:r>
              </a:p>
              <a:p>
                <a:pPr lvl="0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rfac</a:t>
                </a: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=0.5				</a:t>
                </a:r>
                <a:r>
                  <a:rPr kumimoji="0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# scattering parameter  </a:t>
                </a:r>
                <a14:m>
                  <m:oMath xmlns:m="http://schemas.openxmlformats.org/officeDocument/2006/math">
                    <m:r>
                      <a:rPr kumimoji="0" lang="ja-JP" alt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𝜏</m:t>
                    </m:r>
                    <m:r>
                      <a:rPr kumimoji="0" lang="en-US" altLang="ja-JP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sSub>
                      <m:sSubPr>
                        <m:ctrlP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bPr>
                      <m:e>
                        <m:r>
                          <a:rPr kumimoji="0" lang="ja-JP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𝜏</m:t>
                        </m:r>
                      </m:e>
                      <m:sub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pPr>
                      <m:e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  <m:t>𝐸</m:t>
                        </m:r>
                      </m:e>
                      <m:sup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  <m:t>𝑟</m:t>
                        </m:r>
                        <m:r>
                          <a:rPr kumimoji="0" lang="en-US" altLang="ja-JP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</a:rPr>
                          <m:t>−1/2</m:t>
                        </m:r>
                      </m:sup>
                    </m:sSup>
                  </m:oMath>
                </a14:m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l0=1e-08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87118"/>
                <a:ext cx="8640960" cy="6247864"/>
              </a:xfrm>
              <a:prstGeom prst="rect">
                <a:avLst/>
              </a:prstGeom>
              <a:blipFill>
                <a:blip r:embed="rId3"/>
                <a:stretch>
                  <a:fillRect l="-212" t="-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4709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0th step: </a:t>
            </a:r>
            <a:br>
              <a:rPr lang="en-US" altLang="ja-JP" sz="2800" b="1" dirty="0">
                <a:solidFill>
                  <a:srgbClr val="0000FF"/>
                </a:solidFill>
              </a:rPr>
            </a:br>
            <a:r>
              <a:rPr lang="en-US" altLang="ja-JP" sz="2800" b="1" dirty="0">
                <a:solidFill>
                  <a:srgbClr val="0000FF"/>
                </a:solidFill>
              </a:rPr>
              <a:t>Delete parameter file for reset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052" y="1556792"/>
            <a:ext cx="9001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dirty="0">
                <a:latin typeface="Times New Roman"/>
                <a:ea typeface="ＭＳ Ｐゴシック"/>
              </a:rPr>
              <a:t>N-T-Fit-semi_FEA.py reads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parameters from </a:t>
            </a:r>
            <a:b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the parameter file (.in) if it exists.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dirty="0">
                <a:latin typeface="Times New Roman"/>
                <a:ea typeface="ＭＳ Ｐゴシック"/>
              </a:rPr>
              <a:t>If you restart from scratch, </a:t>
            </a:r>
            <a:r>
              <a:rPr kumimoji="0" lang="en-US" altLang="ja-JP" sz="32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delete it</a:t>
            </a:r>
            <a:r>
              <a:rPr kumimoji="0" lang="en-US" altLang="ja-JP" sz="3200" b="1" dirty="0">
                <a:latin typeface="Times New Roman"/>
                <a:ea typeface="ＭＳ Ｐゴシック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b="1" dirty="0">
                <a:latin typeface="Times New Roman"/>
                <a:ea typeface="ＭＳ Ｐゴシック"/>
              </a:rPr>
              <a:t>C:&gt; </a:t>
            </a:r>
            <a:r>
              <a:rPr kumimoji="0" lang="en-US" altLang="ja-JP" sz="3200" b="1" dirty="0">
                <a:solidFill>
                  <a:srgbClr val="FF0000"/>
                </a:solidFill>
                <a:latin typeface="Times New Roman"/>
                <a:ea typeface="ＭＳ Ｐゴシック"/>
              </a:rPr>
              <a:t>del 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Hall-Ca0.0Sn1.0Se.in</a:t>
            </a:r>
            <a:b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　　　　　　　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 (change the file name)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242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168524-D1FD-4683-94DE-E6A9ABB98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169602"/>
            <a:ext cx="4932040" cy="3553367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1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st</a:t>
            </a:r>
            <a:r>
              <a:rPr lang="en-US" altLang="ja-JP" sz="2800" b="1" dirty="0">
                <a:solidFill>
                  <a:srgbClr val="0000FF"/>
                </a:solidFill>
              </a:rPr>
              <a:t> step: </a:t>
            </a:r>
            <a:br>
              <a:rPr lang="en-US" altLang="ja-JP" sz="2800" b="1" dirty="0">
                <a:solidFill>
                  <a:srgbClr val="0000FF"/>
                </a:solidFill>
              </a:rPr>
            </a:br>
            <a:r>
              <a:rPr lang="en-US" altLang="ja-JP" sz="2800" b="1" dirty="0">
                <a:solidFill>
                  <a:srgbClr val="0000FF"/>
                </a:solidFill>
              </a:rPr>
              <a:t>Check possible parameters and create parameter file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998146"/>
            <a:ext cx="9001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..\N-T-Fit-semi_FEA.py sim Hall-Ca0.0Sn1.0Se.xlsx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dirty="0">
              <a:solidFill>
                <a:srgbClr val="009900"/>
              </a:solidFill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latin typeface="Times New Roman"/>
                <a:ea typeface="ＭＳ Ｐゴシック"/>
              </a:rPr>
              <a:t>Console output: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Calculate n-T from the initial parameters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               1000/T          EF(eV)          Ne,obs(cm-3)    Ne,ini          Nh,ini          NA-,ini         ND+,ini         RH,ini          Ns,ini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300.0000          3.3333            0.5733           1.047e+16     5.81433e+09     5.81431e+09               0               0        -1047.83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250.0000          4.0000            0.5695            1.88e+15     6.27783e+07      6.2778e+07               0               0         -126856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200.0000          5.0000            0.5656            1.54e+14         75956.8         75956.3               0               0    -1.41791e+08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ja-JP" sz="1400" b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-- cut --</a:t>
            </a:r>
            <a:endParaRPr kumimoji="0" lang="de-DE" altLang="ja-JP" sz="1400" b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Activation energy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T(K)            Ea(eV)(log(N))  Ea(eV)(log(N*T^-1.5))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300              0.221971         0.18662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250              0.218156        0.186709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200              0.204629        0.177014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184              0.205381        0.183069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150              0.196006        0.175324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140              0.166232        0.148197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130              0.175696        0.158959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  120              0.170266        0.154126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9B54EB-CF76-4DC7-8001-FC9295FA572F}"/>
              </a:ext>
            </a:extLst>
          </p:cNvPr>
          <p:cNvSpPr txBox="1"/>
          <p:nvPr/>
        </p:nvSpPr>
        <p:spPr>
          <a:xfrm>
            <a:off x="467544" y="5814938"/>
            <a:ext cx="3517516" cy="830997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kumimoji="0" lang="fr-FR" altLang="ja-JP" sz="24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Estimate </a:t>
            </a:r>
            <a:r>
              <a:rPr kumimoji="0" lang="fr-FR" altLang="ja-JP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fr-FR" altLang="ja-JP" sz="2400" b="1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</a:t>
            </a:r>
            <a:r>
              <a:rPr kumimoji="0" lang="fr-FR" altLang="ja-JP" sz="24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/</a:t>
            </a:r>
            <a:r>
              <a:rPr kumimoji="0" lang="fr-FR" altLang="ja-JP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fr-FR" altLang="ja-JP" sz="2400" b="1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0" lang="fr-FR" altLang="ja-JP" sz="24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from </a:t>
            </a:r>
            <a:br>
              <a:rPr kumimoji="0" lang="fr-FR" altLang="ja-JP" sz="24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fr-FR" altLang="ja-JP" sz="2400" b="1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</a:t>
            </a:r>
            <a:r>
              <a:rPr kumimoji="0" lang="fr-FR" altLang="ja-JP" sz="2400" b="1" i="1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</a:t>
            </a:r>
            <a:r>
              <a:rPr kumimoji="0" lang="fr-FR" altLang="ja-JP" sz="24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 the impurity region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289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2</a:t>
            </a:r>
            <a:r>
              <a:rPr lang="en-US" altLang="ja-JP" sz="2800" b="1" baseline="30000" dirty="0">
                <a:solidFill>
                  <a:srgbClr val="0000FF"/>
                </a:solidFill>
              </a:rPr>
              <a:t>nd</a:t>
            </a:r>
            <a:r>
              <a:rPr lang="en-US" altLang="ja-JP" sz="2800" b="1" dirty="0">
                <a:solidFill>
                  <a:srgbClr val="0000FF"/>
                </a:solidFill>
              </a:rPr>
              <a:t> step: Check and edit parameter file (.in)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600" y="692696"/>
            <a:ext cx="900189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Hall-Ca0.0Sn1.0Se.in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[Parameters]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Variable name=Value:Optimize 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meeff=0.3:1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Electron effective mass to calculate </a:t>
            </a:r>
            <a:r>
              <a:rPr kumimoji="0" lang="de-DE" altLang="ja-JP" sz="1400" i="1" dirty="0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kumimoji="0" lang="de-DE" altLang="ja-JP" sz="1400" baseline="-25000" dirty="0">
                <a:solidFill>
                  <a:srgbClr val="FF0000"/>
                </a:solidFill>
                <a:latin typeface="Times New Roman"/>
                <a:ea typeface="ＭＳ Ｐゴシック"/>
              </a:rPr>
              <a:t>C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 		[</a:t>
            </a:r>
            <a:r>
              <a:rPr kumimoji="0" lang="de-DE" altLang="ja-JP" sz="1400" i="1" dirty="0">
                <a:solidFill>
                  <a:srgbClr val="FF0000"/>
                </a:solidFill>
                <a:latin typeface="Times New Roman"/>
                <a:ea typeface="ＭＳ Ｐゴシック"/>
              </a:rPr>
              <a:t>m</a:t>
            </a:r>
            <a:r>
              <a:rPr kumimoji="0" lang="de-DE" altLang="ja-JP" sz="1400" baseline="-25000" dirty="0">
                <a:solidFill>
                  <a:srgbClr val="FF0000"/>
                </a:solidFill>
                <a:latin typeface="Times New Roman"/>
                <a:ea typeface="ＭＳ Ｐゴシック"/>
              </a:rPr>
              <a:t>e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]</a:t>
            </a:r>
            <a:endParaRPr kumimoji="0" lang="de-DE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mheff=1.0:1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Hole effective mass to calculate </a:t>
            </a:r>
            <a:r>
              <a:rPr kumimoji="0" lang="de-DE" altLang="ja-JP" sz="1400" i="1" dirty="0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kumimoji="0" lang="de-DE" altLang="ja-JP" sz="1400" baseline="-25000" dirty="0">
                <a:solidFill>
                  <a:srgbClr val="FF0000"/>
                </a:solidFill>
                <a:latin typeface="Times New Roman"/>
                <a:ea typeface="ＭＳ Ｐゴシック"/>
              </a:rPr>
              <a:t>V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 			[</a:t>
            </a:r>
            <a:r>
              <a:rPr kumimoji="0" lang="de-DE" altLang="ja-JP" sz="1400" i="1" dirty="0">
                <a:solidFill>
                  <a:srgbClr val="FF0000"/>
                </a:solidFill>
                <a:latin typeface="Times New Roman"/>
                <a:ea typeface="ＭＳ Ｐゴシック"/>
              </a:rPr>
              <a:t>m</a:t>
            </a:r>
            <a:r>
              <a:rPr kumimoji="0" lang="de-DE" altLang="ja-JP" sz="1400" baseline="-25000" dirty="0">
                <a:solidFill>
                  <a:srgbClr val="FF0000"/>
                </a:solidFill>
                <a:latin typeface="Times New Roman"/>
                <a:ea typeface="ＭＳ Ｐゴシック"/>
              </a:rPr>
              <a:t>e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]</a:t>
            </a:r>
            <a:endParaRPr kumimoji="0" lang="de-DE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EV=0.0:0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Valence band energy. Usuall fixed to 0 		[eV]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EC=1.1:0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Conduction band energy. Equal to </a:t>
            </a:r>
            <a:r>
              <a:rPr kumimoji="0" lang="de-DE" altLang="ja-JP" sz="1400" i="1" dirty="0">
                <a:solidFill>
                  <a:srgbClr val="FF0000"/>
                </a:solidFill>
                <a:latin typeface="Times New Roman"/>
                <a:ea typeface="ＭＳ Ｐゴシック"/>
              </a:rPr>
              <a:t>E</a:t>
            </a:r>
            <a:r>
              <a:rPr kumimoji="0" lang="de-DE" altLang="ja-JP" sz="1400" baseline="-25000" dirty="0">
                <a:solidFill>
                  <a:srgbClr val="FF0000"/>
                </a:solidFill>
                <a:latin typeface="Times New Roman"/>
                <a:ea typeface="ＭＳ Ｐゴシック"/>
              </a:rPr>
              <a:t>g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 if </a:t>
            </a:r>
            <a:r>
              <a:rPr kumimoji="0" lang="de-DE" altLang="ja-JP" sz="1400" i="1" dirty="0">
                <a:solidFill>
                  <a:srgbClr val="FF0000"/>
                </a:solidFill>
                <a:latin typeface="Times New Roman"/>
                <a:ea typeface="ＭＳ Ｐゴシック"/>
              </a:rPr>
              <a:t>E</a:t>
            </a:r>
            <a:r>
              <a:rPr kumimoji="0" lang="de-DE" altLang="ja-JP" sz="1400" baseline="-25000" dirty="0">
                <a:solidFill>
                  <a:srgbClr val="FF0000"/>
                </a:solidFill>
                <a:latin typeface="Times New Roman"/>
                <a:ea typeface="ＭＳ Ｐゴシック"/>
              </a:rPr>
              <a:t>V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 = 0 	[eV]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EA=0.05:1 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Acceptor level 							[eV]</a:t>
            </a:r>
            <a:endParaRPr kumimoji="0" lang="de-DE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NA=0.0:1 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Acceptor density 							[cm</a:t>
            </a:r>
            <a:r>
              <a:rPr kumimoji="0" lang="de-DE" altLang="ja-JP" sz="1400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-3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]</a:t>
            </a:r>
            <a:b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</a:br>
            <a:r>
              <a:rPr kumimoji="0" lang="de-DE" altLang="ja-JP" sz="1400" dirty="0">
                <a:latin typeface="Times New Roman"/>
                <a:ea typeface="ＭＳ Ｐゴシック"/>
              </a:rPr>
              <a:t>ED=1.05:0 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Donor level								[eV]</a:t>
            </a:r>
            <a:endParaRPr kumimoji="0" lang="de-DE" altLang="ja-JP" sz="1400" dirty="0">
              <a:latin typeface="Times New Roman"/>
              <a:ea typeface="ＭＳ Ｐゴシック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ND=</a:t>
            </a:r>
            <a:r>
              <a:rPr kumimoji="0" lang="en-US" altLang="ja-JP" sz="1400" dirty="0">
                <a:latin typeface="Times New Roman"/>
                <a:ea typeface="ＭＳ Ｐゴシック"/>
              </a:rPr>
              <a:t>0.0</a:t>
            </a:r>
            <a:r>
              <a:rPr kumimoji="0" lang="de-DE" altLang="ja-JP" sz="1400" dirty="0">
                <a:latin typeface="Times New Roman"/>
                <a:ea typeface="ＭＳ Ｐゴシック"/>
              </a:rPr>
              <a:t>0 		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# Donor density							[cm</a:t>
            </a:r>
            <a:r>
              <a:rPr kumimoji="0" lang="de-DE" altLang="ja-JP" sz="1400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-3</a:t>
            </a:r>
            <a:r>
              <a:rPr kumimoji="0" lang="de-DE" altLang="ja-JP" sz="1400" dirty="0">
                <a:solidFill>
                  <a:srgbClr val="FF0000"/>
                </a:solidFill>
                <a:latin typeface="Times New Roman"/>
                <a:ea typeface="ＭＳ Ｐゴシック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ja-JP" sz="18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Fix parameters by chaing optimized IDs to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Change to variable parameters by changing optimized IDs to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ja-JP" sz="1800" dirty="0">
                <a:solidFill>
                  <a:srgbClr val="0000FF"/>
                </a:solidFill>
                <a:latin typeface="Times New Roman"/>
                <a:ea typeface="ＭＳ Ｐゴシック"/>
              </a:rPr>
              <a:t>Change ED and EA to the values estimated at the 1st step</a:t>
            </a:r>
            <a:r>
              <a:rPr kumimoji="0" lang="de-DE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Run mode =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‘sim’ (1</a:t>
            </a:r>
            <a:r>
              <a:rPr kumimoji="0" lang="en-US" altLang="ja-JP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st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step) </a:t>
            </a:r>
            <a:r>
              <a:rPr kumimoji="0" lang="de-DE" altLang="ja-JP" sz="1800" dirty="0">
                <a:solidFill>
                  <a:srgbClr val="FF0000"/>
                </a:solidFill>
                <a:latin typeface="Times New Roman"/>
                <a:ea typeface="ＭＳ Ｐゴシック"/>
              </a:rPr>
              <a:t>and find good initial parameters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[Parameters]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meeff=10.0:1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mheff=14.0:1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EV=0.0:0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EC=1.0:0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EA=0.4:1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NA=1e+18:1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ED=1.05:0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altLang="ja-JP" sz="1400" dirty="0">
                <a:latin typeface="Times New Roman"/>
                <a:ea typeface="ＭＳ Ｐゴシック"/>
              </a:rPr>
              <a:t>ND=0.0:0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altLang="ja-JP" sz="1400" dirty="0"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89234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3rd  step: Non-linear LSQ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600" y="574804"/>
            <a:ext cx="9001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..\N-T-Fit-semi_FEA.py fit Hall-Ca0.0Sn1.0Se.xlsx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latin typeface="Times New Roman"/>
                <a:ea typeface="ＭＳ Ｐゴシック"/>
              </a:rPr>
              <a:t>Console output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Warning: Maximum number of iterations has been exceeded.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ja-JP" sz="1400" b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Optimized at S2= 2.71452e+25: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meeff     :      2.0068064 me  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mheff     :      5.3342763 me  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EV        :              0 eV  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EC        :              1 eV  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EA        :     0.40872453 eV  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NA        :  2.6364306e+18 cm-3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ED        :           1.05 eV  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ND        :              0 cm-3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NV : 3.091617050410829e+20 me at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DV0: 8.39265315408184e+22 me at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NC : 7.133959751624516e+19 me at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DC0: 1.9366192136444656e+22 me at 300 K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B8A06C1-F0EB-47F5-B673-3FFC9329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32016"/>
            <a:ext cx="6372200" cy="459095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D9C303-3735-4E68-929F-80DD7B58925B}"/>
              </a:ext>
            </a:extLst>
          </p:cNvPr>
          <p:cNvSpPr txBox="1"/>
          <p:nvPr/>
        </p:nvSpPr>
        <p:spPr>
          <a:xfrm>
            <a:off x="2915816" y="1700808"/>
            <a:ext cx="6120680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2000" b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If ‘Warning: Maximum number of iterations has been exceeded’ appears, run mode = ‘fit‘ again.</a:t>
            </a:r>
          </a:p>
        </p:txBody>
      </p:sp>
    </p:spTree>
    <p:extLst>
      <p:ext uri="{BB962C8B-B14F-4D97-AF65-F5344CB8AC3E}">
        <p14:creationId xmlns:p14="http://schemas.microsoft.com/office/powerpoint/2010/main" val="33770098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3’rd  step: Non-linear LSQ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600" y="574804"/>
            <a:ext cx="90018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python ..\N-T-Fit-semi_FEA.py fit Hall-Ca0.0Sn1.0Se.xlsx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dirty="0">
                <a:latin typeface="Times New Roman"/>
                <a:ea typeface="ＭＳ Ｐゴシック"/>
              </a:rPr>
              <a:t>Console output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Optimized at S2=   0.0280408: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meeff     :      5.6543738 me  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mheff     :      1.7872351 me  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EV        :              0 eV  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EC        :              1 eV  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EA        :     0.37233232 eV  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NA        :  2.3221107e+18 cm-3      : optid=1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ED        :           1.05 eV  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ND        :              0 cm-3      : optid=0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NV : 5.99577017210199e+19 me at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DV0: 1.6276407661600518e+22 me at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NC : 3.3740321229465105e+20 me at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1400" b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  DC0: 9.159310767437249e+22 me at 300 K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E50C90-5389-417F-A3F3-CC4042019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20" y="2567986"/>
            <a:ext cx="5767079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79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13928</TotalTime>
  <Words>3850</Words>
  <Application>Microsoft Office PowerPoint</Application>
  <PresentationFormat>画面に合わせる (4:3)</PresentationFormat>
  <Paragraphs>532</Paragraphs>
  <Slides>31</Slides>
  <Notes>17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31</vt:i4>
      </vt:variant>
    </vt:vector>
  </HeadingPairs>
  <TitlesOfParts>
    <vt:vector size="45" baseType="lpstr">
      <vt:lpstr>ＭＳ Ｐゴシック</vt:lpstr>
      <vt:lpstr>游明朝</vt:lpstr>
      <vt:lpstr>Arial</vt:lpstr>
      <vt:lpstr>Calibri</vt:lpstr>
      <vt:lpstr>Cambria Math</vt:lpstr>
      <vt:lpstr>Times New Roman</vt:lpstr>
      <vt:lpstr>101_標準デザイン</vt:lpstr>
      <vt:lpstr>20_標準デザイン</vt:lpstr>
      <vt:lpstr>3_Office ​​テーマ</vt:lpstr>
      <vt:lpstr>30_標準デザイン</vt:lpstr>
      <vt:lpstr>数式</vt:lpstr>
      <vt:lpstr>ワークシート</vt:lpstr>
      <vt:lpstr>Stanford Graphics ｽﾗｲﾄﾞ</vt:lpstr>
      <vt:lpstr>Equation.3</vt:lpstr>
      <vt:lpstr>N-T-Fit-semi_FEA.py</vt:lpstr>
      <vt:lpstr>N-T-Fit-semi_FEA.py</vt:lpstr>
      <vt:lpstr>Data file (.xlsx / .csv)</vt:lpstr>
      <vt:lpstr>Parameter file (.in)</vt:lpstr>
      <vt:lpstr>0th step:  Delete parameter file for reset</vt:lpstr>
      <vt:lpstr>1st step:  Check possible parameters and create parameter file</vt:lpstr>
      <vt:lpstr>2nd step: Check and edit parameter file (.in)</vt:lpstr>
      <vt:lpstr>3rd  step: Non-linear LSQ</vt:lpstr>
      <vt:lpstr>3’rd  step: Non-linear LSQ</vt:lpstr>
      <vt:lpstr>Theory</vt:lpstr>
      <vt:lpstr>半導体の電子構造</vt:lpstr>
      <vt:lpstr>電子と正孔: 電荷中性条件の書き換え</vt:lpstr>
      <vt:lpstr>自由電子密度、自由正孔密度</vt:lpstr>
      <vt:lpstr>Fermiエネルギーの温度依存性</vt:lpstr>
      <vt:lpstr>半導体の状態密度、電子、正孔</vt:lpstr>
      <vt:lpstr>ドナー準位、アクセプター準位の状態: 近似式</vt:lpstr>
      <vt:lpstr>Fermi準位の求め方: 図解</vt:lpstr>
      <vt:lpstr>Fermi準位の計算: プログラム</vt:lpstr>
      <vt:lpstr>PowerPoint プレゼンテーション</vt:lpstr>
      <vt:lpstr>PowerPoint プレゼンテーション</vt:lpstr>
      <vt:lpstr>平均緩和時間 ⟨τ⟩</vt:lpstr>
      <vt:lpstr>Hall effect</vt:lpstr>
      <vt:lpstr>Hall因子 FHall</vt:lpstr>
      <vt:lpstr>Hall effect: Two-carrier model</vt:lpstr>
      <vt:lpstr>Hall effect: Two-carrier model w/o MR</vt:lpstr>
      <vt:lpstr>多バンド、狭いバンドギャップのHall係数</vt:lpstr>
      <vt:lpstr>Seebeck effect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神谷 利夫</cp:lastModifiedBy>
  <cp:revision>1311</cp:revision>
  <cp:lastPrinted>2018-08-03T07:46:37Z</cp:lastPrinted>
  <dcterms:created xsi:type="dcterms:W3CDTF">2007-04-10T12:04:37Z</dcterms:created>
  <dcterms:modified xsi:type="dcterms:W3CDTF">2022-04-13T06:04:40Z</dcterms:modified>
</cp:coreProperties>
</file>