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931" r:id="rId2"/>
    <p:sldMasterId id="2147484004" r:id="rId3"/>
    <p:sldMasterId id="2147484016" r:id="rId4"/>
    <p:sldMasterId id="2147484041" r:id="rId5"/>
  </p:sldMasterIdLst>
  <p:notesMasterIdLst>
    <p:notesMasterId r:id="rId22"/>
  </p:notesMasterIdLst>
  <p:sldIdLst>
    <p:sldId id="4791" r:id="rId6"/>
    <p:sldId id="1934" r:id="rId7"/>
    <p:sldId id="3738" r:id="rId8"/>
    <p:sldId id="4809" r:id="rId9"/>
    <p:sldId id="4003" r:id="rId10"/>
    <p:sldId id="4792" r:id="rId11"/>
    <p:sldId id="4811" r:id="rId12"/>
    <p:sldId id="4812" r:id="rId13"/>
    <p:sldId id="4814" r:id="rId14"/>
    <p:sldId id="4794" r:id="rId15"/>
    <p:sldId id="4804" r:id="rId16"/>
    <p:sldId id="4813" r:id="rId17"/>
    <p:sldId id="4831" r:id="rId18"/>
    <p:sldId id="4798" r:id="rId19"/>
    <p:sldId id="4799" r:id="rId20"/>
    <p:sldId id="4800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1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703" autoAdjust="0"/>
    <p:restoredTop sz="96652" autoAdjust="0"/>
  </p:normalViewPr>
  <p:slideViewPr>
    <p:cSldViewPr snapToGrid="0">
      <p:cViewPr varScale="1">
        <p:scale>
          <a:sx n="155" d="100"/>
          <a:sy n="155" d="100"/>
        </p:scale>
        <p:origin x="442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B3F98B-4035-4C59-BA19-092B9DE9E12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9455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97895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6327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8081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7919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2654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97902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9695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30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474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0556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3151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945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6816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36322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3568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4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FD452-D6C8-4457-A19E-BCF2A28B953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8D5A7-90A5-43E6-BC84-F2A5DAED557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628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22855-7AB7-4449-A8D9-C0157CACEAE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529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155AB-EE5D-4017-BD2F-761123675B1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2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35C93-6F7B-4FFF-A0D0-0249924A8BF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244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90678-006A-49DA-B114-4E72D9E1EFB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05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B8063-A1F4-4332-9D28-38051B08A82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56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2B2A1-F09E-4708-B99D-A56FC476FA2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6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5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07E3D1-6DFB-4869-9E2F-A54C9297DC6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554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45FA-44DC-4929-B83A-12C3235F082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54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D5394-D96E-45CD-AB8A-6F0716746D7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6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99207-A22D-4C0B-8BC6-0A450BE7DC2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4242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C073-8E43-4A27-BC9F-D283EADCF086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4381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34A21-2771-4A8E-B948-BC987F9A10E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27855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5A94D-BEFC-47F2-ADD9-CC1CDE86D830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73536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CA061-458E-441E-BCEC-B7AB8E52ABFF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40189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9594-6B2C-4AE0-AD8D-E8464A0C5F91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3173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55A36-BB40-443C-9791-3BA8CB4CEEB2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4697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0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F339D-AEDF-4C4B-BCEA-4EC7967453A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05495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96F01-06F7-43B2-91C5-9275A55F7CE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5862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40E7A-912F-41C1-BF35-14C8FF108C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65561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F57D0-4F26-4BA8-BA24-6AEA5CF165B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67554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D7CE-D2CB-43B2-B6D2-0D7607CB58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0993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68C1-861C-44A6-9A63-474BF88A73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5848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500D-559E-4EBA-8A75-B4DC3034C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8844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DC95-28CF-4903-8B74-CB5A682613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8292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D807-A7AC-4A06-B0AE-F343077C1A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0252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C337-3A62-4311-A09E-9BF05EE057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296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95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F27C-892F-4E3F-B25C-541ED0AAE9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2375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2813-5CFA-4ABA-A9F1-700B556039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5562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70F29-1ED5-44CB-8D8B-03ED863727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1759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37A5-F47A-4EA4-9737-56D8D04B82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932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8EBE-14C5-4D85-A346-87F0E87BD3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2426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0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97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3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09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6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0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1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5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2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0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1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E128B-FAF9-49F9-B534-D0362DE59A7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26E72-A05E-4B5E-AEF3-9B9A3E33DAE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63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701F74-92F0-4324-AAE0-06A65AC617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334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7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623606-5FB5-6BCB-631C-5CFF2BE304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回帰は最小化問題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最小二乗法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C5E85D-1D7E-CC33-0739-8509460BAF3F}"/>
              </a:ext>
            </a:extLst>
          </p:cNvPr>
          <p:cNvSpPr txBox="1"/>
          <p:nvPr/>
        </p:nvSpPr>
        <p:spPr>
          <a:xfrm>
            <a:off x="192595" y="838200"/>
            <a:ext cx="8758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問題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あるデータの組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),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・・・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が理論式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bx</a:t>
            </a:r>
            <a:r>
              <a:rPr kumimoji="1" lang="en-US" altLang="ja-JP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に</a:t>
            </a:r>
            <a:br>
              <a:rPr kumimoji="1" lang="en-US" altLang="ja-JP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従うことがわかっている。未知変数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1" lang="en-US" altLang="ja-JP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を求めよ。</a:t>
            </a:r>
            <a:endParaRPr kumimoji="1" lang="en-US" altLang="ja-JP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latin typeface="Times New Roman"/>
                <a:ea typeface="ＭＳ Ｐゴシック"/>
              </a:rPr>
              <a:t>　　　　ただし、データ </a:t>
            </a:r>
            <a:r>
              <a:rPr lang="en-US" altLang="ja-JP" sz="2000" b="1" dirty="0">
                <a:latin typeface="Times New Roman"/>
                <a:ea typeface="ＭＳ Ｐゴシック"/>
              </a:rPr>
              <a:t>(</a:t>
            </a:r>
            <a:r>
              <a:rPr lang="en-US" altLang="ja-JP" sz="2000" b="1" i="1" dirty="0" err="1">
                <a:latin typeface="Times New Roman"/>
                <a:ea typeface="ＭＳ Ｐゴシック"/>
              </a:rPr>
              <a:t>y</a:t>
            </a:r>
            <a:r>
              <a:rPr lang="en-US" altLang="ja-JP" sz="2000" b="1" baseline="-25000" dirty="0" err="1">
                <a:latin typeface="Times New Roman"/>
                <a:ea typeface="ＭＳ Ｐゴシック"/>
              </a:rPr>
              <a:t>i</a:t>
            </a:r>
            <a:r>
              <a:rPr lang="en-US" altLang="ja-JP" sz="2000" b="1" dirty="0">
                <a:latin typeface="Times New Roman"/>
                <a:ea typeface="ＭＳ Ｐゴシック"/>
              </a:rPr>
              <a:t>)</a:t>
            </a:r>
            <a:r>
              <a:rPr lang="ja-JP" altLang="en-US" sz="2000" b="1" dirty="0">
                <a:latin typeface="Times New Roman"/>
                <a:ea typeface="ＭＳ Ｐゴシック"/>
              </a:rPr>
              <a:t> には誤差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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I</a:t>
            </a:r>
            <a:r>
              <a:rPr kumimoji="1" lang="ja-JP" altLang="en-US" sz="20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lang="ja-JP" altLang="en-US" sz="2000" b="1" dirty="0">
                <a:latin typeface="Times New Roman"/>
                <a:ea typeface="ＭＳ Ｐゴシック"/>
              </a:rPr>
              <a:t>が含まれている</a:t>
            </a:r>
            <a:r>
              <a:rPr lang="en-US" altLang="ja-JP" sz="2000" b="1" dirty="0">
                <a:latin typeface="Times New Roman"/>
                <a:ea typeface="ＭＳ Ｐゴシック"/>
              </a:rPr>
              <a:t>:</a:t>
            </a:r>
            <a:r>
              <a:rPr lang="ja-JP" altLang="en-US" sz="2000" b="1" dirty="0">
                <a:latin typeface="Times New Roman"/>
                <a:ea typeface="ＭＳ Ｐゴシック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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i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2F38A3B-6DBE-188A-7DD8-23B2DA3E2D62}"/>
                  </a:ext>
                </a:extLst>
              </p:cNvPr>
              <p:cNvSpPr txBox="1"/>
              <p:nvPr/>
            </p:nvSpPr>
            <p:spPr>
              <a:xfrm>
                <a:off x="515551" y="2343988"/>
                <a:ext cx="8628449" cy="398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直観的に、以下の最小化問題を解けばいいと見当がつく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・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1" lang="ja-JP" alt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を最小化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ミニマックス近似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・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ノルム　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:r>
                  <a:rPr kumimoji="1" lang="en-US" altLang="ja-JP" sz="20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Σ|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–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|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を最小化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　　　プログラムが比較的面倒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・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L2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ノルム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ユークリッド距離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の二乗　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Σ(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–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を最小化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最小二乗法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　　　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(</a:t>
                </a:r>
                <a:r>
                  <a:rPr lang="ja-JP" altLang="en-US" sz="20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線形最適化では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)</a:t>
                </a:r>
                <a:r>
                  <a:rPr lang="ja-JP" altLang="en-US" sz="20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 プログラムが非常に簡単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3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1" lang="en-US" altLang="ja-JP" sz="32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</a:t>
                </a:r>
                <a:r>
                  <a:rPr kumimoji="1" lang="en-US" altLang="ja-JP" sz="3200" i="1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  <a:r>
                  <a:rPr kumimoji="1" lang="ja-JP" altLang="en-US" sz="3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ノルム</a:t>
                </a:r>
                <a:r>
                  <a:rPr kumimoji="1" lang="en-US" altLang="ja-JP" sz="3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3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3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</a:t>
                </a:r>
                <a:r>
                  <a:rPr kumimoji="1" lang="en-US" altLang="ja-JP" sz="32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Σ|</a:t>
                </a:r>
                <a:r>
                  <a:rPr kumimoji="1" lang="en-US" altLang="ja-JP" sz="3200" i="1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3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32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3200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3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– </a:t>
                </a:r>
                <a:r>
                  <a:rPr kumimoji="1" lang="en-US" altLang="ja-JP" sz="3200" i="1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3200" i="0" u="none" strike="noStrike" kern="1200" cap="none" spc="0" normalizeH="0" baseline="-2500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320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|</a:t>
                </a:r>
                <a:r>
                  <a:rPr kumimoji="1" lang="en-US" altLang="ja-JP" sz="3200" i="1" u="none" strike="noStrike" kern="1200" cap="none" spc="0" normalizeH="0" baseline="3000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  <a:r>
                  <a:rPr kumimoji="1" lang="en-US" altLang="ja-JP" sz="320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]</a:t>
                </a:r>
                <a:r>
                  <a:rPr kumimoji="1" lang="en-US" altLang="ja-JP" sz="3200" u="none" strike="noStrike" kern="1200" cap="none" spc="0" normalizeH="0" baseline="3000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1/</a:t>
                </a:r>
                <a:r>
                  <a:rPr kumimoji="1" lang="en-US" altLang="ja-JP" sz="3200" i="1" u="none" strike="noStrike" kern="1200" cap="none" spc="0" normalizeH="0" baseline="3000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3200" b="1" i="1" baseline="300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	</a:t>
                </a:r>
                <a:r>
                  <a:rPr kumimoji="1" lang="en-US" altLang="ja-JP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f</a:t>
                </a:r>
                <a:r>
                  <a:rPr kumimoji="1" lang="en-US" altLang="ja-JP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lang="en-US" altLang="ja-JP" sz="32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:</a:t>
                </a:r>
                <a:r>
                  <a:rPr lang="ja-JP" altLang="en-US" sz="32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モデル</a:t>
                </a:r>
                <a:endParaRPr kumimoji="1" lang="en-US" altLang="ja-JP" sz="320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2F38A3B-6DBE-188A-7DD8-23B2DA3E2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1" y="2343988"/>
                <a:ext cx="8628449" cy="3982052"/>
              </a:xfrm>
              <a:prstGeom prst="rect">
                <a:avLst/>
              </a:prstGeom>
              <a:blipFill>
                <a:blip r:embed="rId3"/>
                <a:stretch>
                  <a:fillRect l="-777" t="-1225" b="-41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16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線形最小二乗法</a:t>
            </a:r>
            <a:r>
              <a:rPr lang="en-US" altLang="ja-JP" dirty="0"/>
              <a:t>:</a:t>
            </a:r>
            <a:r>
              <a:rPr lang="ja-JP" altLang="en-US" dirty="0"/>
              <a:t> 任意の関数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0" y="716090"/>
                <a:ext cx="9001824" cy="5974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)+⋯+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sSub>
                      <m:sSub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ja-JP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ja-JP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がどんなに複雑な関数でも、あるいは数値テーブルだったとしても、</a:t>
                </a:r>
                <a:br>
                  <a:rPr lang="en-US" altLang="ja-JP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</a:br>
                <a:r>
                  <a:rPr lang="ja-JP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　　　　　　　　　</a:t>
                </a:r>
                <a:r>
                  <a:rPr lang="en-US" altLang="ja-JP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f</a:t>
                </a:r>
                <a:r>
                  <a:rPr lang="en-US" altLang="ja-JP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(</a:t>
                </a:r>
                <a:r>
                  <a:rPr lang="en-US" altLang="ja-JP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x</a:t>
                </a:r>
                <a:r>
                  <a:rPr lang="en-US" altLang="ja-JP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)</a:t>
                </a:r>
                <a:r>
                  <a:rPr lang="ja-JP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は </a:t>
                </a:r>
                <a:r>
                  <a:rPr lang="en-US" altLang="ja-JP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a</a:t>
                </a:r>
                <a:r>
                  <a:rPr lang="en-US" altLang="ja-JP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i</a:t>
                </a: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に関する線形関数</a:t>
                </a:r>
                <a:endParaRPr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目的関数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  <m:e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ja-JP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2400" b="1" i="1" dirty="0">
                            <a:solidFill>
                              <a:srgbClr val="00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000000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altLang="ja-JP" sz="2400" b="1" i="1" dirty="0" err="1">
                            <a:solidFill>
                              <a:srgbClr val="00000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2400" b="1" i="0" baseline="-25000" dirty="0" smtClean="0">
                            <a:solidFill>
                              <a:srgbClr val="000000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ja-JP" sz="2400" b="1" baseline="30000" dirty="0">
                            <a:solidFill>
                              <a:srgbClr val="000000"/>
                            </a:solidFill>
                          </a:rPr>
                          <m:t>2</m:t>
                        </m:r>
                      </m:e>
                    </m:nary>
                  </m:oMath>
                </a14:m>
                <a:r>
                  <a:rPr kumimoji="1" lang="ja-JP" alt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を最小化</a:t>
                </a:r>
                <a:endParaRPr kumimoji="1" lang="en-US" altLang="ja-JP" sz="24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ja-JP" altLang="en-US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den>
                    </m:f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2400" b="1" i="1" dirty="0">
                            <a:solidFill>
                              <a:srgbClr val="00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000000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  <m:e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00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rgbClr val="000000"/>
                                </a:solidFill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altLang="ja-JP" sz="2400" b="1" i="1" dirty="0" err="1">
                            <a:solidFill>
                              <a:srgbClr val="00000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000000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)</m:t>
                        </m:r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r>
                  <a:rPr lang="en-US" altLang="ja-JP" sz="2400" b="1" i="1" baseline="30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ja-JP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=0, 1,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kumimoji="1" lang="en-US" altLang="ja-JP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4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  <m:e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00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rgbClr val="000000"/>
                                </a:solidFill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00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rgbClr val="000000"/>
                                </a:solidFill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altLang="ja-JP" sz="2400" b="1" i="1" dirty="0" err="1">
                            <a:solidFill>
                              <a:srgbClr val="00000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000000"/>
                            </a:solidFill>
                          </a:rPr>
                          <m:t>j</m:t>
                        </m:r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2400" b="1" i="1" dirty="0">
                            <a:solidFill>
                              <a:srgbClr val="00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000000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)</m:t>
                        </m:r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endParaRPr kumimoji="1" lang="en-US" altLang="ja-JP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	※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  <m:e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rgbClr val="FF0000"/>
                                </a:solidFill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rgbClr val="FF0000"/>
                                </a:solidFill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ja-JP" sz="2400" b="1" i="1" dirty="0">
                            <a:solidFill>
                              <a:srgbClr val="FF000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FF0000"/>
                            </a:solidFill>
                          </a:rPr>
                          <m:t>j</m:t>
                        </m:r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ja-JP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2400" b="1" i="1" dirty="0">
                            <a:solidFill>
                              <a:srgbClr val="FF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FF0000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16090"/>
                <a:ext cx="9001824" cy="5974270"/>
              </a:xfrm>
              <a:prstGeom prst="rect">
                <a:avLst/>
              </a:prstGeom>
              <a:blipFill>
                <a:blip r:embed="rId3"/>
                <a:stretch>
                  <a:fillRect l="-1016" r="-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線形最小二乗法</a:t>
            </a:r>
            <a:r>
              <a:rPr lang="en-US" altLang="ja-JP" dirty="0"/>
              <a:t>:</a:t>
            </a:r>
            <a:r>
              <a:rPr lang="ja-JP" altLang="en-US" dirty="0"/>
              <a:t> 任意の関数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35496" y="891540"/>
                <a:ext cx="9108504" cy="5760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  <m:e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rgbClr val="FF0000"/>
                                </a:solidFill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rgbClr val="FF0000"/>
                                </a:solidFill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ja-JP" sz="2400" b="1" i="1" dirty="0">
                            <a:solidFill>
                              <a:srgbClr val="FF000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FF0000"/>
                            </a:solidFill>
                          </a:rPr>
                          <m:t>j</m:t>
                        </m:r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ja-JP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2400" b="1" i="1" dirty="0">
                            <a:solidFill>
                              <a:srgbClr val="FF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FF0000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altLang="ja-JP" sz="2400" b="1" dirty="0">
                  <a:solidFill>
                    <a:srgbClr val="FF0000"/>
                  </a:solidFill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/>
                            <m:e/>
                            <m:e>
                              <m: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e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r>
                                <a:rPr lang="ja-JP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ja-JP" alt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ja-JP" alt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endParaRPr lang="ja-JP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	</a:t>
                </a:r>
                <a:r>
                  <a:rPr lang="ja-JP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　　　　　　</a:t>
                </a:r>
                <a:r>
                  <a:rPr lang="ja-JP" alt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altLang="ja-JP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ja-JP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ja-JP" alt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ja-JP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ja-JP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ja-JP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1600" i="1" dirty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ja-JP" sz="1600" baseline="-25000" dirty="0">
                            <a:solidFill>
                              <a:schemeClr val="tx1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ja-JP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ja-JP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1600" i="1" dirty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ja-JP" sz="1600" baseline="-25000" dirty="0">
                            <a:solidFill>
                              <a:schemeClr val="tx1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en-US" altLang="ja-JP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	</a:t>
                </a:r>
                <a:r>
                  <a:rPr kumimoji="1" lang="ja-JP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</a:t>
                </a:r>
                <a:r>
                  <a:rPr kumimoji="1" lang="en-US" altLang="ja-JP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                      </a:t>
                </a:r>
                <a:r>
                  <a:rPr kumimoji="1" lang="ja-JP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　　</a:t>
                </a:r>
                <a:r>
                  <a:rPr kumimoji="1" lang="en-US" altLang="ja-JP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  </a:t>
                </a:r>
                <a:endParaRPr kumimoji="1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16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							     </a:t>
                </a:r>
                <a:r>
                  <a:rPr kumimoji="1" lang="ja-JP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ja-JP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ja-JP" alt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ja-JP" alt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ja-JP" sz="1600" i="1" dirty="0">
                            <a:solidFill>
                              <a:schemeClr val="tx1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1600" baseline="-25000" dirty="0">
                            <a:solidFill>
                              <a:schemeClr val="tx1"/>
                            </a:solidFill>
                          </a:rPr>
                          <m:t>j</m:t>
                        </m:r>
                        <m:sSub>
                          <m:sSubPr>
                            <m:ctrlPr>
                              <a:rPr lang="ja-JP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ja-JP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ja-JP" sz="1600" i="1" dirty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ja-JP" sz="1600" baseline="-25000" dirty="0">
                            <a:solidFill>
                              <a:schemeClr val="tx1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ja-JP" alt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kumimoji="1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XA=Y</a:t>
                </a: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を解く</a:t>
                </a:r>
                <a:endPara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A=X</a:t>
                </a:r>
                <a:r>
                  <a:rPr lang="en-US" altLang="ja-JP" sz="36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-1</a:t>
                </a:r>
                <a:r>
                  <a:rPr lang="en-US" altLang="ja-JP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Y</a:t>
                </a:r>
              </a:p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3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ja-JP" altLang="en-US" sz="3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en-US" altLang="ja-JP" sz="3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ja-JP" sz="3000" b="1" i="1" dirty="0" smtClean="0">
                        <a:solidFill>
                          <a:srgbClr val="0000FF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altLang="ja-JP" sz="3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ja-JP" altLang="en-US" sz="3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は</m:t>
                    </m:r>
                  </m:oMath>
                </a14:m>
                <a:r>
                  <a:rPr lang="ja-JP" altLang="en-US" sz="3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複数の変数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altLang="ja-JP" sz="3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3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3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nor/>
                      </m:rPr>
                      <a:rPr lang="en-US" altLang="ja-JP" sz="3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sz="3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の関数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3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ja-JP" altLang="en-US" sz="3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en-US" altLang="ja-JP" sz="3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ja-JP" sz="3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altLang="ja-JP" sz="3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sz="3000" b="1" i="1" dirty="0">
                            <a:solidFill>
                              <a:srgbClr val="0000FF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ja-JP" sz="3000" b="1" baseline="-25000" dirty="0">
                            <a:solidFill>
                              <a:srgbClr val="0000FF"/>
                            </a:solidFill>
                          </a:rPr>
                          <m:t>j</m:t>
                        </m:r>
                      </m:e>
                      <m:sup>
                        <m:r>
                          <a:rPr lang="en-US" altLang="ja-JP" sz="3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3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nor/>
                      </m:rPr>
                      <a:rPr lang="en-US" altLang="ja-JP" sz="3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altLang="ja-JP" sz="3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3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でもよい</a:t>
                </a:r>
                <a:endParaRPr lang="en-US" altLang="ja-JP" sz="3000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891540"/>
                <a:ext cx="9108504" cy="5760720"/>
              </a:xfrm>
              <a:prstGeom prst="rect">
                <a:avLst/>
              </a:prstGeom>
              <a:blipFill>
                <a:blip r:embed="rId3"/>
                <a:stretch>
                  <a:fillRect r="-1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2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lsq-general.py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6B7DA9-5B82-4787-8436-CCFFD7F8DB7F}"/>
              </a:ext>
            </a:extLst>
          </p:cNvPr>
          <p:cNvSpPr txBox="1"/>
          <p:nvPr/>
        </p:nvSpPr>
        <p:spPr>
          <a:xfrm>
            <a:off x="46861" y="692696"/>
            <a:ext cx="5000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場所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tkProg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]\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tkprog_tutorial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\regression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Usage: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 lsq-general.py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input_path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nfunc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CD4197-6881-479C-9048-FD502D9F9E75}"/>
              </a:ext>
            </a:extLst>
          </p:cNvPr>
          <p:cNvSpPr txBox="1"/>
          <p:nvPr/>
        </p:nvSpPr>
        <p:spPr>
          <a:xfrm>
            <a:off x="238677" y="1805408"/>
            <a:ext cx="3734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0099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python lsq-general.py random-sin.xlsx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f(x) =  0.341 –0.173cos(2x)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6B0D98-D85E-D3F4-40D2-F79DC844B9E4}"/>
              </a:ext>
            </a:extLst>
          </p:cNvPr>
          <p:cNvSpPr txBox="1"/>
          <p:nvPr/>
        </p:nvSpPr>
        <p:spPr>
          <a:xfrm>
            <a:off x="4138307" y="1608335"/>
            <a:ext cx="4871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0099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python lsq-general.py random-sin.xlsx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5</a:t>
            </a:r>
            <a:endParaRPr kumimoji="1" lang="en-US" altLang="ja-JP" sz="2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f(x) =  0.152 – 0.00252 cos(2x) </a:t>
            </a:r>
            <a:br>
              <a:rPr kumimoji="1" lang="es-ES" altLang="ja-JP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s-ES" altLang="ja-JP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  – 0.000347sin(2x) – 0.0177cos(x)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  + </a:t>
            </a:r>
            <a:r>
              <a:rPr kumimoji="1" lang="es-ES" altLang="ja-JP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0.997sin(x)</a:t>
            </a:r>
            <a:endParaRPr kumimoji="1" lang="en-US" altLang="ja-JP" sz="20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267F7B-D668-8808-A1F6-CDD2388B8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6" y="2934348"/>
            <a:ext cx="4092440" cy="33984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86A17DB-D219-1FAB-7A1E-A44A44DD8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1" y="2934348"/>
            <a:ext cx="4092440" cy="33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5EA916-10E8-4AA1-C0C2-D9AA3400A6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線形回帰 その他の話題</a:t>
            </a:r>
            <a:endParaRPr lang="en-US" altLang="ja-JP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最尤推定法</a:t>
            </a:r>
            <a:endParaRPr lang="en-US" altLang="ja-JP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正規化、正則化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61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最小二乗法の統計学的基盤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最尤推定法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33670" y="980728"/>
                <a:ext cx="8758809" cy="5546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尤度関数とは：</a:t>
                </a:r>
                <a:endPara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</a:t>
                </a:r>
                <a:r>
                  <a:rPr kumimoji="1" lang="ja-JP" alt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事象 </a:t>
                </a:r>
                <a14:m>
                  <m:oMath xmlns:m="http://schemas.openxmlformats.org/officeDocument/2006/math"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が起こる確率を、既知のパラメータ </a:t>
                </a:r>
                <a14:m>
                  <m:oMath xmlns:m="http://schemas.openxmlformats.org/officeDocument/2006/math"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の確率密度関数</a:t>
                </a:r>
                <a:endParaRPr kumimoji="1" lang="en-US" altLang="ja-JP" sz="16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kumimoji="1" lang="en-US" altLang="ja-JP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kumimoji="1" lang="en-US" altLang="ja-JP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1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d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kumimoji="1" lang="en-US" altLang="ja-JP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1" lang="en-US" altLang="ja-JP" sz="1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ja-JP" altLang="en-US" sz="1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ja-JP" altLang="en-US" sz="16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  <m:r>
                              <m:rPr>
                                <m:sty m:val="p"/>
                              </m:rPr>
                              <a:rPr kumimoji="1" lang="en-US" altLang="ja-JP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ja-JP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6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ja-JP" altLang="en-US" sz="16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ε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kumimoji="1" lang="en-US" altLang="ja-JP" sz="16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ja-JP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ja-JP" sz="16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i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ja-JP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kumimoji="1" lang="en-US" altLang="ja-JP" sz="1600" b="0" i="1" u="none" strike="noStrike" kern="1200" cap="none" spc="0" normalizeH="0" baseline="0" noProof="0" dirty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Times New Roman"/>
                                                <a:ea typeface="ＭＳ Ｐゴシック"/>
                                              </a:rPr>
                                              <m:t>a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kumimoji="1" lang="en-US" altLang="ja-JP" sz="1600" b="0" u="none" strike="noStrike" kern="1200" cap="none" spc="0" normalizeH="0" baseline="-25000" noProof="0" dirty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Times New Roman"/>
                                                <a:ea typeface="ＭＳ Ｐゴシック"/>
                                              </a:rPr>
                                              <m:t>k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sz="16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ja-JP" sz="1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6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ja-JP" altLang="en-US" sz="16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16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  <m:r>
                      <a:rPr kumimoji="1" lang="en-US" altLang="ja-JP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kumimoji="1" lang="en-US" altLang="ja-JP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1" lang="en-US" altLang="ja-JP" sz="1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ja-JP" altLang="en-US" sz="1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ja-JP" altLang="en-US" sz="16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16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kumimoji="1" lang="en-US" altLang="ja-JP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kumimoji="1" lang="en-US" altLang="ja-JP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  <m:brk m:alnAt="9"/>
                                  </m:rPr>
                                  <a:rPr kumimoji="1" lang="en-US" altLang="ja-JP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ja-JP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6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ja-JP" altLang="en-US" sz="16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ε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kumimoji="1" lang="en-US" altLang="ja-JP" sz="16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ja-JP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16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ja-JP" sz="16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i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ja-JP" sz="1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kumimoji="1" lang="en-US" altLang="ja-JP" sz="1600" b="0" i="1" u="none" strike="noStrike" kern="1200" cap="none" spc="0" normalizeH="0" baseline="0" noProof="0" dirty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Times New Roman"/>
                                                <a:ea typeface="ＭＳ Ｐゴシック"/>
                                              </a:rPr>
                                              <m:t>a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kumimoji="1" lang="en-US" altLang="ja-JP" sz="1600" b="0" u="none" strike="noStrike" kern="1200" cap="none" spc="0" normalizeH="0" baseline="-25000" noProof="0" dirty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Times New Roman"/>
                                                <a:ea typeface="ＭＳ Ｐゴシック"/>
                                              </a:rPr>
                                              <m:t>k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sz="16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ja-JP" sz="1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sz="16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16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ja-JP" altLang="en-US" sz="16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sz="16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16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kumimoji="1" lang="en-US" altLang="ja-JP" sz="16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kumimoji="1" lang="ja-JP" alt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　などとする。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r>
                  <a:rPr kumimoji="1" lang="ja-JP" alt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</a:t>
                </a:r>
                <a:r>
                  <a:rPr kumimoji="1" lang="en-US" altLang="ja-JP" sz="1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ja-JP" alt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ja-JP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kumimoji="1" lang="en-US" altLang="ja-JP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1" lang="en-US" altLang="ja-JP" sz="1400" b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</a:rPr>
                          <m:t>k</m:t>
                        </m:r>
                      </m:e>
                    </m:d>
                  </m:oMath>
                </a14:m>
                <a:r>
                  <a:rPr kumimoji="1" lang="ja-JP" alt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は 誤差</a:t>
                </a:r>
                <a:r>
                  <a:rPr lang="ja-JP" altLang="en-US" sz="14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。</a:t>
                </a:r>
                <a:r>
                  <a:rPr lang="en-US" altLang="ja-JP" sz="1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ja-JP" sz="1400" i="1" dirty="0">
                            <a:solidFill>
                              <a:srgbClr val="00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ja-JP" sz="1400" baseline="-25000" dirty="0">
                            <a:solidFill>
                              <a:srgbClr val="000000"/>
                            </a:solidFill>
                          </a:rPr>
                          <m:t>k</m:t>
                        </m:r>
                      </m:e>
                    </m:d>
                  </m:oMath>
                </a14:m>
                <a:r>
                  <a:rPr lang="ja-JP" altLang="en-US" sz="1400" dirty="0">
                    <a:solidFill>
                      <a:srgbClr val="000000"/>
                    </a:solidFill>
                  </a:rPr>
                  <a:t> は、</a:t>
                </a:r>
                <a:r>
                  <a:rPr lang="en-US" altLang="ja-JP" sz="1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kumimoji="1" lang="ja-JP" alt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が確率変数で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1400" i="1" dirty="0">
                        <a:solidFill>
                          <a:srgbClr val="FF000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ja-JP" sz="1400" baseline="-25000" dirty="0">
                        <a:solidFill>
                          <a:srgbClr val="FF0000"/>
                        </a:solidFill>
                      </a:rPr>
                      <m:t>k</m:t>
                    </m:r>
                  </m:oMath>
                </a14:m>
                <a:r>
                  <a:rPr kumimoji="1" lang="ja-JP" alt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がパラメータ</a:t>
                </a:r>
                <a:r>
                  <a:rPr kumimoji="1" lang="ja-JP" alt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であることを示す</a:t>
                </a:r>
                <a:r>
                  <a:rPr kumimoji="1" lang="en-US" altLang="ja-JP" sz="1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)</a:t>
                </a:r>
                <a:endParaRPr kumimoji="1" lang="en-US" altLang="ja-JP" sz="16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</a:t>
                </a:r>
                <a:r>
                  <a:rPr kumimoji="1" lang="ja-JP" alt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逆に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X</m:t>
                    </m:r>
                    <m:r>
                      <a:rPr kumimoji="1" lang="en-US" altLang="ja-JP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kumimoji="1" lang="en-US" altLang="ja-JP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</a:t>
                </a:r>
                <a:r>
                  <a:rPr kumimoji="1" lang="ja-JP" alt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がわかっているとし、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パラメータ 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がどれだけ尤もらしいか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尤度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を表す</a:t>
                </a:r>
                <a:b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確率密度関数とみなし、上記の確率密度関数を変数 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の関数として</a:t>
                </a:r>
                <a:b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尤度関数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|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と呼ぶ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ja-JP" altLang="en-US" sz="1600" dirty="0">
                    <a:solidFill>
                      <a:srgbClr val="FF0000"/>
                    </a:solidFill>
                  </a:rPr>
                  <a:t>がパラメータで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1600" i="1" dirty="0">
                        <a:solidFill>
                          <a:srgbClr val="FF000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ja-JP" sz="1600" baseline="-25000" dirty="0">
                        <a:solidFill>
                          <a:srgbClr val="FF0000"/>
                        </a:solidFill>
                      </a:rPr>
                      <m:t>k</m:t>
                    </m:r>
                  </m:oMath>
                </a14:m>
                <a:r>
                  <a:rPr lang="ja-JP" altLang="en-US" sz="1600" dirty="0">
                    <a:solidFill>
                      <a:srgbClr val="FF0000"/>
                    </a:solidFill>
                  </a:rPr>
                  <a:t>が確率変数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。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最尤推定法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誤差 </a:t>
                </a:r>
                <a:r>
                  <a:rPr kumimoji="1" lang="en-US" altLang="ja-JP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ε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–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が分散 </a:t>
                </a:r>
                <a:r>
                  <a:rPr kumimoji="1" lang="en-US" altLang="ja-JP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σ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の正規分布に従う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とする。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データ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に対するパラメータ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の尤度関数は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𝑷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)=</m:t>
                    </m:r>
                    <m:nary>
                      <m:naryPr>
                        <m:chr m:val="∏"/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d>
                          <m:dPr>
                            <m:ctrlP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kumimoji="1" lang="ja-JP" alt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𝝈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r>
                          <a:rPr kumimoji="1" lang="en-US" altLang="ja-JP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𝐞𝐱𝐩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kumimoji="1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𝒊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𝜺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ja-JP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ja-JP" sz="20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i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ja-JP" sz="2000" i="1" dirty="0">
                                                <a:solidFill>
                                                  <a:srgbClr val="000000"/>
                                                </a:solidFill>
                                              </a:rPr>
                                              <m:t>a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ja-JP" sz="2000" baseline="-25000" dirty="0">
                                                <a:solidFill>
                                                  <a:srgbClr val="000000"/>
                                                </a:solidFill>
                                              </a:rPr>
                                              <m:t>k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𝝈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尤度を最大化するパラメータを求めるのが「最尤推定法」。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𝒎𝒂𝒙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𝒎𝒂𝒙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𝐥𝐧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𝒎𝒊𝒏</m:t>
                    </m:r>
                    <m:nary>
                      <m:naryPr>
                        <m:chr m:val="∑"/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f>
                          <m:f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/>
                                        <a:cs typeface="+mn-cs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/>
                                        <a:cs typeface="+mn-cs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kumimoji="1" lang="en-US" altLang="ja-JP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Ｐゴシック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最小二乗法に一致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する</a:t>
                </a:r>
                <a:endParaRPr kumimoji="1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0" y="980728"/>
                <a:ext cx="8758809" cy="5546583"/>
              </a:xfrm>
              <a:prstGeom prst="rect">
                <a:avLst/>
              </a:prstGeom>
              <a:blipFill>
                <a:blip r:embed="rId3"/>
                <a:stretch>
                  <a:fillRect l="-765" t="-1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3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正規化の必要性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54C3802-9AA2-21DF-4DDA-5763061DE0EC}"/>
                  </a:ext>
                </a:extLst>
              </p:cNvPr>
              <p:cNvSpPr txBox="1"/>
              <p:nvPr/>
            </p:nvSpPr>
            <p:spPr bwMode="auto">
              <a:xfrm>
                <a:off x="0" y="632460"/>
                <a:ext cx="9067800" cy="6225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多項式最小二乗法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: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en-US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ja-JP" altLang="en-US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ja-JP" altLang="en-US" sz="1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r>
                                  <a:rPr lang="ja-JP" altLang="en-US" sz="1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/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/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ja-JP" altLang="en-US" sz="1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>
                                <m:r>
                                  <a:rPr lang="ja-JP" altLang="en-US" sz="1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/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ja-JP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ja-JP" altLang="en-US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ja-JP" altLang="en-US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ja-JP" altLang="en-US" sz="1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ja-JP" altLang="en-US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en-US"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ja-JP" altLang="en-US"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ja-JP" altLang="en-US" sz="1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ja-JP" altLang="en-US" sz="17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ja-JP" altLang="en-US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17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17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X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行列の要素は 最小次数は 定数 </a:t>
                </a:r>
                <a:r>
                  <a:rPr lang="en-US" altLang="ja-JP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n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、最高次数は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</m:sSup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・ データが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|x</a:t>
                </a:r>
                <a:r>
                  <a:rPr kumimoji="1" lang="en-US" altLang="ja-JP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i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|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&gt;&gt; 1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の場合、オーバーフロー、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|x</a:t>
                </a:r>
                <a:r>
                  <a:rPr kumimoji="1" lang="en-US" altLang="ja-JP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i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|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&lt;&lt; 1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ではアンダーフロー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丸め誤差など、計算誤差が大きくなる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=&gt;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入力データを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1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のオーダーの数値に変換する必要がある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54C3802-9AA2-21DF-4DDA-5763061DE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2460"/>
                <a:ext cx="9067800" cy="6225540"/>
              </a:xfrm>
              <a:prstGeom prst="rect">
                <a:avLst/>
              </a:prstGeom>
              <a:blipFill>
                <a:blip r:embed="rId3"/>
                <a:stretch>
                  <a:fillRect l="-874" t="-80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1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正規化の種類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54C3802-9AA2-21DF-4DDA-5763061DE0EC}"/>
                  </a:ext>
                </a:extLst>
              </p:cNvPr>
              <p:cNvSpPr txBox="1"/>
              <p:nvPr/>
            </p:nvSpPr>
            <p:spPr bwMode="auto">
              <a:xfrm>
                <a:off x="0" y="632460"/>
                <a:ext cx="9067800" cy="6225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+mn-cs"/>
                  </a:rPr>
                  <a:t>よく使う最小二乗法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+mn-cs"/>
                  </a:rPr>
                  <a:t>: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+mn-cs"/>
                  </a:rPr>
                  <a:t> 正規化はしないことが多い</a:t>
                </a:r>
                <a:endParaRPr kumimoji="1" lang="en-US" altLang="ja-JP" sz="2400" b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</a:rPr>
                  <a:t>　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64bit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CPU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で誤差が問題になるケースは少ない</a:t>
                </a:r>
                <a:b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</a:b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 　　・ 高次の関数が必要な物理モデルは少ない 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(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せいぜい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6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次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</a:rPr>
                  <a:t>　　・ 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それほど高次の多項式を使うと、過適合の問題がでる</a:t>
                </a:r>
                <a:endParaRPr kumimoji="1" lang="en-US" altLang="ja-JP" sz="24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+mn-cs"/>
                  </a:rPr>
                  <a:t>機械学習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+mn-cs"/>
                  </a:rPr>
                  <a:t>: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+mn-cs"/>
                  </a:rPr>
                  <a:t> 正規化あるいは標準化はほぼ必須</a:t>
                </a:r>
                <a:endParaRPr kumimoji="1" lang="en-US" altLang="ja-JP" sz="2400" b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　　比較しようのない記述子 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(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猫の体重、身長、年齢など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)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 から、</a:t>
                </a:r>
                <a:b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</a:b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　　単位依存性が無いように目的関数を作る必要がある</a:t>
                </a:r>
                <a:endParaRPr kumimoji="1" lang="en-US" altLang="ja-JP" sz="24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　正規化 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(normalization):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: 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データを 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0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~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1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の間に変換</a:t>
                </a:r>
                <a:b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</a:b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　　　　　　ほかの範囲に変換してもいいが、計算誤差を減らすには</a:t>
                </a:r>
                <a:b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</a:b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　　　　　　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1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のオーダーの範囲が望ましい</a:t>
                </a:r>
                <a:endParaRPr kumimoji="1" lang="en-US" altLang="ja-JP" sz="24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</a:rPr>
                  <a:t>　正規化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: 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データを 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–1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~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1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の間に変換</a:t>
                </a:r>
                <a:br>
                  <a:rPr lang="en-US" altLang="ja-JP" sz="2400" dirty="0">
                    <a:solidFill>
                      <a:srgbClr val="000000"/>
                    </a:solidFill>
                  </a:rPr>
                </a:b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　標準化 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(standardization):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′=2</m:t>
                    </m:r>
                    <m:f>
                      <m:f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ea typeface="ＭＳ Ｐゴシック" panose="020B0600070205080204" pitchFamily="50" charset="-128"/>
                  </a:rPr>
                  <a:t>: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平均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と標準偏差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で変換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	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アルゴリズムによっては、</a:t>
                </a:r>
                <a:b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</a:b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　　　　 　平均 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0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、標準偏差 </a:t>
                </a:r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1</a:t>
                </a: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rPr>
                  <a:t> を前提としている場合がある</a:t>
                </a:r>
                <a:endParaRPr kumimoji="1" lang="en-US" altLang="ja-JP" sz="24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400" dirty="0">
                    <a:solidFill>
                      <a:srgbClr val="FF0000"/>
                    </a:solidFill>
                  </a:rPr>
                  <a:t>　　　　　　　　標準化は必須</a:t>
                </a:r>
                <a:endParaRPr kumimoji="1" lang="en-US" altLang="ja-JP" sz="24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54C3802-9AA2-21DF-4DDA-5763061DE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2460"/>
                <a:ext cx="9067800" cy="6225540"/>
              </a:xfrm>
              <a:prstGeom prst="rect">
                <a:avLst/>
              </a:prstGeom>
              <a:blipFill>
                <a:blip r:embed="rId3"/>
                <a:stretch>
                  <a:fillRect l="-672" t="-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5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ミニマックス近似</a:t>
            </a:r>
            <a:r>
              <a:rPr lang="en-US" altLang="ja-JP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多項式</a:t>
            </a:r>
            <a:endParaRPr lang="ja-JP" altLang="en-US" sz="36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41470" y="587075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入門 数値計算</a:t>
            </a:r>
          </a:p>
        </p:txBody>
      </p:sp>
      <p:pic>
        <p:nvPicPr>
          <p:cNvPr id="848898" name="Picture 2" descr="自動生成された代替テキスト: y&#10;00・0&#10;y=j(x)&#10;0りd&#10;ミニマックス近似&#10;口、d&#10;0N6&#10;tO&#10;0.60&#10;0．目0&#10;っX&#10;.00&#10;00も&#10;ON・0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26" y="1372349"/>
            <a:ext cx="30003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8899" name="Picture 3" descr="自動生成された代替テキスト: E(x)&#10;XO&#10;0.60&#10;0．日0&#10;UN・0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75" y="4948788"/>
            <a:ext cx="28860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8900" name="Picture 4" descr="自動生成された代替テキスト: 図6・2区間【0,1］における／(x)＝がの2次の&#10;ミニマックス近似とその誤差曲線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75" y="6442359"/>
            <a:ext cx="30194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89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6" y="1436946"/>
            <a:ext cx="38576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89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4" y="4799128"/>
            <a:ext cx="29622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89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7" y="6442359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8077" y="692696"/>
                <a:ext cx="6813275" cy="889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ja-JP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を最小にする </a:t>
                </a:r>
                <a:b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</a:b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 =&gt;</a:t>
                </a: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ja-JP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</m:oMath>
                </a14:m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)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ja-JP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)</a:t>
                </a:r>
                <a:r>
                  <a:rPr lang="ja-JP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となるように変数を調整する</a:t>
                </a:r>
                <a:r>
                  <a:rPr lang="en-US" altLang="ja-JP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7" y="692696"/>
                <a:ext cx="6813275" cy="889603"/>
              </a:xfrm>
              <a:prstGeom prst="rect">
                <a:avLst/>
              </a:prstGeom>
              <a:blipFill>
                <a:blip r:embed="rId9"/>
                <a:stretch>
                  <a:fillRect t="-5479" b="-6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4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線形最小二乗法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線形回帰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38173" y="725422"/>
                <a:ext cx="8990553" cy="5730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線形問題</a:t>
                </a:r>
                <a:r>
                  <a:rPr kumimoji="1" lang="en-US" altLang="ja-JP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=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ja-JP" altLang="en-US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のように、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が</a:t>
                </a:r>
                <a:r>
                  <a:rPr kumimoji="1" lang="ja-JP" altLang="en-US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未知変数 </a:t>
                </a:r>
                <a:r>
                  <a:rPr kumimoji="1" lang="en-US" altLang="ja-JP" sz="2000" b="1" i="1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000" b="1" i="1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の線形関数</a:t>
                </a:r>
                <a:r>
                  <a:rPr kumimoji="1" lang="ja-JP" altLang="en-US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になっている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b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lang="en-US" altLang="ja-JP" sz="2000" b="1" i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	</a:t>
                </a:r>
                <a:r>
                  <a:rPr lang="en-US" altLang="ja-JP" sz="2000" i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x</a:t>
                </a:r>
                <a:r>
                  <a:rPr lang="en-US" altLang="ja-JP" sz="2000" baseline="-250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i</a:t>
                </a:r>
                <a:r>
                  <a:rPr lang="ja-JP" altLang="en-US" sz="20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 の</a:t>
                </a:r>
                <a:r>
                  <a:rPr kumimoji="1" lang="ja-JP" altLang="en-US" sz="200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線形関数である必要はない</a:t>
                </a:r>
                <a:endParaRPr kumimoji="1" lang="en-US" altLang="ja-JP" sz="200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000" b="1" baseline="-25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=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endParaRPr kumimoji="1" lang="en-US" altLang="ja-JP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目的関数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Σ(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bx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</a:t>
                </a:r>
                <a:r>
                  <a:rPr kumimoji="1" lang="en-US" altLang="ja-JP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ja-JP" altLang="en-US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を最小化</a:t>
                </a:r>
                <a:endParaRPr kumimoji="1" lang="en-US" altLang="ja-JP" sz="20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      </a:t>
                </a:r>
                <a:r>
                  <a:rPr kumimoji="1" lang="en-US" altLang="ja-JP" sz="20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1" lang="en-US" altLang="ja-JP" sz="20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/d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2Σ(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</a:t>
                </a:r>
                <a:r>
                  <a:rPr kumimoji="1" lang="en-US" altLang="ja-JP" sz="20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bx</a:t>
                </a:r>
                <a:r>
                  <a:rPr kumimoji="1" lang="en-US" altLang="ja-JP" sz="200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</a:t>
                </a:r>
                <a:r>
                  <a:rPr kumimoji="1" lang="en-US" altLang="ja-JP" sz="20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   = 2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an   + 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Σ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2Σ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 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      </a:t>
                </a:r>
                <a:r>
                  <a:rPr kumimoji="1" lang="en-US" altLang="ja-JP" sz="20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1" lang="en-US" altLang="ja-JP" sz="20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/</a:t>
                </a:r>
                <a:r>
                  <a:rPr kumimoji="1" lang="en-US" altLang="ja-JP" sz="20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1" lang="en-US" altLang="ja-JP" sz="20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2Σ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</a:t>
                </a:r>
                <a:r>
                  <a:rPr kumimoji="1" lang="en-US" altLang="ja-JP" sz="20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bx</a:t>
                </a:r>
                <a:r>
                  <a:rPr kumimoji="1" lang="en-US" altLang="ja-JP" sz="200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</a:t>
                </a:r>
                <a:r>
                  <a:rPr kumimoji="1" lang="en-US" altLang="ja-JP" sz="20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= 2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Σ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+ 2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Σ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2Σ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※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･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   </a:t>
                </a:r>
                <a:r>
                  <a:rPr kumimoji="1" lang="ja-JP" alt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2Σ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･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 2Σ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2Σ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･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+ 2Σ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･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 2Σ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	</a:t>
                </a:r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の連立方程式を解けばよい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000" b="1" baseline="-25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行列で表したほうが見通しがいい</a:t>
                </a:r>
                <a:endParaRPr lang="en-US" altLang="ja-JP" sz="20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pt-BR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pt-BR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pt-BR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pt-BR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pt-BR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pt-BR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pt-BR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kumimoji="1" lang="pt-BR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pt-BR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pt-BR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num>
                            <m:den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1" lang="pt-BR" altLang="ja-JP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pt-BR" altLang="ja-JP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pt-BR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pt-BR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pt-BR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pt-BR" altLang="ja-JP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pt-BR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２ｘ２の行列方程式を解けば、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が求まる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3" y="725422"/>
                <a:ext cx="8990553" cy="5730864"/>
              </a:xfrm>
              <a:prstGeom prst="rect">
                <a:avLst/>
              </a:prstGeom>
              <a:blipFill>
                <a:blip r:embed="rId3"/>
                <a:stretch>
                  <a:fillRect l="-746" t="-745" b="-10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4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lsq-line.py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6B7DA9-5B82-4787-8436-CCFFD7F8DB7F}"/>
              </a:ext>
            </a:extLst>
          </p:cNvPr>
          <p:cNvSpPr txBox="1"/>
          <p:nvPr/>
        </p:nvSpPr>
        <p:spPr>
          <a:xfrm>
            <a:off x="46861" y="692696"/>
            <a:ext cx="4527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場所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tkProg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]\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tkprog_tutorial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\regression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Usage: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 lsq-line.py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input_path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CD4197-6881-479C-9048-FD502D9F9E75}"/>
              </a:ext>
            </a:extLst>
          </p:cNvPr>
          <p:cNvSpPr txBox="1"/>
          <p:nvPr/>
        </p:nvSpPr>
        <p:spPr>
          <a:xfrm>
            <a:off x="238676" y="1923654"/>
            <a:ext cx="4112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0099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python lsq-line.py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random-poly.xlsx</a:t>
            </a:r>
            <a:endParaRPr kumimoji="1" lang="en-US" altLang="ja-JP" sz="20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3C81C1-E834-49FE-90AC-BDA406AC50FD}"/>
              </a:ext>
            </a:extLst>
          </p:cNvPr>
          <p:cNvSpPr txBox="1"/>
          <p:nvPr/>
        </p:nvSpPr>
        <p:spPr>
          <a:xfrm>
            <a:off x="4619165" y="1923654"/>
            <a:ext cx="3969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0099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python lsq-line.py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random-sin.xlsx</a:t>
            </a:r>
            <a:endParaRPr kumimoji="1" lang="en-US" altLang="ja-JP" sz="20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64C5139-2D61-CE1B-EFF9-640BCF429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6" y="2438315"/>
            <a:ext cx="4146710" cy="344352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6E48F81-CF7E-A13F-66AD-4A2BB445C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14667"/>
            <a:ext cx="4146710" cy="34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線形最小二乗法</a:t>
            </a:r>
            <a:r>
              <a:rPr lang="en-US" altLang="ja-JP" dirty="0"/>
              <a:t>:</a:t>
            </a:r>
            <a:r>
              <a:rPr lang="ja-JP" altLang="en-US" dirty="0"/>
              <a:t> 多項式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0" y="716090"/>
                <a:ext cx="9001824" cy="5974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sSup>
                      <m:sSup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p>
                          <m:sSup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　　　　これも、</a:t>
                </a:r>
                <a:r>
                  <a:rPr lang="en-US" altLang="ja-JP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f</a:t>
                </a:r>
                <a:r>
                  <a:rPr lang="en-US" altLang="ja-JP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(</a:t>
                </a:r>
                <a:r>
                  <a:rPr lang="en-US" altLang="ja-JP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x</a:t>
                </a:r>
                <a:r>
                  <a:rPr lang="en-US" altLang="ja-JP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)</a:t>
                </a:r>
                <a:r>
                  <a:rPr lang="ja-JP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は </a:t>
                </a:r>
                <a:r>
                  <a:rPr lang="en-US" altLang="ja-JP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a</a:t>
                </a:r>
                <a:r>
                  <a:rPr lang="en-US" altLang="ja-JP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i</a:t>
                </a: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に関する線形関数</a:t>
                </a:r>
                <a:endParaRPr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　　　　　　　　　</a:t>
                </a:r>
                <a:r>
                  <a:rPr lang="en-US" altLang="ja-JP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f</a:t>
                </a:r>
                <a:r>
                  <a:rPr lang="en-US" altLang="ja-JP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(</a:t>
                </a:r>
                <a:r>
                  <a:rPr lang="en-US" altLang="ja-JP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x</a:t>
                </a:r>
                <a:r>
                  <a:rPr lang="en-US" altLang="ja-JP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)</a:t>
                </a:r>
                <a:r>
                  <a:rPr lang="ja-JP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は </a:t>
                </a:r>
                <a:r>
                  <a:rPr lang="en-US" altLang="ja-JP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x</a:t>
                </a:r>
                <a:r>
                  <a:rPr lang="ja-JP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に関する非線形関数 </a:t>
                </a:r>
                <a:r>
                  <a:rPr lang="en-US" altLang="ja-JP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(</a:t>
                </a:r>
                <a:r>
                  <a:rPr lang="en-US" altLang="ja-JP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p</a:t>
                </a:r>
                <a:r>
                  <a:rPr lang="ja-JP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次多項式</a:t>
                </a:r>
                <a:r>
                  <a:rPr lang="en-US" altLang="ja-JP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)</a:t>
                </a: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目的関数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  <m:e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400" b="1" i="1" dirty="0" smtClean="0">
                                    <a:solidFill>
                                      <a:srgbClr val="000000"/>
                                    </a:solidFill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2400" b="1" baseline="-25000" dirty="0">
                                    <a:solidFill>
                                      <a:srgbClr val="000000"/>
                                    </a:solidFill>
                                  </a:rPr>
                                  <m:t>j</m:t>
                                </m:r>
                              </m:e>
                              <m:sup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e>
                        </m:nary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altLang="ja-JP" sz="2400" b="1" i="1" dirty="0" err="1">
                            <a:solidFill>
                              <a:srgbClr val="00000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2400" b="1" i="0" baseline="-25000" dirty="0" smtClean="0">
                            <a:solidFill>
                              <a:srgbClr val="000000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ja-JP" sz="2400" b="1" baseline="30000" dirty="0">
                            <a:solidFill>
                              <a:srgbClr val="000000"/>
                            </a:solidFill>
                          </a:rPr>
                          <m:t>2</m:t>
                        </m:r>
                      </m:e>
                    </m:nary>
                  </m:oMath>
                </a14:m>
                <a:r>
                  <a:rPr kumimoji="1" lang="ja-JP" alt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を最小化</a:t>
                </a:r>
                <a:endParaRPr kumimoji="1" lang="en-US" altLang="ja-JP" sz="24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ja-JP" altLang="en-US" sz="24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den>
                    </m:f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00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rgbClr val="000000"/>
                                </a:solidFill>
                              </a:rPr>
                              <m:t>j</m:t>
                            </m:r>
                          </m:e>
                          <m:sup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  <m:e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400" b="1" i="1" dirty="0">
                                    <a:solidFill>
                                      <a:srgbClr val="000000"/>
                                    </a:solidFill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2400" b="1" baseline="-25000" dirty="0">
                                    <a:solidFill>
                                      <a:srgbClr val="000000"/>
                                    </a:solidFill>
                                  </a:rPr>
                                  <m:t>j</m:t>
                                </m:r>
                              </m:e>
                              <m:sup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e>
                        </m:nary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altLang="ja-JP" sz="2400" b="1" i="1" dirty="0" err="1">
                            <a:solidFill>
                              <a:srgbClr val="00000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000000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)</m:t>
                        </m:r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r>
                  <a:rPr lang="en-US" altLang="ja-JP" sz="2400" b="1" i="1" baseline="30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ja-JP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=0, 1,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kumimoji="1" lang="en-US" altLang="ja-JP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4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a:rPr lang="ja-JP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  <m:e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400" b="1" i="1" dirty="0">
                                    <a:solidFill>
                                      <a:srgbClr val="000000"/>
                                    </a:solidFill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2400" b="1" baseline="-25000" dirty="0">
                                    <a:solidFill>
                                      <a:srgbClr val="000000"/>
                                    </a:solidFill>
                                  </a:rPr>
                                  <m:t>j</m:t>
                                </m:r>
                              </m:e>
                              <m:sup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ja-JP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altLang="ja-JP" sz="2400" b="1" i="1" dirty="0" err="1">
                            <a:solidFill>
                              <a:srgbClr val="00000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000000"/>
                            </a:solidFill>
                          </a:rPr>
                          <m:t>j</m:t>
                        </m:r>
                        <m:sSup>
                          <m:sSupPr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00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rgbClr val="000000"/>
                                </a:solidFill>
                              </a:rPr>
                              <m:t>j</m:t>
                            </m:r>
                          </m:e>
                          <m:sup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000000"/>
                            </a:solidFill>
                          </a:rPr>
                          <m:t>)</m:t>
                        </m:r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endParaRPr kumimoji="1" lang="en-US" altLang="ja-JP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	※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  <m:e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400" b="1" i="1" dirty="0">
                                    <a:solidFill>
                                      <a:srgbClr val="FF0000"/>
                                    </a:solidFill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2400" b="1" baseline="-25000" dirty="0">
                                    <a:solidFill>
                                      <a:srgbClr val="FF0000"/>
                                    </a:solidFill>
                                  </a:rPr>
                                  <m:t>j</m:t>
                                </m:r>
                              </m:e>
                              <m:sup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ja-JP" sz="2400" b="1" i="1" dirty="0">
                            <a:solidFill>
                              <a:srgbClr val="FF000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FF0000"/>
                            </a:solidFill>
                          </a:rPr>
                          <m:t>j</m:t>
                        </m:r>
                        <m:sSup>
                          <m:sSup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rgbClr val="FF0000"/>
                                </a:solidFill>
                              </a:rPr>
                              <m:t>j</m:t>
                            </m:r>
                          </m:e>
                          <m:sup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16090"/>
                <a:ext cx="9001824" cy="5974270"/>
              </a:xfrm>
              <a:prstGeom prst="rect">
                <a:avLst/>
              </a:prstGeom>
              <a:blipFill>
                <a:blip r:embed="rId3"/>
                <a:stretch>
                  <a:fillRect l="-10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線形最小二乗法</a:t>
            </a:r>
            <a:r>
              <a:rPr lang="en-US" altLang="ja-JP" dirty="0"/>
              <a:t>:</a:t>
            </a:r>
            <a:r>
              <a:rPr lang="ja-JP" altLang="en-US" dirty="0"/>
              <a:t> 多項式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35496" y="891540"/>
                <a:ext cx="9299004" cy="5760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ja-JP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  <m:e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altLang="ja-JP" sz="2400" b="1" i="1" dirty="0">
                                    <a:solidFill>
                                      <a:srgbClr val="000000"/>
                                    </a:solidFill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2400" b="1" baseline="-25000" dirty="0">
                                    <a:solidFill>
                                      <a:srgbClr val="000000"/>
                                    </a:solidFill>
                                  </a:rPr>
                                  <m:t>j</m:t>
                                </m:r>
                              </m:e>
                              <m:sup>
                                <m:r>
                                  <a:rPr lang="ja-JP" alt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ja-JP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ja-JP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ja-JP" sz="2400" b="1" i="1" dirty="0">
                            <a:solidFill>
                              <a:srgbClr val="00000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000000"/>
                            </a:solidFill>
                          </a:rPr>
                          <m:t>j</m:t>
                        </m:r>
                        <m:sSup>
                          <m:sSupPr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00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rgbClr val="000000"/>
                                </a:solidFill>
                              </a:rPr>
                              <m:t>j</m:t>
                            </m:r>
                          </m:e>
                          <m:sup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ja-JP" alt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endParaRPr kumimoji="1" lang="en-US" altLang="ja-JP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e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e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mr>
                          <m:m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/>
                            <m:e/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+2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  <m:e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mr>
                          <m:m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br>
                  <a:rPr lang="en-US" altLang="ja-JP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</a:b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		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00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rgbClr val="000000"/>
                                </a:solidFill>
                              </a:rPr>
                              <m:t>j</m:t>
                            </m:r>
                          </m:e>
                          <m:sup>
                            <m: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           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ja-JP" sz="2400" b="1" i="1" dirty="0">
                            <a:solidFill>
                              <a:srgbClr val="000000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2400" b="1" baseline="-25000" dirty="0">
                            <a:solidFill>
                              <a:srgbClr val="000000"/>
                            </a:solidFill>
                          </a:rPr>
                          <m:t>j</m:t>
                        </m:r>
                        <m:sSup>
                          <m:sSupPr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0000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rgbClr val="000000"/>
                                </a:solidFill>
                              </a:rPr>
                              <m:t>j</m:t>
                            </m:r>
                          </m:e>
                          <m:sup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XA=Y</a:t>
                </a:r>
              </a:p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A=X</a:t>
                </a:r>
                <a:r>
                  <a:rPr lang="en-US" altLang="ja-JP" sz="40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-1</a:t>
                </a:r>
                <a:r>
                  <a:rPr lang="en-US" altLang="ja-JP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Y</a:t>
                </a:r>
                <a:r>
                  <a:rPr kumimoji="1" lang="ja-JP" alt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endParaRPr kumimoji="1" lang="en-US" altLang="ja-JP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4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891540"/>
                <a:ext cx="9299004" cy="5760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B31A317-ED4E-49CF-8EFC-36F6148358F1}"/>
                  </a:ext>
                </a:extLst>
              </p:cNvPr>
              <p:cNvSpPr txBox="1"/>
              <p:nvPr/>
            </p:nvSpPr>
            <p:spPr>
              <a:xfrm>
                <a:off x="35496" y="7404328"/>
                <a:ext cx="9112307" cy="1576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|x</a:t>
                </a:r>
                <a:r>
                  <a:rPr kumimoji="1" lang="en-US" altLang="ja-JP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i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|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&gt; 1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might cause overflow,</a:t>
                </a:r>
                <a:b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|x</a:t>
                </a:r>
                <a:r>
                  <a:rPr kumimoji="1" lang="en-US" altLang="ja-JP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i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|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&lt; 1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might cause underflow errors.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=&gt; Normalize the </a:t>
                </a:r>
                <a:r>
                  <a:rPr kumimoji="1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x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range e.g. to [-1, 1] :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bSup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=2</m:t>
                    </m:r>
                    <m:f>
                      <m:fPr>
                        <m:ctrlP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mid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max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min</m:t>
                            </m:r>
                          </m:sub>
                        </m:sSub>
                      </m:den>
                    </m:f>
                  </m:oMath>
                </a14:m>
                <a:b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endParaRPr kumimoji="1" lang="ja-JP" altLang="en-US" sz="1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by average and standard deviation: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′=2</m:t>
                    </m:r>
                    <m:f>
                      <m:fPr>
                        <m:ctrlP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ja-JP" alt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average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σ</m:t>
                            </m:r>
                          </m:e>
                          <m:sub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B31A317-ED4E-49CF-8EFC-36F614835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404328"/>
                <a:ext cx="9112307" cy="1576842"/>
              </a:xfrm>
              <a:prstGeom prst="rect">
                <a:avLst/>
              </a:prstGeom>
              <a:blipFill>
                <a:blip r:embed="rId4"/>
                <a:stretch>
                  <a:fillRect l="-602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0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lsq-polynomial.py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6B7DA9-5B82-4787-8436-CCFFD7F8DB7F}"/>
              </a:ext>
            </a:extLst>
          </p:cNvPr>
          <p:cNvSpPr txBox="1"/>
          <p:nvPr/>
        </p:nvSpPr>
        <p:spPr>
          <a:xfrm>
            <a:off x="46861" y="692696"/>
            <a:ext cx="5497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場所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tkProg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]\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tkprog_tutorial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\regression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Usage: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 lsq-polynomial.py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input_path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norder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CD4197-6881-479C-9048-FD502D9F9E75}"/>
              </a:ext>
            </a:extLst>
          </p:cNvPr>
          <p:cNvSpPr txBox="1"/>
          <p:nvPr/>
        </p:nvSpPr>
        <p:spPr>
          <a:xfrm>
            <a:off x="238677" y="1742346"/>
            <a:ext cx="3734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0099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python lsq-polynomial.py random-poly.xlsx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2</a:t>
            </a:r>
            <a:endParaRPr kumimoji="1" lang="en-US" altLang="ja-JP" sz="20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269A8D-844D-999F-E957-9FF8C248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68" y="2593428"/>
            <a:ext cx="3734093" cy="31008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ACC963E-8217-5F34-7661-39D197189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447" y="2593428"/>
            <a:ext cx="3734094" cy="310088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6B0D98-D85E-D3F4-40D2-F79DC844B9E4}"/>
              </a:ext>
            </a:extLst>
          </p:cNvPr>
          <p:cNvSpPr txBox="1"/>
          <p:nvPr/>
        </p:nvSpPr>
        <p:spPr>
          <a:xfrm>
            <a:off x="4138307" y="1750229"/>
            <a:ext cx="3734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0099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python lsq-polynomial.py random-poly.xlsx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4</a:t>
            </a:r>
            <a:endParaRPr kumimoji="1" lang="en-US" altLang="ja-JP" sz="20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5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lsq-polynomial.py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6B7DA9-5B82-4787-8436-CCFFD7F8DB7F}"/>
              </a:ext>
            </a:extLst>
          </p:cNvPr>
          <p:cNvSpPr txBox="1"/>
          <p:nvPr/>
        </p:nvSpPr>
        <p:spPr>
          <a:xfrm>
            <a:off x="46861" y="692696"/>
            <a:ext cx="5497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場所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tkProg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]\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tkprog_tutorial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\regression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Usage: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 lsq-polynomial.py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input_path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norder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CD4197-6881-479C-9048-FD502D9F9E75}"/>
              </a:ext>
            </a:extLst>
          </p:cNvPr>
          <p:cNvSpPr txBox="1"/>
          <p:nvPr/>
        </p:nvSpPr>
        <p:spPr>
          <a:xfrm>
            <a:off x="238677" y="1742346"/>
            <a:ext cx="3734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0099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python lsq-polynomial.py random-sin.xlsx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2</a:t>
            </a:r>
            <a:endParaRPr kumimoji="1" lang="en-US" altLang="ja-JP" sz="20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6B0D98-D85E-D3F4-40D2-F79DC844B9E4}"/>
              </a:ext>
            </a:extLst>
          </p:cNvPr>
          <p:cNvSpPr txBox="1"/>
          <p:nvPr/>
        </p:nvSpPr>
        <p:spPr>
          <a:xfrm>
            <a:off x="4138307" y="1750229"/>
            <a:ext cx="3734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0099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python lsq-polynomial.py random-sin.xlsx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4</a:t>
            </a:r>
            <a:endParaRPr kumimoji="1" lang="en-US" altLang="ja-JP" sz="20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D4CAC2-172B-3085-8916-FF1C364DB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" y="2518541"/>
            <a:ext cx="3914450" cy="325065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02F48B1-E355-4FD9-379A-691F13D33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307" y="2518541"/>
            <a:ext cx="3914451" cy="325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1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numpy-polyfit.py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6B7DA9-5B82-4787-8436-CCFFD7F8DB7F}"/>
              </a:ext>
            </a:extLst>
          </p:cNvPr>
          <p:cNvSpPr txBox="1"/>
          <p:nvPr/>
        </p:nvSpPr>
        <p:spPr>
          <a:xfrm>
            <a:off x="46861" y="692696"/>
            <a:ext cx="5426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場所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tkProg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]\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tkprog_tutorial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\regression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Usage: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python </a:t>
            </a:r>
            <a:r>
              <a:rPr lang="en-US" altLang="ja-JP" sz="2000" dirty="0" err="1">
                <a:solidFill>
                  <a:srgbClr val="0099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numpy-polyfit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.py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input_path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norder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3365CD-418C-5A32-1BEF-9EE79C4E65CF}"/>
              </a:ext>
            </a:extLst>
          </p:cNvPr>
          <p:cNvSpPr txBox="1"/>
          <p:nvPr/>
        </p:nvSpPr>
        <p:spPr>
          <a:xfrm>
            <a:off x="446911" y="2028288"/>
            <a:ext cx="7843173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基本的に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lsq-polynoimial.py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と同じ。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numpy.polyfit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()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</a:t>
            </a:r>
            <a:r>
              <a:rPr lang="ja-JP" altLang="en-US" sz="20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を使っているので、ＬＳＱ部分は以下のように簡単になる</a:t>
            </a:r>
            <a:endParaRPr lang="en-US" altLang="ja-JP" sz="2000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#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 入力データ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x, y 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から </a:t>
            </a:r>
            <a:r>
              <a:rPr lang="en-US" altLang="ja-JP" dirty="0" err="1">
                <a:latin typeface="Times New Roman" panose="02020603050405020304" pitchFamily="18" charset="0"/>
                <a:ea typeface="ＭＳ Ｐゴシック" panose="020B0600070205080204" pitchFamily="50" charset="-128"/>
              </a:rPr>
              <a:t>norder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次の多項式で回帰した係数を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ci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 に受け取りる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ci = </a:t>
            </a:r>
            <a:r>
              <a:rPr kumimoji="1" lang="en-US" altLang="ja-JP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np.polyfit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(x, y, </a:t>
            </a:r>
            <a:r>
              <a:rPr kumimoji="1" lang="en-US" altLang="ja-JP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norder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#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numpy.poly1d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 に 係数リスト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ci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 と、計算する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x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 のリストを渡して、</a:t>
            </a:r>
            <a:br>
              <a:rPr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</a:b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#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 フィッティングした 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y</a:t>
            </a:r>
            <a:r>
              <a:rPr lang="ja-JP" altLang="en-US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 の値のリストを受け取る</a:t>
            </a:r>
            <a:endParaRPr lang="en-US" altLang="ja-JP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</a:t>
            </a:r>
            <a:r>
              <a:rPr kumimoji="1" lang="en-US" altLang="ja-JP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ycal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 np.poly1d(ci)(x)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3405</TotalTime>
  <Words>1606</Words>
  <Application>Microsoft Office PowerPoint</Application>
  <PresentationFormat>画面に合わせる (4:3)</PresentationFormat>
  <Paragraphs>162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16</vt:i4>
      </vt:variant>
    </vt:vector>
  </HeadingPairs>
  <TitlesOfParts>
    <vt:vector size="27" baseType="lpstr">
      <vt:lpstr>游ゴシック</vt:lpstr>
      <vt:lpstr>Arial</vt:lpstr>
      <vt:lpstr>Calibri</vt:lpstr>
      <vt:lpstr>Calibri Light</vt:lpstr>
      <vt:lpstr>Cambria Math</vt:lpstr>
      <vt:lpstr>Times New Roman</vt:lpstr>
      <vt:lpstr>Office テーマ</vt:lpstr>
      <vt:lpstr>12_標準デザイン</vt:lpstr>
      <vt:lpstr>101_標準デザイン</vt:lpstr>
      <vt:lpstr>5_標準デザイン</vt:lpstr>
      <vt:lpstr>13_標準デザイン</vt:lpstr>
      <vt:lpstr>回帰は最小化問題: 最小二乗法</vt:lpstr>
      <vt:lpstr>ミニマックス近似:多項式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神谷 利夫</cp:lastModifiedBy>
  <cp:revision>241</cp:revision>
  <cp:lastPrinted>2020-04-20T20:05:09Z</cp:lastPrinted>
  <dcterms:created xsi:type="dcterms:W3CDTF">2013-04-22T01:26:47Z</dcterms:created>
  <dcterms:modified xsi:type="dcterms:W3CDTF">2023-04-11T09:28:30Z</dcterms:modified>
</cp:coreProperties>
</file>