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4041" r:id="rId2"/>
  </p:sldMasterIdLst>
  <p:notesMasterIdLst>
    <p:notesMasterId r:id="rId23"/>
  </p:notesMasterIdLst>
  <p:sldIdLst>
    <p:sldId id="4913" r:id="rId3"/>
    <p:sldId id="3995" r:id="rId4"/>
    <p:sldId id="1737" r:id="rId5"/>
    <p:sldId id="3788" r:id="rId6"/>
    <p:sldId id="1678" r:id="rId7"/>
    <p:sldId id="4921" r:id="rId8"/>
    <p:sldId id="4923" r:id="rId9"/>
    <p:sldId id="4926" r:id="rId10"/>
    <p:sldId id="4922" r:id="rId11"/>
    <p:sldId id="4927" r:id="rId12"/>
    <p:sldId id="3846" r:id="rId13"/>
    <p:sldId id="4008" r:id="rId14"/>
    <p:sldId id="4924" r:id="rId15"/>
    <p:sldId id="3859" r:id="rId16"/>
    <p:sldId id="4053" r:id="rId17"/>
    <p:sldId id="3848" r:id="rId18"/>
    <p:sldId id="4001" r:id="rId19"/>
    <p:sldId id="4914" r:id="rId20"/>
    <p:sldId id="3849" r:id="rId21"/>
    <p:sldId id="3850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神谷 利夫" initials="神谷" lastIdx="2" clrIdx="0">
    <p:extLst>
      <p:ext uri="{19B8F6BF-5375-455C-9EA6-DF929625EA0E}">
        <p15:presenceInfo xmlns:p15="http://schemas.microsoft.com/office/powerpoint/2012/main" userId="7d9dfa9c7fba71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FFCC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4608" autoAdjust="0"/>
    <p:restoredTop sz="96578" autoAdjust="0"/>
  </p:normalViewPr>
  <p:slideViewPr>
    <p:cSldViewPr snapToGrid="0">
      <p:cViewPr varScale="1">
        <p:scale>
          <a:sx n="99" d="100"/>
          <a:sy n="99" d="100"/>
        </p:scale>
        <p:origin x="84" y="7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50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9652D-4DC6-43D8-9FF5-E1C9EAEB0F0E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6E9C1-5B12-4393-898A-0F129C7F5F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824771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952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539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50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8251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07369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9305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202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644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45859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23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533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4113" cy="3724275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69249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06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740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811213"/>
            <a:ext cx="5397500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18508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98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310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315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89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99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69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46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FD452-D6C8-4457-A19E-BCF2A28B95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0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8D5A7-90A5-43E6-BC84-F2A5DAED55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97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22855-7AB7-4449-A8D9-C0157CACEA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3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155AB-EE5D-4017-BD2F-761123675B1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0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35C93-6F7B-4FFF-A0D0-0249924A8BF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6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0678-006A-49DA-B114-4E72D9E1EFB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0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B8063-A1F4-4332-9D28-38051B08A82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1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2B2A1-F09E-4708-B99D-A56FC476FA2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1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555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7E3D1-6DFB-4869-9E2F-A54C9297DC6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2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45FA-44DC-4929-B83A-12C3235F082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20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D5394-D96E-45CD-AB8A-6F0716746D7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2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7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59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89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11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10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9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AC9C-C48F-4FA9-A1BF-043E4229BD26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AC9C-C48F-4FA9-A1BF-043E4229BD26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5BEC-EA90-49F1-A947-E2DAEF0E36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12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BE128B-FAF9-49F9-B534-D0362DE59A7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7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package" Target="../embeddings/Microsoft_Excel_Worksheet1.xlsx"/><Relationship Id="rId7" Type="http://schemas.openxmlformats.org/officeDocument/2006/relationships/package" Target="../embeddings/Microsoft_Excel_Worksheet3.xls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6.wmf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B2D636B-17A7-F0EF-CB59-60B3F253F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5" y="893997"/>
            <a:ext cx="4191894" cy="5612875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平滑化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4C2D99-2154-6CC6-BB35-91F74E37A290}"/>
              </a:ext>
            </a:extLst>
          </p:cNvPr>
          <p:cNvSpPr txBox="1"/>
          <p:nvPr/>
        </p:nvSpPr>
        <p:spPr>
          <a:xfrm>
            <a:off x="4062713" y="670972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tkprog_tutorial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]\spectrum\dos.xlsx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8358606-705E-C27B-EA55-FE133755FE6C}"/>
              </a:ext>
            </a:extLst>
          </p:cNvPr>
          <p:cNvSpPr/>
          <p:nvPr/>
        </p:nvSpPr>
        <p:spPr>
          <a:xfrm>
            <a:off x="132371" y="4736721"/>
            <a:ext cx="1242646" cy="281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5470F6A-AA70-7000-9F62-37AFD048E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473" y="1253187"/>
            <a:ext cx="5984435" cy="4351626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76783DE-0040-A09F-E453-8652CA3F23EB}"/>
              </a:ext>
            </a:extLst>
          </p:cNvPr>
          <p:cNvCxnSpPr>
            <a:cxnSpLocks/>
          </p:cNvCxnSpPr>
          <p:nvPr/>
        </p:nvCxnSpPr>
        <p:spPr>
          <a:xfrm flipV="1">
            <a:off x="1375017" y="1898073"/>
            <a:ext cx="2254874" cy="29094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61D6E7E-4B8E-5B02-A12F-EEC173225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90"/>
          <a:stretch/>
        </p:blipFill>
        <p:spPr>
          <a:xfrm>
            <a:off x="226418" y="1152993"/>
            <a:ext cx="8612777" cy="5703734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4192" y="0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600" b="1" dirty="0">
                <a:solidFill>
                  <a:srgbClr val="0000FF"/>
                </a:solidFill>
              </a:rPr>
              <a:t>Peak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search</a:t>
            </a:r>
            <a:endParaRPr lang="ja-JP" altLang="en-US" sz="3600" b="1" dirty="0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オブジェクト 8">
                <a:extLst>
                  <a:ext uri="{FF2B5EF4-FFF2-40B4-BE49-F238E27FC236}">
                    <a16:creationId xmlns:a16="http://schemas.microsoft.com/office/drawing/2014/main" id="{D24F7EDE-8F43-42FE-BB9A-FDC15766333A}"/>
                  </a:ext>
                </a:extLst>
              </p:cNvPr>
              <p:cNvSpPr txBox="1"/>
              <p:nvPr/>
            </p:nvSpPr>
            <p:spPr bwMode="auto">
              <a:xfrm>
                <a:off x="153431" y="524172"/>
                <a:ext cx="9057243" cy="4383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2000" b="1" dirty="0">
                    <a:solidFill>
                      <a:srgbClr val="00B050"/>
                    </a:solidFill>
                  </a:rPr>
                  <a:t>[</a:t>
                </a:r>
                <a:r>
                  <a:rPr lang="en-US" altLang="ja-JP" sz="2000" b="1" dirty="0" err="1">
                    <a:solidFill>
                      <a:srgbClr val="00B050"/>
                    </a:solidFill>
                  </a:rPr>
                  <a:t>tkProg</a:t>
                </a:r>
                <a:r>
                  <a:rPr lang="en-US" altLang="ja-JP" sz="2000" b="1" dirty="0">
                    <a:solidFill>
                      <a:srgbClr val="00B050"/>
                    </a:solidFill>
                  </a:rPr>
                  <a:t>]\</a:t>
                </a:r>
                <a:r>
                  <a:rPr lang="en-US" altLang="ja-JP" sz="2000" b="1" dirty="0" err="1">
                    <a:solidFill>
                      <a:srgbClr val="00B050"/>
                    </a:solidFill>
                  </a:rPr>
                  <a:t>tkprog_tutorial</a:t>
                </a:r>
                <a:r>
                  <a:rPr lang="en-US" altLang="ja-JP" sz="2000" b="1" dirty="0">
                    <a:solidFill>
                      <a:srgbClr val="00B050"/>
                    </a:solidFill>
                  </a:rPr>
                  <a:t>\spectrum\</a:t>
                </a:r>
                <a14:m>
                  <m:oMath xmlns:m="http://schemas.openxmlformats.org/officeDocument/2006/math">
                    <m:r>
                      <a:rPr lang="en-US" altLang="ja-JP" sz="2000" b="1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𝐩𝐞𝐚𝐤</m:t>
                    </m:r>
                    <m:r>
                      <a:rPr lang="en-US" altLang="ja-JP" sz="2000" b="1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altLang="ja-JP" sz="2000" b="1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𝐬𝐞𝐚𝐫𝐜𝐡</m:t>
                    </m:r>
                    <m:r>
                      <a:rPr kumimoji="1" lang="en-US" altLang="ja-JP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𝐩𝐲</m:t>
                    </m:r>
                  </m:oMath>
                </a14:m>
                <a:endParaRPr kumimoji="1" lang="en-US" altLang="ja-JP" sz="2000" b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オブジェクト 8">
                <a:extLst>
                  <a:ext uri="{FF2B5EF4-FFF2-40B4-BE49-F238E27FC236}">
                    <a16:creationId xmlns:a16="http://schemas.microsoft.com/office/drawing/2014/main" id="{D24F7EDE-8F43-42FE-BB9A-FDC157663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431" y="524172"/>
                <a:ext cx="9057243" cy="438355"/>
              </a:xfrm>
              <a:prstGeom prst="rect">
                <a:avLst/>
              </a:prstGeom>
              <a:blipFill>
                <a:blip r:embed="rId4"/>
                <a:stretch>
                  <a:fillRect l="-673" t="-8333" b="-15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DC745F-147D-4A61-8A6E-DD920EEA5940}"/>
              </a:ext>
            </a:extLst>
          </p:cNvPr>
          <p:cNvSpPr txBox="1"/>
          <p:nvPr/>
        </p:nvSpPr>
        <p:spPr>
          <a:xfrm>
            <a:off x="801303" y="2660620"/>
            <a:ext cx="4605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条件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1:</a:t>
            </a: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3</a:t>
            </a: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次微分のゼロ点を探す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83A2F6-601E-6BA1-7EC7-ACD07134F2CC}"/>
              </a:ext>
            </a:extLst>
          </p:cNvPr>
          <p:cNvSpPr txBox="1"/>
          <p:nvPr/>
        </p:nvSpPr>
        <p:spPr>
          <a:xfrm>
            <a:off x="801303" y="3992736"/>
            <a:ext cx="4605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(</a:t>
            </a: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条件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4:</a:t>
            </a: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1</a:t>
            </a: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次微分の値が閾値以下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)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E099B94-C312-D2F7-A957-91BFD5B5F17A}"/>
              </a:ext>
            </a:extLst>
          </p:cNvPr>
          <p:cNvSpPr txBox="1"/>
          <p:nvPr/>
        </p:nvSpPr>
        <p:spPr>
          <a:xfrm>
            <a:off x="801303" y="5526258"/>
            <a:ext cx="4605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条件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2:</a:t>
            </a: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2</a:t>
            </a: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次微分の値が負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03F6D49-02F4-866C-D2EC-D8A5E12013DF}"/>
              </a:ext>
            </a:extLst>
          </p:cNvPr>
          <p:cNvSpPr txBox="1"/>
          <p:nvPr/>
        </p:nvSpPr>
        <p:spPr>
          <a:xfrm>
            <a:off x="818952" y="1536224"/>
            <a:ext cx="4605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条件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3:</a:t>
            </a: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 強度が閾値以上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057A07C-71AB-C6D4-C393-81074E64940C}"/>
              </a:ext>
            </a:extLst>
          </p:cNvPr>
          <p:cNvSpPr txBox="1"/>
          <p:nvPr/>
        </p:nvSpPr>
        <p:spPr>
          <a:xfrm>
            <a:off x="848518" y="889952"/>
            <a:ext cx="4605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ピーク判定の条件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81BCD82-1F6B-B344-3A95-E420CA18FD54}"/>
              </a:ext>
            </a:extLst>
          </p:cNvPr>
          <p:cNvSpPr txBox="1"/>
          <p:nvPr/>
        </p:nvSpPr>
        <p:spPr>
          <a:xfrm>
            <a:off x="1328850" y="3295661"/>
            <a:ext cx="6706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半値半幅</a:t>
            </a:r>
            <a:r>
              <a:rPr lang="en-US" altLang="ja-JP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:</a:t>
            </a:r>
            <a:r>
              <a:rPr lang="ja-JP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 左右の近接の</a:t>
            </a:r>
            <a:r>
              <a:rPr lang="en-US" altLang="ja-JP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3</a:t>
            </a:r>
            <a:r>
              <a:rPr lang="ja-JP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次微分の零点のうち、遠い零点との距離 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E780AC-A0BC-0960-A20C-30451D58DAC7}"/>
              </a:ext>
            </a:extLst>
          </p:cNvPr>
          <p:cNvSpPr/>
          <p:nvPr/>
        </p:nvSpPr>
        <p:spPr>
          <a:xfrm>
            <a:off x="2878423" y="951507"/>
            <a:ext cx="5325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南茂夫 編著、科学計測のための波形データ処理、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CQ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出版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(1986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004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フーリエ変換</a:t>
            </a:r>
            <a:endParaRPr lang="ja-JP" altLang="en-US" sz="2800" b="1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4191520" y="1052736"/>
          <a:ext cx="33131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650960" imgH="330120" progId="Equation.3">
                  <p:embed/>
                </p:oleObj>
              </mc:Choice>
              <mc:Fallback>
                <p:oleObj name="数式" r:id="rId3" imgW="1650960" imgH="330120" progId="Equation.3">
                  <p:embed/>
                  <p:pic>
                    <p:nvPicPr>
                      <p:cNvPr id="4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520" y="1052736"/>
                        <a:ext cx="3313112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4191520" y="1642169"/>
          <a:ext cx="40528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019240" imgH="393480" progId="Equation.3">
                  <p:embed/>
                </p:oleObj>
              </mc:Choice>
              <mc:Fallback>
                <p:oleObj name="数式" r:id="rId5" imgW="2019240" imgH="393480" progId="Equation.3">
                  <p:embed/>
                  <p:pic>
                    <p:nvPicPr>
                      <p:cNvPr id="5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520" y="1642169"/>
                        <a:ext cx="40528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851768" y="1153692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FT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フーリエ変換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1768" y="1807419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IFT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逆フーリエ変換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4191520" y="2362324"/>
          <a:ext cx="34909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1739880" imgH="330120" progId="Equation.3">
                  <p:embed/>
                </p:oleObj>
              </mc:Choice>
              <mc:Fallback>
                <p:oleObj name="数式" r:id="rId7" imgW="1739880" imgH="330120" progId="Equation.3">
                  <p:embed/>
                  <p:pic>
                    <p:nvPicPr>
                      <p:cNvPr id="8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520" y="2362324"/>
                        <a:ext cx="349091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4191520" y="3016597"/>
          <a:ext cx="37973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1892160" imgH="330120" progId="Equation.3">
                  <p:embed/>
                </p:oleObj>
              </mc:Choice>
              <mc:Fallback>
                <p:oleObj name="数式" r:id="rId9" imgW="1892160" imgH="330120" progId="Equation.3">
                  <p:embed/>
                  <p:pic>
                    <p:nvPicPr>
                      <p:cNvPr id="9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520" y="3016597"/>
                        <a:ext cx="37973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947137" y="2463826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47137" y="311755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IFT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3847688"/>
            <a:ext cx="705994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フーリエ変換の特徴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時間依存データを周波数依存データに変換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位置依存データを波数依存データに変換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元データの原点は逆空間全体に広がる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元データの全体は逆空間の原点に収束する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フーリエ変換したデータ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(FT)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を逆変換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(IFT)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すると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元のデータに戻る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692696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異なる定義があるので注意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左中かっこ 1"/>
          <p:cNvSpPr/>
          <p:nvPr/>
        </p:nvSpPr>
        <p:spPr bwMode="auto">
          <a:xfrm>
            <a:off x="1531592" y="1217960"/>
            <a:ext cx="376112" cy="1000324"/>
          </a:xfrm>
          <a:prstGeom prst="lef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左中かっこ 13"/>
          <p:cNvSpPr/>
          <p:nvPr/>
        </p:nvSpPr>
        <p:spPr bwMode="auto">
          <a:xfrm>
            <a:off x="1531592" y="2531507"/>
            <a:ext cx="376112" cy="1000324"/>
          </a:xfrm>
          <a:prstGeom prst="lef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328261"/>
              </p:ext>
            </p:extLst>
          </p:nvPr>
        </p:nvGraphicFramePr>
        <p:xfrm>
          <a:off x="3924300" y="2538413"/>
          <a:ext cx="4986338" cy="394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3" imgW="11563230" imgH="9143915" progId="Excel.Sheet.12">
                  <p:embed/>
                </p:oleObj>
              </mc:Choice>
              <mc:Fallback>
                <p:oleObj name="ワークシート" r:id="rId3" imgW="11563230" imgH="9143915" progId="Excel.Shee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4300" y="2538413"/>
                        <a:ext cx="4986338" cy="394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オブジェクト 1"/>
          <p:cNvGraphicFramePr>
            <a:graphicFrameLocks noChangeAspect="1"/>
          </p:cNvGraphicFramePr>
          <p:nvPr/>
        </p:nvGraphicFramePr>
        <p:xfrm>
          <a:off x="561884" y="404664"/>
          <a:ext cx="3074368" cy="2972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5" imgW="3559946" imgH="3441364" progId="Excel.Sheet.12">
                  <p:embed/>
                </p:oleObj>
              </mc:Choice>
              <mc:Fallback>
                <p:oleObj name="ワークシート" r:id="rId5" imgW="3559946" imgH="3441364" progId="Excel.Sheet.12">
                  <p:embed/>
                  <p:pic>
                    <p:nvPicPr>
                      <p:cNvPr id="2" name="オブジェクト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884" y="404664"/>
                        <a:ext cx="3074368" cy="2972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フーリエ変換による平滑化</a:t>
            </a: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/>
        </p:nvGraphicFramePr>
        <p:xfrm>
          <a:off x="251876" y="3406958"/>
          <a:ext cx="3384376" cy="3218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7" imgW="3624030" imgH="3447124" progId="Excel.Sheet.12">
                  <p:embed/>
                </p:oleObj>
              </mc:Choice>
              <mc:Fallback>
                <p:oleObj name="ワークシート" r:id="rId7" imgW="3624030" imgH="3447124" progId="Excel.Shee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876" y="3406958"/>
                        <a:ext cx="3384376" cy="3218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1925047" y="692696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Original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07704" y="3540231"/>
            <a:ext cx="1968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image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－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real part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－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imaginary part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65361" y="620688"/>
            <a:ext cx="52533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FT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データの高周波成分を除去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平滑化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	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ローパスフィルター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低周波成分を除去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ドリフト成分を除去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	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ハイパスフィルター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例：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[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cut0,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cut1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外部のデータを除去して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逆フーリエ変換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97342" y="530120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60109" y="3085738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4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Program: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smoothing-fft.py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555B88-1947-BD6E-F091-82801C644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1" y="1104899"/>
            <a:ext cx="4286189" cy="564832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A172EE2-87B0-7479-0C8B-D9FBD7A932E5}"/>
              </a:ext>
            </a:extLst>
          </p:cNvPr>
          <p:cNvSpPr txBox="1"/>
          <p:nvPr/>
        </p:nvSpPr>
        <p:spPr>
          <a:xfrm>
            <a:off x="4357988" y="909097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tkprog_tutorial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]\spectrum\xrd.xlsx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6EF35A7-6312-BFC3-3109-36004E680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00" y="1690632"/>
            <a:ext cx="5010150" cy="497205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EC54C4E-B652-AE8E-3EC9-797CFA53FFDF}"/>
              </a:ext>
            </a:extLst>
          </p:cNvPr>
          <p:cNvSpPr/>
          <p:nvPr/>
        </p:nvSpPr>
        <p:spPr>
          <a:xfrm>
            <a:off x="132371" y="5222496"/>
            <a:ext cx="1242646" cy="281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AD7ADE6-14CF-9086-0377-0D26A43FFDA1}"/>
              </a:ext>
            </a:extLst>
          </p:cNvPr>
          <p:cNvCxnSpPr>
            <a:cxnSpLocks/>
          </p:cNvCxnSpPr>
          <p:nvPr/>
        </p:nvCxnSpPr>
        <p:spPr>
          <a:xfrm flipV="1">
            <a:off x="1375017" y="2790825"/>
            <a:ext cx="3435935" cy="25024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0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54689B3-9AC1-DD53-9259-D120FB814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38"/>
          <a:stretch/>
        </p:blipFill>
        <p:spPr>
          <a:xfrm>
            <a:off x="504825" y="1273125"/>
            <a:ext cx="8420100" cy="558487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87DF50-71DF-5425-8C80-3C9BC6D26D6D}"/>
              </a:ext>
            </a:extLst>
          </p:cNvPr>
          <p:cNvSpPr txBox="1"/>
          <p:nvPr/>
        </p:nvSpPr>
        <p:spPr>
          <a:xfrm>
            <a:off x="3624563" y="747991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kcut0:</a:t>
            </a: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0, kcut1: 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852D0F8-C940-5A47-F65D-10B5FE70A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9144000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Program: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smoothing-fft.py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27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E5E9EAC-F76D-DA56-B76D-95D527037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63" t="8465" r="513" b="1854"/>
          <a:stretch/>
        </p:blipFill>
        <p:spPr>
          <a:xfrm>
            <a:off x="4810125" y="1126117"/>
            <a:ext cx="4287014" cy="5731883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FFT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の注意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6B7DA9-5B82-4787-8436-CCFFD7F8DB7F}"/>
              </a:ext>
            </a:extLst>
          </p:cNvPr>
          <p:cNvSpPr txBox="1"/>
          <p:nvPr/>
        </p:nvSpPr>
        <p:spPr>
          <a:xfrm>
            <a:off x="54005" y="651647"/>
            <a:ext cx="5206875" cy="5529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Numpy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fft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module:   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F  = np.fft.fft(y)     FFT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フーリエ変換したデータは</a:t>
            </a:r>
            <a:br>
              <a:rPr lang="en-US" altLang="ja-JP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逆座標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の中点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に対して鏡面対称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フーリエ像の周期性と、実部が対称、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虚部が反対称関数であることによる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altLang="ja-JP" sz="2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s-ES" altLang="ja-JP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平滑化のためには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[0, 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], [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/2]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、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[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–1, 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–1–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 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/2+1, 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–1–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 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 </a:t>
            </a:r>
            <a:r>
              <a:rPr kumimoji="1" lang="es-E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の領域のデータを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ゼロにしてから逆変換を行う</a:t>
            </a:r>
            <a:endParaRPr kumimoji="1" lang="es-E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939831-C110-441B-81B1-91FC74B083F1}"/>
              </a:ext>
            </a:extLst>
          </p:cNvPr>
          <p:cNvSpPr/>
          <p:nvPr/>
        </p:nvSpPr>
        <p:spPr>
          <a:xfrm>
            <a:off x="7242175" y="5218158"/>
            <a:ext cx="1438183" cy="294471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A98483-33FA-F397-ED18-8CD6D124A9B0}"/>
              </a:ext>
            </a:extLst>
          </p:cNvPr>
          <p:cNvSpPr txBox="1"/>
          <p:nvPr/>
        </p:nvSpPr>
        <p:spPr>
          <a:xfrm>
            <a:off x="5862231" y="4964484"/>
            <a:ext cx="33357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[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–1, 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–1–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 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 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/2+1, 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–1–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 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 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</a:t>
            </a:r>
            <a:endParaRPr lang="ja-JP" altLang="en-US" sz="12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8B34894-9BB0-C99C-1964-EE2B49E05C87}"/>
              </a:ext>
            </a:extLst>
          </p:cNvPr>
          <p:cNvSpPr/>
          <p:nvPr/>
        </p:nvSpPr>
        <p:spPr>
          <a:xfrm>
            <a:off x="5851525" y="5221333"/>
            <a:ext cx="1387383" cy="294471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708C20A-B2BD-F704-FF59-94949D69EB3F}"/>
              </a:ext>
            </a:extLst>
          </p:cNvPr>
          <p:cNvSpPr/>
          <p:nvPr/>
        </p:nvSpPr>
        <p:spPr>
          <a:xfrm>
            <a:off x="5653314" y="5221333"/>
            <a:ext cx="45719" cy="294471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8AEAB6-25E2-CFA2-A176-00B988DEEB1B}"/>
              </a:ext>
            </a:extLst>
          </p:cNvPr>
          <p:cNvSpPr txBox="1"/>
          <p:nvPr/>
        </p:nvSpPr>
        <p:spPr>
          <a:xfrm>
            <a:off x="5815239" y="5681751"/>
            <a:ext cx="690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[0, 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 </a:t>
            </a:r>
            <a:endParaRPr lang="ja-JP" altLang="en-US" sz="1200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BE8F16B-2E90-6D37-9062-D561AF16E8BD}"/>
              </a:ext>
            </a:extLst>
          </p:cNvPr>
          <p:cNvCxnSpPr/>
          <p:nvPr/>
        </p:nvCxnSpPr>
        <p:spPr>
          <a:xfrm flipH="1" flipV="1">
            <a:off x="5699033" y="5518979"/>
            <a:ext cx="222342" cy="253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4F3198-22F8-0534-7B33-0716C58DC0AB}"/>
              </a:ext>
            </a:extLst>
          </p:cNvPr>
          <p:cNvSpPr txBox="1"/>
          <p:nvPr/>
        </p:nvSpPr>
        <p:spPr>
          <a:xfrm>
            <a:off x="7740650" y="5652561"/>
            <a:ext cx="10398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[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xHF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s-E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s-ES" altLang="ja-JP" sz="12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s-E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/2]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endParaRPr lang="ja-JP" altLang="en-US" sz="12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AAB9649-C1BD-B5EF-0B0B-7E86D23DBA3B}"/>
              </a:ext>
            </a:extLst>
          </p:cNvPr>
          <p:cNvSpPr/>
          <p:nvPr/>
        </p:nvSpPr>
        <p:spPr>
          <a:xfrm>
            <a:off x="8807996" y="5216083"/>
            <a:ext cx="45719" cy="294471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066FC73-2E3D-05CE-BCA9-A1F0A3952DF6}"/>
              </a:ext>
            </a:extLst>
          </p:cNvPr>
          <p:cNvCxnSpPr>
            <a:cxnSpLocks/>
          </p:cNvCxnSpPr>
          <p:nvPr/>
        </p:nvCxnSpPr>
        <p:spPr>
          <a:xfrm flipV="1">
            <a:off x="8394700" y="5518979"/>
            <a:ext cx="400050" cy="2129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84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426" y="3307556"/>
            <a:ext cx="718683" cy="2540508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畳み込み</a:t>
            </a:r>
            <a:r>
              <a:rPr lang="en-US" altLang="ja-JP" sz="2800" dirty="0">
                <a:solidFill>
                  <a:schemeClr val="tx1"/>
                </a:solidFill>
                <a:latin typeface="Times New Roman"/>
                <a:ea typeface="ＭＳ Ｐゴシック"/>
              </a:rPr>
              <a:t> (</a:t>
            </a:r>
            <a:r>
              <a:rPr lang="en-US" altLang="ja-JP" sz="2800" dirty="0">
                <a:solidFill>
                  <a:schemeClr val="tx1"/>
                </a:solidFill>
              </a:rPr>
              <a:t>Convolution)</a:t>
            </a:r>
            <a:endParaRPr lang="ja-JP" altLang="en-US" sz="36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オブジェクト 8"/>
              <p:cNvSpPr txBox="1"/>
              <p:nvPr/>
            </p:nvSpPr>
            <p:spPr bwMode="auto">
              <a:xfrm>
                <a:off x="1678367" y="594648"/>
                <a:ext cx="5366425" cy="828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∗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𝑔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)(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)=</m:t>
                      </m:r>
                      <m:sSup>
                        <m:sSup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)=</m:t>
                      </m:r>
                      <m:nary>
                        <m:nary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−∞</m:t>
                          </m:r>
                        </m:sub>
                        <m:sup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p>
                        <m:e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′)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′)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" name="オブジェクト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8367" y="594648"/>
                <a:ext cx="5366425" cy="828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/>
          <p:cNvCxnSpPr/>
          <p:nvPr/>
        </p:nvCxnSpPr>
        <p:spPr bwMode="auto">
          <a:xfrm>
            <a:off x="611560" y="3307556"/>
            <a:ext cx="0" cy="24524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コネクタ 13"/>
          <p:cNvCxnSpPr/>
          <p:nvPr/>
        </p:nvCxnSpPr>
        <p:spPr bwMode="auto">
          <a:xfrm flipH="1">
            <a:off x="611560" y="5751636"/>
            <a:ext cx="2799928" cy="83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コネクタ 20"/>
          <p:cNvCxnSpPr/>
          <p:nvPr/>
        </p:nvCxnSpPr>
        <p:spPr bwMode="auto">
          <a:xfrm>
            <a:off x="1912467" y="3383756"/>
            <a:ext cx="0" cy="23762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テキスト ボックス 22"/>
          <p:cNvSpPr txBox="1"/>
          <p:nvPr/>
        </p:nvSpPr>
        <p:spPr>
          <a:xfrm>
            <a:off x="196636" y="1729127"/>
            <a:ext cx="4033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試料本来のデータは線幅ゼロ</a:t>
            </a:r>
            <a:b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(δ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関数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でも、</a:t>
            </a:r>
            <a:b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測定値は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装置関数 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の広がりを持つ</a:t>
            </a:r>
          </a:p>
        </p:txBody>
      </p:sp>
      <p:cxnSp>
        <p:nvCxnSpPr>
          <p:cNvPr id="24" name="直線コネクタ 23"/>
          <p:cNvCxnSpPr/>
          <p:nvPr/>
        </p:nvCxnSpPr>
        <p:spPr bwMode="auto">
          <a:xfrm>
            <a:off x="4446302" y="3311748"/>
            <a:ext cx="0" cy="24524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コネクタ 24"/>
          <p:cNvCxnSpPr/>
          <p:nvPr/>
        </p:nvCxnSpPr>
        <p:spPr bwMode="auto">
          <a:xfrm flipH="1">
            <a:off x="4446302" y="5755828"/>
            <a:ext cx="2799928" cy="83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テキスト ボックス 27"/>
          <p:cNvSpPr txBox="1"/>
          <p:nvPr/>
        </p:nvSpPr>
        <p:spPr>
          <a:xfrm>
            <a:off x="4283968" y="1805419"/>
            <a:ext cx="4746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試料本来のデータは 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でも、</a:t>
            </a:r>
            <a:b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測定されるのは</a:t>
            </a:r>
            <a:b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装置関数 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の畳み込みをした 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376587" y="461501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</a:t>
            </a:r>
            <a:r>
              <a:rPr kumimoji="1" lang="ja-JP" alt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266309" y="45986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フリーフォーム 12"/>
          <p:cNvSpPr/>
          <p:nvPr/>
        </p:nvSpPr>
        <p:spPr bwMode="auto">
          <a:xfrm>
            <a:off x="4660930" y="3691134"/>
            <a:ext cx="2258070" cy="2106228"/>
          </a:xfrm>
          <a:custGeom>
            <a:avLst/>
            <a:gdLst>
              <a:gd name="connsiteX0" fmla="*/ 0 w 3305175"/>
              <a:gd name="connsiteY0" fmla="*/ 1749529 h 1901929"/>
              <a:gd name="connsiteX1" fmla="*/ 447675 w 3305175"/>
              <a:gd name="connsiteY1" fmla="*/ 1387579 h 1901929"/>
              <a:gd name="connsiteX2" fmla="*/ 1000125 w 3305175"/>
              <a:gd name="connsiteY2" fmla="*/ 797029 h 1901929"/>
              <a:gd name="connsiteX3" fmla="*/ 1381125 w 3305175"/>
              <a:gd name="connsiteY3" fmla="*/ 15979 h 1901929"/>
              <a:gd name="connsiteX4" fmla="*/ 1943100 w 3305175"/>
              <a:gd name="connsiteY4" fmla="*/ 301729 h 1901929"/>
              <a:gd name="connsiteX5" fmla="*/ 2247900 w 3305175"/>
              <a:gd name="connsiteY5" fmla="*/ 673204 h 1901929"/>
              <a:gd name="connsiteX6" fmla="*/ 2428875 w 3305175"/>
              <a:gd name="connsiteY6" fmla="*/ 1530454 h 1901929"/>
              <a:gd name="connsiteX7" fmla="*/ 2933700 w 3305175"/>
              <a:gd name="connsiteY7" fmla="*/ 1806679 h 1901929"/>
              <a:gd name="connsiteX8" fmla="*/ 3305175 w 3305175"/>
              <a:gd name="connsiteY8" fmla="*/ 1901929 h 1901929"/>
              <a:gd name="connsiteX9" fmla="*/ 3305175 w 3305175"/>
              <a:gd name="connsiteY9" fmla="*/ 1901929 h 1901929"/>
              <a:gd name="connsiteX0" fmla="*/ 0 w 3395615"/>
              <a:gd name="connsiteY0" fmla="*/ 1873024 h 1901929"/>
              <a:gd name="connsiteX1" fmla="*/ 538115 w 3395615"/>
              <a:gd name="connsiteY1" fmla="*/ 1387579 h 1901929"/>
              <a:gd name="connsiteX2" fmla="*/ 1090565 w 3395615"/>
              <a:gd name="connsiteY2" fmla="*/ 797029 h 1901929"/>
              <a:gd name="connsiteX3" fmla="*/ 1471565 w 3395615"/>
              <a:gd name="connsiteY3" fmla="*/ 15979 h 1901929"/>
              <a:gd name="connsiteX4" fmla="*/ 2033540 w 3395615"/>
              <a:gd name="connsiteY4" fmla="*/ 301729 h 1901929"/>
              <a:gd name="connsiteX5" fmla="*/ 2338340 w 3395615"/>
              <a:gd name="connsiteY5" fmla="*/ 673204 h 1901929"/>
              <a:gd name="connsiteX6" fmla="*/ 2519315 w 3395615"/>
              <a:gd name="connsiteY6" fmla="*/ 1530454 h 1901929"/>
              <a:gd name="connsiteX7" fmla="*/ 3024140 w 3395615"/>
              <a:gd name="connsiteY7" fmla="*/ 1806679 h 1901929"/>
              <a:gd name="connsiteX8" fmla="*/ 3395615 w 3395615"/>
              <a:gd name="connsiteY8" fmla="*/ 1901929 h 1901929"/>
              <a:gd name="connsiteX9" fmla="*/ 3395615 w 3395615"/>
              <a:gd name="connsiteY9" fmla="*/ 1901929 h 1901929"/>
              <a:gd name="connsiteX0" fmla="*/ 0 w 3395615"/>
              <a:gd name="connsiteY0" fmla="*/ 1873024 h 1901929"/>
              <a:gd name="connsiteX1" fmla="*/ 628555 w 3395615"/>
              <a:gd name="connsiteY1" fmla="*/ 1431166 h 1901929"/>
              <a:gd name="connsiteX2" fmla="*/ 1090565 w 3395615"/>
              <a:gd name="connsiteY2" fmla="*/ 797029 h 1901929"/>
              <a:gd name="connsiteX3" fmla="*/ 1471565 w 3395615"/>
              <a:gd name="connsiteY3" fmla="*/ 15979 h 1901929"/>
              <a:gd name="connsiteX4" fmla="*/ 2033540 w 3395615"/>
              <a:gd name="connsiteY4" fmla="*/ 301729 h 1901929"/>
              <a:gd name="connsiteX5" fmla="*/ 2338340 w 3395615"/>
              <a:gd name="connsiteY5" fmla="*/ 673204 h 1901929"/>
              <a:gd name="connsiteX6" fmla="*/ 2519315 w 3395615"/>
              <a:gd name="connsiteY6" fmla="*/ 1530454 h 1901929"/>
              <a:gd name="connsiteX7" fmla="*/ 3024140 w 3395615"/>
              <a:gd name="connsiteY7" fmla="*/ 1806679 h 1901929"/>
              <a:gd name="connsiteX8" fmla="*/ 3395615 w 3395615"/>
              <a:gd name="connsiteY8" fmla="*/ 1901929 h 1901929"/>
              <a:gd name="connsiteX9" fmla="*/ 3395615 w 3395615"/>
              <a:gd name="connsiteY9" fmla="*/ 1901929 h 1901929"/>
              <a:gd name="connsiteX0" fmla="*/ 0 w 3395615"/>
              <a:gd name="connsiteY0" fmla="*/ 1646817 h 1675722"/>
              <a:gd name="connsiteX1" fmla="*/ 628555 w 3395615"/>
              <a:gd name="connsiteY1" fmla="*/ 1204959 h 1675722"/>
              <a:gd name="connsiteX2" fmla="*/ 1090565 w 3395615"/>
              <a:gd name="connsiteY2" fmla="*/ 570822 h 1675722"/>
              <a:gd name="connsiteX3" fmla="*/ 1613685 w 3395615"/>
              <a:gd name="connsiteY3" fmla="*/ 44027 h 1675722"/>
              <a:gd name="connsiteX4" fmla="*/ 2033540 w 3395615"/>
              <a:gd name="connsiteY4" fmla="*/ 75522 h 1675722"/>
              <a:gd name="connsiteX5" fmla="*/ 2338340 w 3395615"/>
              <a:gd name="connsiteY5" fmla="*/ 446997 h 1675722"/>
              <a:gd name="connsiteX6" fmla="*/ 2519315 w 3395615"/>
              <a:gd name="connsiteY6" fmla="*/ 1304247 h 1675722"/>
              <a:gd name="connsiteX7" fmla="*/ 3024140 w 3395615"/>
              <a:gd name="connsiteY7" fmla="*/ 1580472 h 1675722"/>
              <a:gd name="connsiteX8" fmla="*/ 3395615 w 3395615"/>
              <a:gd name="connsiteY8" fmla="*/ 1675722 h 1675722"/>
              <a:gd name="connsiteX9" fmla="*/ 3395615 w 3395615"/>
              <a:gd name="connsiteY9" fmla="*/ 1675722 h 1675722"/>
              <a:gd name="connsiteX0" fmla="*/ 0 w 3395615"/>
              <a:gd name="connsiteY0" fmla="*/ 1605830 h 1634735"/>
              <a:gd name="connsiteX1" fmla="*/ 628555 w 3395615"/>
              <a:gd name="connsiteY1" fmla="*/ 1163972 h 1634735"/>
              <a:gd name="connsiteX2" fmla="*/ 1090565 w 3395615"/>
              <a:gd name="connsiteY2" fmla="*/ 529835 h 1634735"/>
              <a:gd name="connsiteX3" fmla="*/ 1613685 w 3395615"/>
              <a:gd name="connsiteY3" fmla="*/ 3040 h 1634735"/>
              <a:gd name="connsiteX4" fmla="*/ 2111060 w 3395615"/>
              <a:gd name="connsiteY4" fmla="*/ 317849 h 1634735"/>
              <a:gd name="connsiteX5" fmla="*/ 2338340 w 3395615"/>
              <a:gd name="connsiteY5" fmla="*/ 406010 h 1634735"/>
              <a:gd name="connsiteX6" fmla="*/ 2519315 w 3395615"/>
              <a:gd name="connsiteY6" fmla="*/ 1263260 h 1634735"/>
              <a:gd name="connsiteX7" fmla="*/ 3024140 w 3395615"/>
              <a:gd name="connsiteY7" fmla="*/ 1539485 h 1634735"/>
              <a:gd name="connsiteX8" fmla="*/ 3395615 w 3395615"/>
              <a:gd name="connsiteY8" fmla="*/ 1634735 h 1634735"/>
              <a:gd name="connsiteX9" fmla="*/ 3395615 w 3395615"/>
              <a:gd name="connsiteY9" fmla="*/ 1634735 h 1634735"/>
              <a:gd name="connsiteX0" fmla="*/ 0 w 3395615"/>
              <a:gd name="connsiteY0" fmla="*/ 1606360 h 1635265"/>
              <a:gd name="connsiteX1" fmla="*/ 628555 w 3395615"/>
              <a:gd name="connsiteY1" fmla="*/ 1164502 h 1635265"/>
              <a:gd name="connsiteX2" fmla="*/ 1090565 w 3395615"/>
              <a:gd name="connsiteY2" fmla="*/ 530365 h 1635265"/>
              <a:gd name="connsiteX3" fmla="*/ 1613685 w 3395615"/>
              <a:gd name="connsiteY3" fmla="*/ 3570 h 1635265"/>
              <a:gd name="connsiteX4" fmla="*/ 2111060 w 3395615"/>
              <a:gd name="connsiteY4" fmla="*/ 318379 h 1635265"/>
              <a:gd name="connsiteX5" fmla="*/ 2247900 w 3395615"/>
              <a:gd name="connsiteY5" fmla="*/ 689853 h 1635265"/>
              <a:gd name="connsiteX6" fmla="*/ 2519315 w 3395615"/>
              <a:gd name="connsiteY6" fmla="*/ 1263790 h 1635265"/>
              <a:gd name="connsiteX7" fmla="*/ 3024140 w 3395615"/>
              <a:gd name="connsiteY7" fmla="*/ 1540015 h 1635265"/>
              <a:gd name="connsiteX8" fmla="*/ 3395615 w 3395615"/>
              <a:gd name="connsiteY8" fmla="*/ 1635265 h 1635265"/>
              <a:gd name="connsiteX9" fmla="*/ 3395615 w 3395615"/>
              <a:gd name="connsiteY9" fmla="*/ 1635265 h 1635265"/>
              <a:gd name="connsiteX0" fmla="*/ 0 w 3395658"/>
              <a:gd name="connsiteY0" fmla="*/ 1606360 h 1635287"/>
              <a:gd name="connsiteX1" fmla="*/ 628555 w 3395658"/>
              <a:gd name="connsiteY1" fmla="*/ 1164502 h 1635287"/>
              <a:gd name="connsiteX2" fmla="*/ 1090565 w 3395658"/>
              <a:gd name="connsiteY2" fmla="*/ 530365 h 1635287"/>
              <a:gd name="connsiteX3" fmla="*/ 1613685 w 3395658"/>
              <a:gd name="connsiteY3" fmla="*/ 3570 h 1635287"/>
              <a:gd name="connsiteX4" fmla="*/ 2111060 w 3395658"/>
              <a:gd name="connsiteY4" fmla="*/ 318379 h 1635287"/>
              <a:gd name="connsiteX5" fmla="*/ 2247900 w 3395658"/>
              <a:gd name="connsiteY5" fmla="*/ 689853 h 1635287"/>
              <a:gd name="connsiteX6" fmla="*/ 2519315 w 3395658"/>
              <a:gd name="connsiteY6" fmla="*/ 1263790 h 1635287"/>
              <a:gd name="connsiteX7" fmla="*/ 3024140 w 3395658"/>
              <a:gd name="connsiteY7" fmla="*/ 1540015 h 1635287"/>
              <a:gd name="connsiteX8" fmla="*/ 3395615 w 3395658"/>
              <a:gd name="connsiteY8" fmla="*/ 1635265 h 1635287"/>
              <a:gd name="connsiteX9" fmla="*/ 3046777 w 3395658"/>
              <a:gd name="connsiteY9" fmla="*/ 1548092 h 1635287"/>
              <a:gd name="connsiteX0" fmla="*/ 0 w 3398140"/>
              <a:gd name="connsiteY0" fmla="*/ 1606360 h 1639294"/>
              <a:gd name="connsiteX1" fmla="*/ 628555 w 3398140"/>
              <a:gd name="connsiteY1" fmla="*/ 1164502 h 1639294"/>
              <a:gd name="connsiteX2" fmla="*/ 1090565 w 3398140"/>
              <a:gd name="connsiteY2" fmla="*/ 530365 h 1639294"/>
              <a:gd name="connsiteX3" fmla="*/ 1613685 w 3398140"/>
              <a:gd name="connsiteY3" fmla="*/ 3570 h 1639294"/>
              <a:gd name="connsiteX4" fmla="*/ 2111060 w 3398140"/>
              <a:gd name="connsiteY4" fmla="*/ 318379 h 1639294"/>
              <a:gd name="connsiteX5" fmla="*/ 2247900 w 3398140"/>
              <a:gd name="connsiteY5" fmla="*/ 689853 h 1639294"/>
              <a:gd name="connsiteX6" fmla="*/ 2519315 w 3398140"/>
              <a:gd name="connsiteY6" fmla="*/ 1263790 h 1639294"/>
              <a:gd name="connsiteX7" fmla="*/ 3024140 w 3398140"/>
              <a:gd name="connsiteY7" fmla="*/ 1540015 h 1639294"/>
              <a:gd name="connsiteX8" fmla="*/ 3395615 w 3398140"/>
              <a:gd name="connsiteY8" fmla="*/ 1635265 h 1639294"/>
              <a:gd name="connsiteX9" fmla="*/ 2840059 w 3398140"/>
              <a:gd name="connsiteY9" fmla="*/ 1424597 h 1639294"/>
              <a:gd name="connsiteX0" fmla="*/ 0 w 3398140"/>
              <a:gd name="connsiteY0" fmla="*/ 1606360 h 1639294"/>
              <a:gd name="connsiteX1" fmla="*/ 628555 w 3398140"/>
              <a:gd name="connsiteY1" fmla="*/ 1164502 h 1639294"/>
              <a:gd name="connsiteX2" fmla="*/ 1090565 w 3398140"/>
              <a:gd name="connsiteY2" fmla="*/ 530365 h 1639294"/>
              <a:gd name="connsiteX3" fmla="*/ 1613685 w 3398140"/>
              <a:gd name="connsiteY3" fmla="*/ 3570 h 1639294"/>
              <a:gd name="connsiteX4" fmla="*/ 2111060 w 3398140"/>
              <a:gd name="connsiteY4" fmla="*/ 318379 h 1639294"/>
              <a:gd name="connsiteX5" fmla="*/ 2247900 w 3398140"/>
              <a:gd name="connsiteY5" fmla="*/ 689853 h 1639294"/>
              <a:gd name="connsiteX6" fmla="*/ 2519315 w 3398140"/>
              <a:gd name="connsiteY6" fmla="*/ 1263790 h 1639294"/>
              <a:gd name="connsiteX7" fmla="*/ 3024140 w 3398140"/>
              <a:gd name="connsiteY7" fmla="*/ 1540015 h 1639294"/>
              <a:gd name="connsiteX8" fmla="*/ 3395615 w 3398140"/>
              <a:gd name="connsiteY8" fmla="*/ 1635265 h 1639294"/>
              <a:gd name="connsiteX0" fmla="*/ 0 w 3024140"/>
              <a:gd name="connsiteY0" fmla="*/ 1606360 h 1606360"/>
              <a:gd name="connsiteX1" fmla="*/ 628555 w 3024140"/>
              <a:gd name="connsiteY1" fmla="*/ 1164502 h 1606360"/>
              <a:gd name="connsiteX2" fmla="*/ 1090565 w 3024140"/>
              <a:gd name="connsiteY2" fmla="*/ 530365 h 1606360"/>
              <a:gd name="connsiteX3" fmla="*/ 1613685 w 3024140"/>
              <a:gd name="connsiteY3" fmla="*/ 3570 h 1606360"/>
              <a:gd name="connsiteX4" fmla="*/ 2111060 w 3024140"/>
              <a:gd name="connsiteY4" fmla="*/ 318379 h 1606360"/>
              <a:gd name="connsiteX5" fmla="*/ 2247900 w 3024140"/>
              <a:gd name="connsiteY5" fmla="*/ 689853 h 1606360"/>
              <a:gd name="connsiteX6" fmla="*/ 2519315 w 3024140"/>
              <a:gd name="connsiteY6" fmla="*/ 1263790 h 1606360"/>
              <a:gd name="connsiteX7" fmla="*/ 3024140 w 3024140"/>
              <a:gd name="connsiteY7" fmla="*/ 1540015 h 1606360"/>
              <a:gd name="connsiteX0" fmla="*/ 0 w 3062900"/>
              <a:gd name="connsiteY0" fmla="*/ 1606360 h 1606360"/>
              <a:gd name="connsiteX1" fmla="*/ 628555 w 3062900"/>
              <a:gd name="connsiteY1" fmla="*/ 1164502 h 1606360"/>
              <a:gd name="connsiteX2" fmla="*/ 1090565 w 3062900"/>
              <a:gd name="connsiteY2" fmla="*/ 530365 h 1606360"/>
              <a:gd name="connsiteX3" fmla="*/ 1613685 w 3062900"/>
              <a:gd name="connsiteY3" fmla="*/ 3570 h 1606360"/>
              <a:gd name="connsiteX4" fmla="*/ 2111060 w 3062900"/>
              <a:gd name="connsiteY4" fmla="*/ 318379 h 1606360"/>
              <a:gd name="connsiteX5" fmla="*/ 2247900 w 3062900"/>
              <a:gd name="connsiteY5" fmla="*/ 689853 h 1606360"/>
              <a:gd name="connsiteX6" fmla="*/ 2519315 w 3062900"/>
              <a:gd name="connsiteY6" fmla="*/ 1263790 h 1606360"/>
              <a:gd name="connsiteX7" fmla="*/ 3062900 w 3062900"/>
              <a:gd name="connsiteY7" fmla="*/ 1569073 h 160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2900" h="1606360">
                <a:moveTo>
                  <a:pt x="0" y="1606360"/>
                </a:moveTo>
                <a:cubicBezTo>
                  <a:pt x="140494" y="1504760"/>
                  <a:pt x="446794" y="1343834"/>
                  <a:pt x="628555" y="1164502"/>
                </a:cubicBezTo>
                <a:cubicBezTo>
                  <a:pt x="810316" y="985170"/>
                  <a:pt x="926377" y="723854"/>
                  <a:pt x="1090565" y="530365"/>
                </a:cubicBezTo>
                <a:cubicBezTo>
                  <a:pt x="1254753" y="336876"/>
                  <a:pt x="1443602" y="38901"/>
                  <a:pt x="1613685" y="3570"/>
                </a:cubicBezTo>
                <a:cubicBezTo>
                  <a:pt x="1783768" y="-31761"/>
                  <a:pt x="2005358" y="203999"/>
                  <a:pt x="2111060" y="318379"/>
                </a:cubicBezTo>
                <a:cubicBezTo>
                  <a:pt x="2216763" y="432760"/>
                  <a:pt x="2179858" y="532285"/>
                  <a:pt x="2247900" y="689853"/>
                </a:cubicBezTo>
                <a:cubicBezTo>
                  <a:pt x="2315943" y="847422"/>
                  <a:pt x="2383482" y="1117253"/>
                  <a:pt x="2519315" y="1263790"/>
                </a:cubicBezTo>
                <a:cubicBezTo>
                  <a:pt x="2655148" y="1410327"/>
                  <a:pt x="2916850" y="1507161"/>
                  <a:pt x="3062900" y="1569073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194116" y="492809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2" name="直線矢印コネクタ 31"/>
          <p:cNvCxnSpPr/>
          <p:nvPr/>
        </p:nvCxnSpPr>
        <p:spPr bwMode="auto">
          <a:xfrm flipH="1">
            <a:off x="1936412" y="4967932"/>
            <a:ext cx="554032" cy="3109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図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09" y="5645745"/>
            <a:ext cx="718683" cy="145124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405" y="5429720"/>
            <a:ext cx="718683" cy="350515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55" y="5123960"/>
            <a:ext cx="718683" cy="665801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780" y="4709642"/>
            <a:ext cx="718683" cy="1088324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280" y="4228236"/>
            <a:ext cx="718683" cy="1580575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630" y="3917554"/>
            <a:ext cx="718683" cy="1916232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980" y="3691134"/>
            <a:ext cx="718683" cy="2142651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380" y="3635226"/>
            <a:ext cx="718683" cy="2203621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305" y="3873351"/>
            <a:ext cx="718683" cy="1975891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549" y="4482951"/>
            <a:ext cx="718683" cy="1338485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5149701"/>
            <a:ext cx="718683" cy="653826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568" y="5473550"/>
            <a:ext cx="718683" cy="312439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968" y="5616426"/>
            <a:ext cx="718683" cy="163834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613" y="5702151"/>
            <a:ext cx="718683" cy="83442"/>
          </a:xfrm>
          <a:prstGeom prst="rect">
            <a:avLst/>
          </a:prstGeom>
        </p:spPr>
      </p:pic>
      <p:sp>
        <p:nvSpPr>
          <p:cNvPr id="48" name="フリーフォーム 47"/>
          <p:cNvSpPr/>
          <p:nvPr/>
        </p:nvSpPr>
        <p:spPr bwMode="auto">
          <a:xfrm>
            <a:off x="4553332" y="3694924"/>
            <a:ext cx="2465283" cy="2100985"/>
          </a:xfrm>
          <a:custGeom>
            <a:avLst/>
            <a:gdLst>
              <a:gd name="connsiteX0" fmla="*/ 0 w 3305175"/>
              <a:gd name="connsiteY0" fmla="*/ 1749529 h 1901929"/>
              <a:gd name="connsiteX1" fmla="*/ 447675 w 3305175"/>
              <a:gd name="connsiteY1" fmla="*/ 1387579 h 1901929"/>
              <a:gd name="connsiteX2" fmla="*/ 1000125 w 3305175"/>
              <a:gd name="connsiteY2" fmla="*/ 797029 h 1901929"/>
              <a:gd name="connsiteX3" fmla="*/ 1381125 w 3305175"/>
              <a:gd name="connsiteY3" fmla="*/ 15979 h 1901929"/>
              <a:gd name="connsiteX4" fmla="*/ 1943100 w 3305175"/>
              <a:gd name="connsiteY4" fmla="*/ 301729 h 1901929"/>
              <a:gd name="connsiteX5" fmla="*/ 2247900 w 3305175"/>
              <a:gd name="connsiteY5" fmla="*/ 673204 h 1901929"/>
              <a:gd name="connsiteX6" fmla="*/ 2428875 w 3305175"/>
              <a:gd name="connsiteY6" fmla="*/ 1530454 h 1901929"/>
              <a:gd name="connsiteX7" fmla="*/ 2933700 w 3305175"/>
              <a:gd name="connsiteY7" fmla="*/ 1806679 h 1901929"/>
              <a:gd name="connsiteX8" fmla="*/ 3305175 w 3305175"/>
              <a:gd name="connsiteY8" fmla="*/ 1901929 h 1901929"/>
              <a:gd name="connsiteX9" fmla="*/ 3305175 w 3305175"/>
              <a:gd name="connsiteY9" fmla="*/ 1901929 h 1901929"/>
              <a:gd name="connsiteX0" fmla="*/ 0 w 3395615"/>
              <a:gd name="connsiteY0" fmla="*/ 1873024 h 1901929"/>
              <a:gd name="connsiteX1" fmla="*/ 538115 w 3395615"/>
              <a:gd name="connsiteY1" fmla="*/ 1387579 h 1901929"/>
              <a:gd name="connsiteX2" fmla="*/ 1090565 w 3395615"/>
              <a:gd name="connsiteY2" fmla="*/ 797029 h 1901929"/>
              <a:gd name="connsiteX3" fmla="*/ 1471565 w 3395615"/>
              <a:gd name="connsiteY3" fmla="*/ 15979 h 1901929"/>
              <a:gd name="connsiteX4" fmla="*/ 2033540 w 3395615"/>
              <a:gd name="connsiteY4" fmla="*/ 301729 h 1901929"/>
              <a:gd name="connsiteX5" fmla="*/ 2338340 w 3395615"/>
              <a:gd name="connsiteY5" fmla="*/ 673204 h 1901929"/>
              <a:gd name="connsiteX6" fmla="*/ 2519315 w 3395615"/>
              <a:gd name="connsiteY6" fmla="*/ 1530454 h 1901929"/>
              <a:gd name="connsiteX7" fmla="*/ 3024140 w 3395615"/>
              <a:gd name="connsiteY7" fmla="*/ 1806679 h 1901929"/>
              <a:gd name="connsiteX8" fmla="*/ 3395615 w 3395615"/>
              <a:gd name="connsiteY8" fmla="*/ 1901929 h 1901929"/>
              <a:gd name="connsiteX9" fmla="*/ 3395615 w 3395615"/>
              <a:gd name="connsiteY9" fmla="*/ 1901929 h 1901929"/>
              <a:gd name="connsiteX0" fmla="*/ 0 w 3395615"/>
              <a:gd name="connsiteY0" fmla="*/ 1873024 h 1901929"/>
              <a:gd name="connsiteX1" fmla="*/ 628555 w 3395615"/>
              <a:gd name="connsiteY1" fmla="*/ 1431166 h 1901929"/>
              <a:gd name="connsiteX2" fmla="*/ 1090565 w 3395615"/>
              <a:gd name="connsiteY2" fmla="*/ 797029 h 1901929"/>
              <a:gd name="connsiteX3" fmla="*/ 1471565 w 3395615"/>
              <a:gd name="connsiteY3" fmla="*/ 15979 h 1901929"/>
              <a:gd name="connsiteX4" fmla="*/ 2033540 w 3395615"/>
              <a:gd name="connsiteY4" fmla="*/ 301729 h 1901929"/>
              <a:gd name="connsiteX5" fmla="*/ 2338340 w 3395615"/>
              <a:gd name="connsiteY5" fmla="*/ 673204 h 1901929"/>
              <a:gd name="connsiteX6" fmla="*/ 2519315 w 3395615"/>
              <a:gd name="connsiteY6" fmla="*/ 1530454 h 1901929"/>
              <a:gd name="connsiteX7" fmla="*/ 3024140 w 3395615"/>
              <a:gd name="connsiteY7" fmla="*/ 1806679 h 1901929"/>
              <a:gd name="connsiteX8" fmla="*/ 3395615 w 3395615"/>
              <a:gd name="connsiteY8" fmla="*/ 1901929 h 1901929"/>
              <a:gd name="connsiteX9" fmla="*/ 3395615 w 3395615"/>
              <a:gd name="connsiteY9" fmla="*/ 1901929 h 1901929"/>
              <a:gd name="connsiteX0" fmla="*/ 0 w 3395615"/>
              <a:gd name="connsiteY0" fmla="*/ 1646817 h 1675722"/>
              <a:gd name="connsiteX1" fmla="*/ 628555 w 3395615"/>
              <a:gd name="connsiteY1" fmla="*/ 1204959 h 1675722"/>
              <a:gd name="connsiteX2" fmla="*/ 1090565 w 3395615"/>
              <a:gd name="connsiteY2" fmla="*/ 570822 h 1675722"/>
              <a:gd name="connsiteX3" fmla="*/ 1613685 w 3395615"/>
              <a:gd name="connsiteY3" fmla="*/ 44027 h 1675722"/>
              <a:gd name="connsiteX4" fmla="*/ 2033540 w 3395615"/>
              <a:gd name="connsiteY4" fmla="*/ 75522 h 1675722"/>
              <a:gd name="connsiteX5" fmla="*/ 2338340 w 3395615"/>
              <a:gd name="connsiteY5" fmla="*/ 446997 h 1675722"/>
              <a:gd name="connsiteX6" fmla="*/ 2519315 w 3395615"/>
              <a:gd name="connsiteY6" fmla="*/ 1304247 h 1675722"/>
              <a:gd name="connsiteX7" fmla="*/ 3024140 w 3395615"/>
              <a:gd name="connsiteY7" fmla="*/ 1580472 h 1675722"/>
              <a:gd name="connsiteX8" fmla="*/ 3395615 w 3395615"/>
              <a:gd name="connsiteY8" fmla="*/ 1675722 h 1675722"/>
              <a:gd name="connsiteX9" fmla="*/ 3395615 w 3395615"/>
              <a:gd name="connsiteY9" fmla="*/ 1675722 h 1675722"/>
              <a:gd name="connsiteX0" fmla="*/ 0 w 3395615"/>
              <a:gd name="connsiteY0" fmla="*/ 1605830 h 1634735"/>
              <a:gd name="connsiteX1" fmla="*/ 628555 w 3395615"/>
              <a:gd name="connsiteY1" fmla="*/ 1163972 h 1634735"/>
              <a:gd name="connsiteX2" fmla="*/ 1090565 w 3395615"/>
              <a:gd name="connsiteY2" fmla="*/ 529835 h 1634735"/>
              <a:gd name="connsiteX3" fmla="*/ 1613685 w 3395615"/>
              <a:gd name="connsiteY3" fmla="*/ 3040 h 1634735"/>
              <a:gd name="connsiteX4" fmla="*/ 2111060 w 3395615"/>
              <a:gd name="connsiteY4" fmla="*/ 317849 h 1634735"/>
              <a:gd name="connsiteX5" fmla="*/ 2338340 w 3395615"/>
              <a:gd name="connsiteY5" fmla="*/ 406010 h 1634735"/>
              <a:gd name="connsiteX6" fmla="*/ 2519315 w 3395615"/>
              <a:gd name="connsiteY6" fmla="*/ 1263260 h 1634735"/>
              <a:gd name="connsiteX7" fmla="*/ 3024140 w 3395615"/>
              <a:gd name="connsiteY7" fmla="*/ 1539485 h 1634735"/>
              <a:gd name="connsiteX8" fmla="*/ 3395615 w 3395615"/>
              <a:gd name="connsiteY8" fmla="*/ 1634735 h 1634735"/>
              <a:gd name="connsiteX9" fmla="*/ 3395615 w 3395615"/>
              <a:gd name="connsiteY9" fmla="*/ 1634735 h 1634735"/>
              <a:gd name="connsiteX0" fmla="*/ 0 w 3395615"/>
              <a:gd name="connsiteY0" fmla="*/ 1606360 h 1635265"/>
              <a:gd name="connsiteX1" fmla="*/ 628555 w 3395615"/>
              <a:gd name="connsiteY1" fmla="*/ 1164502 h 1635265"/>
              <a:gd name="connsiteX2" fmla="*/ 1090565 w 3395615"/>
              <a:gd name="connsiteY2" fmla="*/ 530365 h 1635265"/>
              <a:gd name="connsiteX3" fmla="*/ 1613685 w 3395615"/>
              <a:gd name="connsiteY3" fmla="*/ 3570 h 1635265"/>
              <a:gd name="connsiteX4" fmla="*/ 2111060 w 3395615"/>
              <a:gd name="connsiteY4" fmla="*/ 318379 h 1635265"/>
              <a:gd name="connsiteX5" fmla="*/ 2247900 w 3395615"/>
              <a:gd name="connsiteY5" fmla="*/ 689853 h 1635265"/>
              <a:gd name="connsiteX6" fmla="*/ 2519315 w 3395615"/>
              <a:gd name="connsiteY6" fmla="*/ 1263790 h 1635265"/>
              <a:gd name="connsiteX7" fmla="*/ 3024140 w 3395615"/>
              <a:gd name="connsiteY7" fmla="*/ 1540015 h 1635265"/>
              <a:gd name="connsiteX8" fmla="*/ 3395615 w 3395615"/>
              <a:gd name="connsiteY8" fmla="*/ 1635265 h 1635265"/>
              <a:gd name="connsiteX9" fmla="*/ 3395615 w 3395615"/>
              <a:gd name="connsiteY9" fmla="*/ 1635265 h 1635265"/>
              <a:gd name="connsiteX0" fmla="*/ 0 w 3395658"/>
              <a:gd name="connsiteY0" fmla="*/ 1606360 h 1635287"/>
              <a:gd name="connsiteX1" fmla="*/ 628555 w 3395658"/>
              <a:gd name="connsiteY1" fmla="*/ 1164502 h 1635287"/>
              <a:gd name="connsiteX2" fmla="*/ 1090565 w 3395658"/>
              <a:gd name="connsiteY2" fmla="*/ 530365 h 1635287"/>
              <a:gd name="connsiteX3" fmla="*/ 1613685 w 3395658"/>
              <a:gd name="connsiteY3" fmla="*/ 3570 h 1635287"/>
              <a:gd name="connsiteX4" fmla="*/ 2111060 w 3395658"/>
              <a:gd name="connsiteY4" fmla="*/ 318379 h 1635287"/>
              <a:gd name="connsiteX5" fmla="*/ 2247900 w 3395658"/>
              <a:gd name="connsiteY5" fmla="*/ 689853 h 1635287"/>
              <a:gd name="connsiteX6" fmla="*/ 2519315 w 3395658"/>
              <a:gd name="connsiteY6" fmla="*/ 1263790 h 1635287"/>
              <a:gd name="connsiteX7" fmla="*/ 3024140 w 3395658"/>
              <a:gd name="connsiteY7" fmla="*/ 1540015 h 1635287"/>
              <a:gd name="connsiteX8" fmla="*/ 3395615 w 3395658"/>
              <a:gd name="connsiteY8" fmla="*/ 1635265 h 1635287"/>
              <a:gd name="connsiteX9" fmla="*/ 3046777 w 3395658"/>
              <a:gd name="connsiteY9" fmla="*/ 1548092 h 1635287"/>
              <a:gd name="connsiteX0" fmla="*/ 0 w 3398140"/>
              <a:gd name="connsiteY0" fmla="*/ 1606360 h 1639294"/>
              <a:gd name="connsiteX1" fmla="*/ 628555 w 3398140"/>
              <a:gd name="connsiteY1" fmla="*/ 1164502 h 1639294"/>
              <a:gd name="connsiteX2" fmla="*/ 1090565 w 3398140"/>
              <a:gd name="connsiteY2" fmla="*/ 530365 h 1639294"/>
              <a:gd name="connsiteX3" fmla="*/ 1613685 w 3398140"/>
              <a:gd name="connsiteY3" fmla="*/ 3570 h 1639294"/>
              <a:gd name="connsiteX4" fmla="*/ 2111060 w 3398140"/>
              <a:gd name="connsiteY4" fmla="*/ 318379 h 1639294"/>
              <a:gd name="connsiteX5" fmla="*/ 2247900 w 3398140"/>
              <a:gd name="connsiteY5" fmla="*/ 689853 h 1639294"/>
              <a:gd name="connsiteX6" fmla="*/ 2519315 w 3398140"/>
              <a:gd name="connsiteY6" fmla="*/ 1263790 h 1639294"/>
              <a:gd name="connsiteX7" fmla="*/ 3024140 w 3398140"/>
              <a:gd name="connsiteY7" fmla="*/ 1540015 h 1639294"/>
              <a:gd name="connsiteX8" fmla="*/ 3395615 w 3398140"/>
              <a:gd name="connsiteY8" fmla="*/ 1635265 h 1639294"/>
              <a:gd name="connsiteX9" fmla="*/ 2840059 w 3398140"/>
              <a:gd name="connsiteY9" fmla="*/ 1424597 h 1639294"/>
              <a:gd name="connsiteX0" fmla="*/ 0 w 3398140"/>
              <a:gd name="connsiteY0" fmla="*/ 1606360 h 1639294"/>
              <a:gd name="connsiteX1" fmla="*/ 628555 w 3398140"/>
              <a:gd name="connsiteY1" fmla="*/ 1164502 h 1639294"/>
              <a:gd name="connsiteX2" fmla="*/ 1090565 w 3398140"/>
              <a:gd name="connsiteY2" fmla="*/ 530365 h 1639294"/>
              <a:gd name="connsiteX3" fmla="*/ 1613685 w 3398140"/>
              <a:gd name="connsiteY3" fmla="*/ 3570 h 1639294"/>
              <a:gd name="connsiteX4" fmla="*/ 2111060 w 3398140"/>
              <a:gd name="connsiteY4" fmla="*/ 318379 h 1639294"/>
              <a:gd name="connsiteX5" fmla="*/ 2247900 w 3398140"/>
              <a:gd name="connsiteY5" fmla="*/ 689853 h 1639294"/>
              <a:gd name="connsiteX6" fmla="*/ 2519315 w 3398140"/>
              <a:gd name="connsiteY6" fmla="*/ 1263790 h 1639294"/>
              <a:gd name="connsiteX7" fmla="*/ 3024140 w 3398140"/>
              <a:gd name="connsiteY7" fmla="*/ 1540015 h 1639294"/>
              <a:gd name="connsiteX8" fmla="*/ 3395615 w 3398140"/>
              <a:gd name="connsiteY8" fmla="*/ 1635265 h 1639294"/>
              <a:gd name="connsiteX0" fmla="*/ 0 w 3024140"/>
              <a:gd name="connsiteY0" fmla="*/ 1606360 h 1606360"/>
              <a:gd name="connsiteX1" fmla="*/ 628555 w 3024140"/>
              <a:gd name="connsiteY1" fmla="*/ 1164502 h 1606360"/>
              <a:gd name="connsiteX2" fmla="*/ 1090565 w 3024140"/>
              <a:gd name="connsiteY2" fmla="*/ 530365 h 1606360"/>
              <a:gd name="connsiteX3" fmla="*/ 1613685 w 3024140"/>
              <a:gd name="connsiteY3" fmla="*/ 3570 h 1606360"/>
              <a:gd name="connsiteX4" fmla="*/ 2111060 w 3024140"/>
              <a:gd name="connsiteY4" fmla="*/ 318379 h 1606360"/>
              <a:gd name="connsiteX5" fmla="*/ 2247900 w 3024140"/>
              <a:gd name="connsiteY5" fmla="*/ 689853 h 1606360"/>
              <a:gd name="connsiteX6" fmla="*/ 2519315 w 3024140"/>
              <a:gd name="connsiteY6" fmla="*/ 1263790 h 1606360"/>
              <a:gd name="connsiteX7" fmla="*/ 3024140 w 3024140"/>
              <a:gd name="connsiteY7" fmla="*/ 1540015 h 1606360"/>
              <a:gd name="connsiteX0" fmla="*/ 0 w 3062900"/>
              <a:gd name="connsiteY0" fmla="*/ 1606360 h 1606360"/>
              <a:gd name="connsiteX1" fmla="*/ 628555 w 3062900"/>
              <a:gd name="connsiteY1" fmla="*/ 1164502 h 1606360"/>
              <a:gd name="connsiteX2" fmla="*/ 1090565 w 3062900"/>
              <a:gd name="connsiteY2" fmla="*/ 530365 h 1606360"/>
              <a:gd name="connsiteX3" fmla="*/ 1613685 w 3062900"/>
              <a:gd name="connsiteY3" fmla="*/ 3570 h 1606360"/>
              <a:gd name="connsiteX4" fmla="*/ 2111060 w 3062900"/>
              <a:gd name="connsiteY4" fmla="*/ 318379 h 1606360"/>
              <a:gd name="connsiteX5" fmla="*/ 2247900 w 3062900"/>
              <a:gd name="connsiteY5" fmla="*/ 689853 h 1606360"/>
              <a:gd name="connsiteX6" fmla="*/ 2519315 w 3062900"/>
              <a:gd name="connsiteY6" fmla="*/ 1263790 h 1606360"/>
              <a:gd name="connsiteX7" fmla="*/ 3062900 w 3062900"/>
              <a:gd name="connsiteY7" fmla="*/ 1569073 h 160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2900" h="1606360">
                <a:moveTo>
                  <a:pt x="0" y="1606360"/>
                </a:moveTo>
                <a:cubicBezTo>
                  <a:pt x="140494" y="1504760"/>
                  <a:pt x="446794" y="1343834"/>
                  <a:pt x="628555" y="1164502"/>
                </a:cubicBezTo>
                <a:cubicBezTo>
                  <a:pt x="810316" y="985170"/>
                  <a:pt x="926377" y="723854"/>
                  <a:pt x="1090565" y="530365"/>
                </a:cubicBezTo>
                <a:cubicBezTo>
                  <a:pt x="1254753" y="336876"/>
                  <a:pt x="1443602" y="38901"/>
                  <a:pt x="1613685" y="3570"/>
                </a:cubicBezTo>
                <a:cubicBezTo>
                  <a:pt x="1783768" y="-31761"/>
                  <a:pt x="2005358" y="203999"/>
                  <a:pt x="2111060" y="318379"/>
                </a:cubicBezTo>
                <a:cubicBezTo>
                  <a:pt x="2216763" y="432760"/>
                  <a:pt x="2179858" y="532285"/>
                  <a:pt x="2247900" y="689853"/>
                </a:cubicBezTo>
                <a:cubicBezTo>
                  <a:pt x="2315943" y="847422"/>
                  <a:pt x="2383482" y="1117253"/>
                  <a:pt x="2519315" y="1263790"/>
                </a:cubicBezTo>
                <a:cubicBezTo>
                  <a:pt x="2655148" y="1410327"/>
                  <a:pt x="2916850" y="1507161"/>
                  <a:pt x="3062900" y="1569073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63" name="直線矢印コネクタ 62"/>
          <p:cNvCxnSpPr/>
          <p:nvPr/>
        </p:nvCxnSpPr>
        <p:spPr bwMode="auto">
          <a:xfrm flipH="1">
            <a:off x="6700059" y="5278816"/>
            <a:ext cx="554032" cy="3109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直線矢印コネクタ 63"/>
          <p:cNvCxnSpPr/>
          <p:nvPr/>
        </p:nvCxnSpPr>
        <p:spPr bwMode="auto">
          <a:xfrm flipH="1">
            <a:off x="6453956" y="4768155"/>
            <a:ext cx="554032" cy="3109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5" name="オブジェクト 64"/>
          <p:cNvGraphicFramePr>
            <a:graphicFrameLocks noChangeAspect="1"/>
          </p:cNvGraphicFramePr>
          <p:nvPr/>
        </p:nvGraphicFramePr>
        <p:xfrm>
          <a:off x="6514931" y="4342510"/>
          <a:ext cx="2587844" cy="481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1777680" imgH="330120" progId="Equation.3">
                  <p:embed/>
                </p:oleObj>
              </mc:Choice>
              <mc:Fallback>
                <p:oleObj name="数式" r:id="rId5" imgW="1777680" imgH="330120" progId="Equation.3">
                  <p:embed/>
                  <p:pic>
                    <p:nvPicPr>
                      <p:cNvPr id="65" name="オブジェクト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931" y="4342510"/>
                        <a:ext cx="2587844" cy="481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オブジェクト 48"/>
          <p:cNvGraphicFramePr>
            <a:graphicFrameLocks noChangeAspect="1"/>
          </p:cNvGraphicFramePr>
          <p:nvPr/>
        </p:nvGraphicFramePr>
        <p:xfrm>
          <a:off x="361786" y="5789761"/>
          <a:ext cx="173196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863280" imgH="330120" progId="Equation.3">
                  <p:embed/>
                </p:oleObj>
              </mc:Choice>
              <mc:Fallback>
                <p:oleObj name="数式" r:id="rId7" imgW="863280" imgH="330120" progId="Equation.3">
                  <p:embed/>
                  <p:pic>
                    <p:nvPicPr>
                      <p:cNvPr id="49" name="オブジェクト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86" y="5789761"/>
                        <a:ext cx="1731962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73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4192" y="0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600" b="1" dirty="0">
                <a:solidFill>
                  <a:srgbClr val="0000FF"/>
                </a:solidFill>
              </a:rPr>
              <a:t>Convolution: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Matrix representation</a:t>
            </a:r>
            <a:r>
              <a:rPr lang="en-US" altLang="ja-JP" sz="2800" dirty="0">
                <a:solidFill>
                  <a:schemeClr val="tx1"/>
                </a:solidFill>
              </a:rPr>
              <a:t> (</a:t>
            </a:r>
            <a:r>
              <a:rPr lang="ja-JP" altLang="en-US" sz="2800" dirty="0">
                <a:solidFill>
                  <a:schemeClr val="tx1"/>
                </a:solidFill>
              </a:rPr>
              <a:t>行列表示</a:t>
            </a:r>
            <a:r>
              <a:rPr lang="en-US" altLang="ja-JP" sz="2800" dirty="0">
                <a:solidFill>
                  <a:schemeClr val="tx1"/>
                </a:solidFill>
              </a:rPr>
              <a:t>)</a:t>
            </a:r>
            <a:endParaRPr lang="ja-JP" altLang="en-US" sz="3600" b="1" dirty="0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03848" y="611030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南茂夫 編著、科学計測のための波形データ処理、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CQ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出版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(1986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E4156EC7-9396-4B58-A231-1991C39064BB}"/>
              </a:ext>
            </a:extLst>
          </p:cNvPr>
          <p:cNvSpPr>
            <a:spLocks/>
          </p:cNvSpPr>
          <p:nvPr/>
        </p:nvSpPr>
        <p:spPr bwMode="auto">
          <a:xfrm rot="5400000">
            <a:off x="7663207" y="3362130"/>
            <a:ext cx="1771395" cy="320960"/>
          </a:xfrm>
          <a:custGeom>
            <a:avLst/>
            <a:gdLst>
              <a:gd name="T0" fmla="*/ 0 w 1803"/>
              <a:gd name="T1" fmla="*/ 0 h 1293"/>
              <a:gd name="T2" fmla="*/ 91 w 1803"/>
              <a:gd name="T3" fmla="*/ 0 h 1293"/>
              <a:gd name="T4" fmla="*/ 180 w 1803"/>
              <a:gd name="T5" fmla="*/ 0 h 1293"/>
              <a:gd name="T6" fmla="*/ 270 w 1803"/>
              <a:gd name="T7" fmla="*/ 0 h 1293"/>
              <a:gd name="T8" fmla="*/ 361 w 1803"/>
              <a:gd name="T9" fmla="*/ 0 h 1293"/>
              <a:gd name="T10" fmla="*/ 451 w 1803"/>
              <a:gd name="T11" fmla="*/ 0 h 1293"/>
              <a:gd name="T12" fmla="*/ 541 w 1803"/>
              <a:gd name="T13" fmla="*/ 0 h 1293"/>
              <a:gd name="T14" fmla="*/ 631 w 1803"/>
              <a:gd name="T15" fmla="*/ 0 h 1293"/>
              <a:gd name="T16" fmla="*/ 722 w 1803"/>
              <a:gd name="T17" fmla="*/ 0 h 1293"/>
              <a:gd name="T18" fmla="*/ 812 w 1803"/>
              <a:gd name="T19" fmla="*/ 0 h 1293"/>
              <a:gd name="T20" fmla="*/ 902 w 1803"/>
              <a:gd name="T21" fmla="*/ 0 h 1293"/>
              <a:gd name="T22" fmla="*/ 902 w 1803"/>
              <a:gd name="T23" fmla="*/ 1293 h 1293"/>
              <a:gd name="T24" fmla="*/ 1082 w 1803"/>
              <a:gd name="T25" fmla="*/ 1293 h 1293"/>
              <a:gd name="T26" fmla="*/ 1172 w 1803"/>
              <a:gd name="T27" fmla="*/ 1293 h 1293"/>
              <a:gd name="T28" fmla="*/ 1262 w 1803"/>
              <a:gd name="T29" fmla="*/ 1293 h 1293"/>
              <a:gd name="T30" fmla="*/ 1353 w 1803"/>
              <a:gd name="T31" fmla="*/ 1293 h 1293"/>
              <a:gd name="T32" fmla="*/ 1443 w 1803"/>
              <a:gd name="T33" fmla="*/ 1293 h 1293"/>
              <a:gd name="T34" fmla="*/ 1533 w 1803"/>
              <a:gd name="T35" fmla="*/ 1293 h 1293"/>
              <a:gd name="T36" fmla="*/ 1623 w 1803"/>
              <a:gd name="T37" fmla="*/ 1293 h 1293"/>
              <a:gd name="T38" fmla="*/ 1714 w 1803"/>
              <a:gd name="T39" fmla="*/ 1293 h 1293"/>
              <a:gd name="T40" fmla="*/ 1803 w 1803"/>
              <a:gd name="T41" fmla="*/ 1293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3" h="1293">
                <a:moveTo>
                  <a:pt x="0" y="0"/>
                </a:moveTo>
                <a:lnTo>
                  <a:pt x="91" y="0"/>
                </a:lnTo>
                <a:lnTo>
                  <a:pt x="180" y="0"/>
                </a:lnTo>
                <a:lnTo>
                  <a:pt x="270" y="0"/>
                </a:lnTo>
                <a:lnTo>
                  <a:pt x="361" y="0"/>
                </a:lnTo>
                <a:lnTo>
                  <a:pt x="451" y="0"/>
                </a:lnTo>
                <a:lnTo>
                  <a:pt x="541" y="0"/>
                </a:lnTo>
                <a:lnTo>
                  <a:pt x="631" y="0"/>
                </a:lnTo>
                <a:lnTo>
                  <a:pt x="722" y="0"/>
                </a:lnTo>
                <a:lnTo>
                  <a:pt x="812" y="0"/>
                </a:lnTo>
                <a:lnTo>
                  <a:pt x="902" y="0"/>
                </a:lnTo>
                <a:lnTo>
                  <a:pt x="902" y="1293"/>
                </a:lnTo>
                <a:lnTo>
                  <a:pt x="1082" y="1293"/>
                </a:lnTo>
                <a:lnTo>
                  <a:pt x="1172" y="1293"/>
                </a:lnTo>
                <a:lnTo>
                  <a:pt x="1262" y="1293"/>
                </a:lnTo>
                <a:lnTo>
                  <a:pt x="1353" y="1293"/>
                </a:lnTo>
                <a:lnTo>
                  <a:pt x="1443" y="1293"/>
                </a:lnTo>
                <a:lnTo>
                  <a:pt x="1533" y="1293"/>
                </a:lnTo>
                <a:lnTo>
                  <a:pt x="1623" y="1293"/>
                </a:lnTo>
                <a:lnTo>
                  <a:pt x="1714" y="1293"/>
                </a:lnTo>
                <a:lnTo>
                  <a:pt x="1803" y="1293"/>
                </a:lnTo>
              </a:path>
            </a:pathLst>
          </a:custGeom>
          <a:noFill/>
          <a:ln w="19050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B7BC92BA-588E-45A4-9D21-029C58431D59}"/>
              </a:ext>
            </a:extLst>
          </p:cNvPr>
          <p:cNvSpPr>
            <a:spLocks/>
          </p:cNvSpPr>
          <p:nvPr/>
        </p:nvSpPr>
        <p:spPr bwMode="auto">
          <a:xfrm rot="5400000">
            <a:off x="-708572" y="3372086"/>
            <a:ext cx="2097128" cy="320960"/>
          </a:xfrm>
          <a:custGeom>
            <a:avLst/>
            <a:gdLst>
              <a:gd name="T0" fmla="*/ 27 w 1803"/>
              <a:gd name="T1" fmla="*/ 0 h 1293"/>
              <a:gd name="T2" fmla="*/ 63 w 1803"/>
              <a:gd name="T3" fmla="*/ 0 h 1293"/>
              <a:gd name="T4" fmla="*/ 99 w 1803"/>
              <a:gd name="T5" fmla="*/ 0 h 1293"/>
              <a:gd name="T6" fmla="*/ 135 w 1803"/>
              <a:gd name="T7" fmla="*/ 0 h 1293"/>
              <a:gd name="T8" fmla="*/ 172 w 1803"/>
              <a:gd name="T9" fmla="*/ 0 h 1293"/>
              <a:gd name="T10" fmla="*/ 208 w 1803"/>
              <a:gd name="T11" fmla="*/ 0 h 1293"/>
              <a:gd name="T12" fmla="*/ 244 w 1803"/>
              <a:gd name="T13" fmla="*/ 0 h 1293"/>
              <a:gd name="T14" fmla="*/ 280 w 1803"/>
              <a:gd name="T15" fmla="*/ 0 h 1293"/>
              <a:gd name="T16" fmla="*/ 316 w 1803"/>
              <a:gd name="T17" fmla="*/ 0 h 1293"/>
              <a:gd name="T18" fmla="*/ 352 w 1803"/>
              <a:gd name="T19" fmla="*/ 0 h 1293"/>
              <a:gd name="T20" fmla="*/ 388 w 1803"/>
              <a:gd name="T21" fmla="*/ 0 h 1293"/>
              <a:gd name="T22" fmla="*/ 424 w 1803"/>
              <a:gd name="T23" fmla="*/ 0 h 1293"/>
              <a:gd name="T24" fmla="*/ 460 w 1803"/>
              <a:gd name="T25" fmla="*/ 0 h 1293"/>
              <a:gd name="T26" fmla="*/ 496 w 1803"/>
              <a:gd name="T27" fmla="*/ 0 h 1293"/>
              <a:gd name="T28" fmla="*/ 532 w 1803"/>
              <a:gd name="T29" fmla="*/ 1 h 1293"/>
              <a:gd name="T30" fmla="*/ 568 w 1803"/>
              <a:gd name="T31" fmla="*/ 1 h 1293"/>
              <a:gd name="T32" fmla="*/ 604 w 1803"/>
              <a:gd name="T33" fmla="*/ 2 h 1293"/>
              <a:gd name="T34" fmla="*/ 640 w 1803"/>
              <a:gd name="T35" fmla="*/ 4 h 1293"/>
              <a:gd name="T36" fmla="*/ 676 w 1803"/>
              <a:gd name="T37" fmla="*/ 9 h 1293"/>
              <a:gd name="T38" fmla="*/ 712 w 1803"/>
              <a:gd name="T39" fmla="*/ 19 h 1293"/>
              <a:gd name="T40" fmla="*/ 748 w 1803"/>
              <a:gd name="T41" fmla="*/ 42 h 1293"/>
              <a:gd name="T42" fmla="*/ 785 w 1803"/>
              <a:gd name="T43" fmla="*/ 90 h 1293"/>
              <a:gd name="T44" fmla="*/ 821 w 1803"/>
              <a:gd name="T45" fmla="*/ 184 h 1293"/>
              <a:gd name="T46" fmla="*/ 857 w 1803"/>
              <a:gd name="T47" fmla="*/ 348 h 1293"/>
              <a:gd name="T48" fmla="*/ 893 w 1803"/>
              <a:gd name="T49" fmla="*/ 582 h 1293"/>
              <a:gd name="T50" fmla="*/ 929 w 1803"/>
              <a:gd name="T51" fmla="*/ 835 h 1293"/>
              <a:gd name="T52" fmla="*/ 965 w 1803"/>
              <a:gd name="T53" fmla="*/ 1038 h 1293"/>
              <a:gd name="T54" fmla="*/ 1001 w 1803"/>
              <a:gd name="T55" fmla="*/ 1164 h 1293"/>
              <a:gd name="T56" fmla="*/ 1037 w 1803"/>
              <a:gd name="T57" fmla="*/ 1232 h 1293"/>
              <a:gd name="T58" fmla="*/ 1073 w 1803"/>
              <a:gd name="T59" fmla="*/ 1265 h 1293"/>
              <a:gd name="T60" fmla="*/ 1109 w 1803"/>
              <a:gd name="T61" fmla="*/ 1280 h 1293"/>
              <a:gd name="T62" fmla="*/ 1145 w 1803"/>
              <a:gd name="T63" fmla="*/ 1288 h 1293"/>
              <a:gd name="T64" fmla="*/ 1181 w 1803"/>
              <a:gd name="T65" fmla="*/ 1291 h 1293"/>
              <a:gd name="T66" fmla="*/ 1217 w 1803"/>
              <a:gd name="T67" fmla="*/ 1292 h 1293"/>
              <a:gd name="T68" fmla="*/ 1253 w 1803"/>
              <a:gd name="T69" fmla="*/ 1293 h 1293"/>
              <a:gd name="T70" fmla="*/ 1289 w 1803"/>
              <a:gd name="T71" fmla="*/ 1293 h 1293"/>
              <a:gd name="T72" fmla="*/ 1325 w 1803"/>
              <a:gd name="T73" fmla="*/ 1293 h 1293"/>
              <a:gd name="T74" fmla="*/ 1362 w 1803"/>
              <a:gd name="T75" fmla="*/ 1293 h 1293"/>
              <a:gd name="T76" fmla="*/ 1398 w 1803"/>
              <a:gd name="T77" fmla="*/ 1293 h 1293"/>
              <a:gd name="T78" fmla="*/ 1434 w 1803"/>
              <a:gd name="T79" fmla="*/ 1293 h 1293"/>
              <a:gd name="T80" fmla="*/ 1470 w 1803"/>
              <a:gd name="T81" fmla="*/ 1293 h 1293"/>
              <a:gd name="T82" fmla="*/ 1506 w 1803"/>
              <a:gd name="T83" fmla="*/ 1293 h 1293"/>
              <a:gd name="T84" fmla="*/ 1542 w 1803"/>
              <a:gd name="T85" fmla="*/ 1293 h 1293"/>
              <a:gd name="T86" fmla="*/ 1578 w 1803"/>
              <a:gd name="T87" fmla="*/ 1293 h 1293"/>
              <a:gd name="T88" fmla="*/ 1614 w 1803"/>
              <a:gd name="T89" fmla="*/ 1293 h 1293"/>
              <a:gd name="T90" fmla="*/ 1650 w 1803"/>
              <a:gd name="T91" fmla="*/ 1293 h 1293"/>
              <a:gd name="T92" fmla="*/ 1686 w 1803"/>
              <a:gd name="T93" fmla="*/ 1293 h 1293"/>
              <a:gd name="T94" fmla="*/ 1722 w 1803"/>
              <a:gd name="T95" fmla="*/ 1293 h 1293"/>
              <a:gd name="T96" fmla="*/ 1758 w 1803"/>
              <a:gd name="T97" fmla="*/ 1293 h 1293"/>
              <a:gd name="T98" fmla="*/ 1794 w 1803"/>
              <a:gd name="T99" fmla="*/ 1293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03" h="1293">
                <a:moveTo>
                  <a:pt x="0" y="0"/>
                </a:moveTo>
                <a:cubicBezTo>
                  <a:pt x="3" y="0"/>
                  <a:pt x="6" y="0"/>
                  <a:pt x="9" y="0"/>
                </a:cubicBezTo>
                <a:cubicBezTo>
                  <a:pt x="12" y="0"/>
                  <a:pt x="15" y="0"/>
                  <a:pt x="18" y="0"/>
                </a:cubicBezTo>
                <a:cubicBezTo>
                  <a:pt x="21" y="0"/>
                  <a:pt x="24" y="0"/>
                  <a:pt x="27" y="0"/>
                </a:cubicBezTo>
                <a:cubicBezTo>
                  <a:pt x="30" y="0"/>
                  <a:pt x="33" y="0"/>
                  <a:pt x="36" y="0"/>
                </a:cubicBezTo>
                <a:cubicBezTo>
                  <a:pt x="39" y="0"/>
                  <a:pt x="42" y="0"/>
                  <a:pt x="45" y="0"/>
                </a:cubicBezTo>
                <a:cubicBezTo>
                  <a:pt x="48" y="0"/>
                  <a:pt x="51" y="0"/>
                  <a:pt x="54" y="0"/>
                </a:cubicBezTo>
                <a:cubicBezTo>
                  <a:pt x="57" y="0"/>
                  <a:pt x="60" y="0"/>
                  <a:pt x="63" y="0"/>
                </a:cubicBezTo>
                <a:cubicBezTo>
                  <a:pt x="66" y="0"/>
                  <a:pt x="69" y="0"/>
                  <a:pt x="72" y="0"/>
                </a:cubicBezTo>
                <a:cubicBezTo>
                  <a:pt x="75" y="0"/>
                  <a:pt x="78" y="0"/>
                  <a:pt x="81" y="0"/>
                </a:cubicBezTo>
                <a:cubicBezTo>
                  <a:pt x="84" y="0"/>
                  <a:pt x="87" y="0"/>
                  <a:pt x="90" y="0"/>
                </a:cubicBezTo>
                <a:cubicBezTo>
                  <a:pt x="93" y="0"/>
                  <a:pt x="96" y="0"/>
                  <a:pt x="99" y="0"/>
                </a:cubicBezTo>
                <a:cubicBezTo>
                  <a:pt x="102" y="0"/>
                  <a:pt x="105" y="0"/>
                  <a:pt x="108" y="0"/>
                </a:cubicBezTo>
                <a:cubicBezTo>
                  <a:pt x="111" y="0"/>
                  <a:pt x="114" y="0"/>
                  <a:pt x="117" y="0"/>
                </a:cubicBezTo>
                <a:cubicBezTo>
                  <a:pt x="120" y="0"/>
                  <a:pt x="123" y="0"/>
                  <a:pt x="126" y="0"/>
                </a:cubicBezTo>
                <a:cubicBezTo>
                  <a:pt x="129" y="0"/>
                  <a:pt x="132" y="0"/>
                  <a:pt x="135" y="0"/>
                </a:cubicBezTo>
                <a:cubicBezTo>
                  <a:pt x="138" y="0"/>
                  <a:pt x="141" y="0"/>
                  <a:pt x="144" y="0"/>
                </a:cubicBezTo>
                <a:cubicBezTo>
                  <a:pt x="147" y="0"/>
                  <a:pt x="150" y="0"/>
                  <a:pt x="154" y="0"/>
                </a:cubicBezTo>
                <a:cubicBezTo>
                  <a:pt x="157" y="0"/>
                  <a:pt x="160" y="0"/>
                  <a:pt x="163" y="0"/>
                </a:cubicBezTo>
                <a:cubicBezTo>
                  <a:pt x="166" y="0"/>
                  <a:pt x="169" y="0"/>
                  <a:pt x="172" y="0"/>
                </a:cubicBezTo>
                <a:cubicBezTo>
                  <a:pt x="175" y="0"/>
                  <a:pt x="178" y="0"/>
                  <a:pt x="181" y="0"/>
                </a:cubicBezTo>
                <a:cubicBezTo>
                  <a:pt x="184" y="0"/>
                  <a:pt x="187" y="0"/>
                  <a:pt x="190" y="0"/>
                </a:cubicBezTo>
                <a:cubicBezTo>
                  <a:pt x="193" y="0"/>
                  <a:pt x="196" y="0"/>
                  <a:pt x="199" y="0"/>
                </a:cubicBezTo>
                <a:cubicBezTo>
                  <a:pt x="202" y="0"/>
                  <a:pt x="205" y="0"/>
                  <a:pt x="208" y="0"/>
                </a:cubicBezTo>
                <a:cubicBezTo>
                  <a:pt x="211" y="0"/>
                  <a:pt x="214" y="0"/>
                  <a:pt x="217" y="0"/>
                </a:cubicBezTo>
                <a:cubicBezTo>
                  <a:pt x="220" y="0"/>
                  <a:pt x="223" y="0"/>
                  <a:pt x="226" y="0"/>
                </a:cubicBezTo>
                <a:cubicBezTo>
                  <a:pt x="229" y="0"/>
                  <a:pt x="232" y="0"/>
                  <a:pt x="235" y="0"/>
                </a:cubicBezTo>
                <a:cubicBezTo>
                  <a:pt x="238" y="0"/>
                  <a:pt x="241" y="0"/>
                  <a:pt x="244" y="0"/>
                </a:cubicBezTo>
                <a:cubicBezTo>
                  <a:pt x="247" y="0"/>
                  <a:pt x="250" y="0"/>
                  <a:pt x="253" y="0"/>
                </a:cubicBezTo>
                <a:cubicBezTo>
                  <a:pt x="256" y="0"/>
                  <a:pt x="259" y="0"/>
                  <a:pt x="262" y="0"/>
                </a:cubicBezTo>
                <a:cubicBezTo>
                  <a:pt x="265" y="0"/>
                  <a:pt x="268" y="0"/>
                  <a:pt x="271" y="0"/>
                </a:cubicBezTo>
                <a:cubicBezTo>
                  <a:pt x="274" y="0"/>
                  <a:pt x="277" y="0"/>
                  <a:pt x="280" y="0"/>
                </a:cubicBezTo>
                <a:cubicBezTo>
                  <a:pt x="283" y="0"/>
                  <a:pt x="286" y="0"/>
                  <a:pt x="289" y="0"/>
                </a:cubicBezTo>
                <a:cubicBezTo>
                  <a:pt x="292" y="0"/>
                  <a:pt x="295" y="0"/>
                  <a:pt x="298" y="0"/>
                </a:cubicBezTo>
                <a:cubicBezTo>
                  <a:pt x="301" y="0"/>
                  <a:pt x="304" y="0"/>
                  <a:pt x="307" y="0"/>
                </a:cubicBezTo>
                <a:cubicBezTo>
                  <a:pt x="310" y="0"/>
                  <a:pt x="313" y="0"/>
                  <a:pt x="316" y="0"/>
                </a:cubicBezTo>
                <a:cubicBezTo>
                  <a:pt x="319" y="0"/>
                  <a:pt x="322" y="0"/>
                  <a:pt x="325" y="0"/>
                </a:cubicBezTo>
                <a:cubicBezTo>
                  <a:pt x="328" y="0"/>
                  <a:pt x="331" y="0"/>
                  <a:pt x="334" y="0"/>
                </a:cubicBezTo>
                <a:cubicBezTo>
                  <a:pt x="337" y="0"/>
                  <a:pt x="340" y="0"/>
                  <a:pt x="343" y="0"/>
                </a:cubicBezTo>
                <a:cubicBezTo>
                  <a:pt x="346" y="0"/>
                  <a:pt x="349" y="0"/>
                  <a:pt x="352" y="0"/>
                </a:cubicBezTo>
                <a:cubicBezTo>
                  <a:pt x="355" y="0"/>
                  <a:pt x="358" y="0"/>
                  <a:pt x="361" y="0"/>
                </a:cubicBezTo>
                <a:cubicBezTo>
                  <a:pt x="364" y="0"/>
                  <a:pt x="367" y="0"/>
                  <a:pt x="370" y="0"/>
                </a:cubicBezTo>
                <a:cubicBezTo>
                  <a:pt x="373" y="0"/>
                  <a:pt x="376" y="0"/>
                  <a:pt x="379" y="0"/>
                </a:cubicBezTo>
                <a:cubicBezTo>
                  <a:pt x="382" y="0"/>
                  <a:pt x="385" y="0"/>
                  <a:pt x="388" y="0"/>
                </a:cubicBezTo>
                <a:cubicBezTo>
                  <a:pt x="391" y="0"/>
                  <a:pt x="394" y="0"/>
                  <a:pt x="397" y="0"/>
                </a:cubicBezTo>
                <a:cubicBezTo>
                  <a:pt x="400" y="0"/>
                  <a:pt x="403" y="0"/>
                  <a:pt x="406" y="0"/>
                </a:cubicBezTo>
                <a:cubicBezTo>
                  <a:pt x="409" y="0"/>
                  <a:pt x="412" y="0"/>
                  <a:pt x="415" y="0"/>
                </a:cubicBezTo>
                <a:cubicBezTo>
                  <a:pt x="418" y="0"/>
                  <a:pt x="421" y="0"/>
                  <a:pt x="424" y="0"/>
                </a:cubicBezTo>
                <a:cubicBezTo>
                  <a:pt x="427" y="0"/>
                  <a:pt x="430" y="0"/>
                  <a:pt x="433" y="0"/>
                </a:cubicBezTo>
                <a:cubicBezTo>
                  <a:pt x="436" y="0"/>
                  <a:pt x="439" y="0"/>
                  <a:pt x="442" y="0"/>
                </a:cubicBezTo>
                <a:cubicBezTo>
                  <a:pt x="445" y="0"/>
                  <a:pt x="448" y="0"/>
                  <a:pt x="451" y="0"/>
                </a:cubicBezTo>
                <a:cubicBezTo>
                  <a:pt x="454" y="0"/>
                  <a:pt x="457" y="0"/>
                  <a:pt x="460" y="0"/>
                </a:cubicBezTo>
                <a:cubicBezTo>
                  <a:pt x="463" y="0"/>
                  <a:pt x="466" y="0"/>
                  <a:pt x="469" y="0"/>
                </a:cubicBezTo>
                <a:cubicBezTo>
                  <a:pt x="472" y="0"/>
                  <a:pt x="475" y="0"/>
                  <a:pt x="478" y="0"/>
                </a:cubicBezTo>
                <a:cubicBezTo>
                  <a:pt x="481" y="0"/>
                  <a:pt x="484" y="0"/>
                  <a:pt x="487" y="0"/>
                </a:cubicBezTo>
                <a:cubicBezTo>
                  <a:pt x="490" y="0"/>
                  <a:pt x="493" y="0"/>
                  <a:pt x="496" y="0"/>
                </a:cubicBezTo>
                <a:cubicBezTo>
                  <a:pt x="499" y="0"/>
                  <a:pt x="502" y="0"/>
                  <a:pt x="505" y="0"/>
                </a:cubicBezTo>
                <a:cubicBezTo>
                  <a:pt x="508" y="0"/>
                  <a:pt x="511" y="0"/>
                  <a:pt x="514" y="0"/>
                </a:cubicBezTo>
                <a:cubicBezTo>
                  <a:pt x="517" y="1"/>
                  <a:pt x="520" y="1"/>
                  <a:pt x="523" y="1"/>
                </a:cubicBezTo>
                <a:cubicBezTo>
                  <a:pt x="526" y="1"/>
                  <a:pt x="529" y="1"/>
                  <a:pt x="532" y="1"/>
                </a:cubicBezTo>
                <a:cubicBezTo>
                  <a:pt x="535" y="1"/>
                  <a:pt x="538" y="1"/>
                  <a:pt x="541" y="1"/>
                </a:cubicBezTo>
                <a:cubicBezTo>
                  <a:pt x="544" y="1"/>
                  <a:pt x="547" y="1"/>
                  <a:pt x="550" y="1"/>
                </a:cubicBezTo>
                <a:cubicBezTo>
                  <a:pt x="553" y="1"/>
                  <a:pt x="556" y="1"/>
                  <a:pt x="559" y="1"/>
                </a:cubicBezTo>
                <a:cubicBezTo>
                  <a:pt x="562" y="1"/>
                  <a:pt x="565" y="1"/>
                  <a:pt x="568" y="1"/>
                </a:cubicBezTo>
                <a:cubicBezTo>
                  <a:pt x="571" y="1"/>
                  <a:pt x="574" y="1"/>
                  <a:pt x="577" y="1"/>
                </a:cubicBezTo>
                <a:cubicBezTo>
                  <a:pt x="580" y="1"/>
                  <a:pt x="583" y="1"/>
                  <a:pt x="586" y="1"/>
                </a:cubicBezTo>
                <a:cubicBezTo>
                  <a:pt x="589" y="1"/>
                  <a:pt x="592" y="2"/>
                  <a:pt x="595" y="2"/>
                </a:cubicBezTo>
                <a:cubicBezTo>
                  <a:pt x="598" y="2"/>
                  <a:pt x="601" y="2"/>
                  <a:pt x="604" y="2"/>
                </a:cubicBezTo>
                <a:cubicBezTo>
                  <a:pt x="607" y="2"/>
                  <a:pt x="610" y="2"/>
                  <a:pt x="613" y="2"/>
                </a:cubicBezTo>
                <a:cubicBezTo>
                  <a:pt x="616" y="3"/>
                  <a:pt x="619" y="3"/>
                  <a:pt x="622" y="3"/>
                </a:cubicBezTo>
                <a:cubicBezTo>
                  <a:pt x="625" y="3"/>
                  <a:pt x="628" y="3"/>
                  <a:pt x="631" y="3"/>
                </a:cubicBezTo>
                <a:cubicBezTo>
                  <a:pt x="634" y="4"/>
                  <a:pt x="637" y="4"/>
                  <a:pt x="640" y="4"/>
                </a:cubicBezTo>
                <a:cubicBezTo>
                  <a:pt x="643" y="4"/>
                  <a:pt x="646" y="5"/>
                  <a:pt x="649" y="5"/>
                </a:cubicBezTo>
                <a:cubicBezTo>
                  <a:pt x="652" y="5"/>
                  <a:pt x="655" y="6"/>
                  <a:pt x="658" y="6"/>
                </a:cubicBezTo>
                <a:cubicBezTo>
                  <a:pt x="661" y="6"/>
                  <a:pt x="664" y="7"/>
                  <a:pt x="667" y="7"/>
                </a:cubicBezTo>
                <a:cubicBezTo>
                  <a:pt x="670" y="8"/>
                  <a:pt x="673" y="8"/>
                  <a:pt x="676" y="9"/>
                </a:cubicBezTo>
                <a:cubicBezTo>
                  <a:pt x="679" y="9"/>
                  <a:pt x="682" y="10"/>
                  <a:pt x="685" y="11"/>
                </a:cubicBezTo>
                <a:cubicBezTo>
                  <a:pt x="688" y="11"/>
                  <a:pt x="691" y="12"/>
                  <a:pt x="694" y="13"/>
                </a:cubicBezTo>
                <a:cubicBezTo>
                  <a:pt x="697" y="14"/>
                  <a:pt x="700" y="15"/>
                  <a:pt x="703" y="16"/>
                </a:cubicBezTo>
                <a:cubicBezTo>
                  <a:pt x="706" y="17"/>
                  <a:pt x="709" y="18"/>
                  <a:pt x="712" y="19"/>
                </a:cubicBezTo>
                <a:cubicBezTo>
                  <a:pt x="715" y="21"/>
                  <a:pt x="718" y="22"/>
                  <a:pt x="721" y="23"/>
                </a:cubicBezTo>
                <a:cubicBezTo>
                  <a:pt x="724" y="25"/>
                  <a:pt x="727" y="27"/>
                  <a:pt x="730" y="28"/>
                </a:cubicBezTo>
                <a:cubicBezTo>
                  <a:pt x="733" y="30"/>
                  <a:pt x="736" y="32"/>
                  <a:pt x="739" y="35"/>
                </a:cubicBezTo>
                <a:cubicBezTo>
                  <a:pt x="742" y="37"/>
                  <a:pt x="745" y="39"/>
                  <a:pt x="748" y="42"/>
                </a:cubicBezTo>
                <a:cubicBezTo>
                  <a:pt x="751" y="45"/>
                  <a:pt x="755" y="48"/>
                  <a:pt x="758" y="51"/>
                </a:cubicBezTo>
                <a:cubicBezTo>
                  <a:pt x="761" y="54"/>
                  <a:pt x="764" y="58"/>
                  <a:pt x="767" y="62"/>
                </a:cubicBezTo>
                <a:cubicBezTo>
                  <a:pt x="770" y="65"/>
                  <a:pt x="773" y="70"/>
                  <a:pt x="776" y="74"/>
                </a:cubicBezTo>
                <a:cubicBezTo>
                  <a:pt x="779" y="79"/>
                  <a:pt x="782" y="84"/>
                  <a:pt x="785" y="90"/>
                </a:cubicBezTo>
                <a:cubicBezTo>
                  <a:pt x="788" y="95"/>
                  <a:pt x="791" y="101"/>
                  <a:pt x="794" y="108"/>
                </a:cubicBezTo>
                <a:cubicBezTo>
                  <a:pt x="797" y="114"/>
                  <a:pt x="800" y="121"/>
                  <a:pt x="803" y="129"/>
                </a:cubicBezTo>
                <a:cubicBezTo>
                  <a:pt x="806" y="137"/>
                  <a:pt x="809" y="145"/>
                  <a:pt x="812" y="154"/>
                </a:cubicBezTo>
                <a:cubicBezTo>
                  <a:pt x="815" y="163"/>
                  <a:pt x="818" y="173"/>
                  <a:pt x="821" y="184"/>
                </a:cubicBezTo>
                <a:cubicBezTo>
                  <a:pt x="824" y="194"/>
                  <a:pt x="827" y="205"/>
                  <a:pt x="830" y="217"/>
                </a:cubicBezTo>
                <a:cubicBezTo>
                  <a:pt x="833" y="229"/>
                  <a:pt x="836" y="242"/>
                  <a:pt x="839" y="256"/>
                </a:cubicBezTo>
                <a:cubicBezTo>
                  <a:pt x="842" y="270"/>
                  <a:pt x="845" y="284"/>
                  <a:pt x="848" y="300"/>
                </a:cubicBezTo>
                <a:cubicBezTo>
                  <a:pt x="851" y="315"/>
                  <a:pt x="854" y="331"/>
                  <a:pt x="857" y="348"/>
                </a:cubicBezTo>
                <a:cubicBezTo>
                  <a:pt x="860" y="365"/>
                  <a:pt x="863" y="383"/>
                  <a:pt x="866" y="401"/>
                </a:cubicBezTo>
                <a:cubicBezTo>
                  <a:pt x="869" y="420"/>
                  <a:pt x="872" y="439"/>
                  <a:pt x="875" y="458"/>
                </a:cubicBezTo>
                <a:cubicBezTo>
                  <a:pt x="878" y="478"/>
                  <a:pt x="881" y="499"/>
                  <a:pt x="884" y="519"/>
                </a:cubicBezTo>
                <a:cubicBezTo>
                  <a:pt x="887" y="540"/>
                  <a:pt x="890" y="561"/>
                  <a:pt x="893" y="582"/>
                </a:cubicBezTo>
                <a:cubicBezTo>
                  <a:pt x="896" y="604"/>
                  <a:pt x="899" y="625"/>
                  <a:pt x="902" y="647"/>
                </a:cubicBezTo>
                <a:cubicBezTo>
                  <a:pt x="905" y="668"/>
                  <a:pt x="908" y="690"/>
                  <a:pt x="911" y="711"/>
                </a:cubicBezTo>
                <a:cubicBezTo>
                  <a:pt x="914" y="733"/>
                  <a:pt x="917" y="754"/>
                  <a:pt x="920" y="774"/>
                </a:cubicBezTo>
                <a:cubicBezTo>
                  <a:pt x="923" y="795"/>
                  <a:pt x="926" y="815"/>
                  <a:pt x="929" y="835"/>
                </a:cubicBezTo>
                <a:cubicBezTo>
                  <a:pt x="932" y="855"/>
                  <a:pt x="935" y="874"/>
                  <a:pt x="938" y="893"/>
                </a:cubicBezTo>
                <a:cubicBezTo>
                  <a:pt x="941" y="911"/>
                  <a:pt x="944" y="929"/>
                  <a:pt x="947" y="946"/>
                </a:cubicBezTo>
                <a:cubicBezTo>
                  <a:pt x="950" y="962"/>
                  <a:pt x="953" y="979"/>
                  <a:pt x="956" y="994"/>
                </a:cubicBezTo>
                <a:cubicBezTo>
                  <a:pt x="959" y="1009"/>
                  <a:pt x="962" y="1024"/>
                  <a:pt x="965" y="1038"/>
                </a:cubicBezTo>
                <a:cubicBezTo>
                  <a:pt x="968" y="1051"/>
                  <a:pt x="971" y="1064"/>
                  <a:pt x="974" y="1076"/>
                </a:cubicBezTo>
                <a:cubicBezTo>
                  <a:pt x="977" y="1088"/>
                  <a:pt x="980" y="1099"/>
                  <a:pt x="983" y="1110"/>
                </a:cubicBezTo>
                <a:cubicBezTo>
                  <a:pt x="986" y="1120"/>
                  <a:pt x="989" y="1130"/>
                  <a:pt x="992" y="1139"/>
                </a:cubicBezTo>
                <a:cubicBezTo>
                  <a:pt x="995" y="1148"/>
                  <a:pt x="998" y="1157"/>
                  <a:pt x="1001" y="1164"/>
                </a:cubicBezTo>
                <a:cubicBezTo>
                  <a:pt x="1004" y="1172"/>
                  <a:pt x="1007" y="1179"/>
                  <a:pt x="1010" y="1186"/>
                </a:cubicBezTo>
                <a:cubicBezTo>
                  <a:pt x="1013" y="1192"/>
                  <a:pt x="1016" y="1198"/>
                  <a:pt x="1019" y="1204"/>
                </a:cubicBezTo>
                <a:cubicBezTo>
                  <a:pt x="1022" y="1210"/>
                  <a:pt x="1025" y="1215"/>
                  <a:pt x="1028" y="1219"/>
                </a:cubicBezTo>
                <a:cubicBezTo>
                  <a:pt x="1031" y="1224"/>
                  <a:pt x="1034" y="1228"/>
                  <a:pt x="1037" y="1232"/>
                </a:cubicBezTo>
                <a:cubicBezTo>
                  <a:pt x="1040" y="1236"/>
                  <a:pt x="1043" y="1239"/>
                  <a:pt x="1046" y="1243"/>
                </a:cubicBezTo>
                <a:cubicBezTo>
                  <a:pt x="1049" y="1246"/>
                  <a:pt x="1052" y="1249"/>
                  <a:pt x="1055" y="1252"/>
                </a:cubicBezTo>
                <a:cubicBezTo>
                  <a:pt x="1058" y="1254"/>
                  <a:pt x="1061" y="1257"/>
                  <a:pt x="1064" y="1259"/>
                </a:cubicBezTo>
                <a:cubicBezTo>
                  <a:pt x="1067" y="1261"/>
                  <a:pt x="1070" y="1263"/>
                  <a:pt x="1073" y="1265"/>
                </a:cubicBezTo>
                <a:cubicBezTo>
                  <a:pt x="1076" y="1267"/>
                  <a:pt x="1079" y="1269"/>
                  <a:pt x="1082" y="1270"/>
                </a:cubicBezTo>
                <a:cubicBezTo>
                  <a:pt x="1085" y="1272"/>
                  <a:pt x="1088" y="1273"/>
                  <a:pt x="1091" y="1274"/>
                </a:cubicBezTo>
                <a:cubicBezTo>
                  <a:pt x="1094" y="1276"/>
                  <a:pt x="1097" y="1277"/>
                  <a:pt x="1100" y="1278"/>
                </a:cubicBezTo>
                <a:cubicBezTo>
                  <a:pt x="1103" y="1279"/>
                  <a:pt x="1106" y="1280"/>
                  <a:pt x="1109" y="1280"/>
                </a:cubicBezTo>
                <a:cubicBezTo>
                  <a:pt x="1112" y="1281"/>
                  <a:pt x="1115" y="1282"/>
                  <a:pt x="1118" y="1283"/>
                </a:cubicBezTo>
                <a:cubicBezTo>
                  <a:pt x="1121" y="1283"/>
                  <a:pt x="1124" y="1284"/>
                  <a:pt x="1127" y="1285"/>
                </a:cubicBezTo>
                <a:cubicBezTo>
                  <a:pt x="1130" y="1285"/>
                  <a:pt x="1133" y="1286"/>
                  <a:pt x="1136" y="1286"/>
                </a:cubicBezTo>
                <a:cubicBezTo>
                  <a:pt x="1139" y="1287"/>
                  <a:pt x="1142" y="1287"/>
                  <a:pt x="1145" y="1288"/>
                </a:cubicBezTo>
                <a:cubicBezTo>
                  <a:pt x="1148" y="1288"/>
                  <a:pt x="1151" y="1288"/>
                  <a:pt x="1154" y="1289"/>
                </a:cubicBezTo>
                <a:cubicBezTo>
                  <a:pt x="1157" y="1289"/>
                  <a:pt x="1160" y="1289"/>
                  <a:pt x="1163" y="1289"/>
                </a:cubicBezTo>
                <a:cubicBezTo>
                  <a:pt x="1166" y="1290"/>
                  <a:pt x="1169" y="1290"/>
                  <a:pt x="1172" y="1290"/>
                </a:cubicBezTo>
                <a:cubicBezTo>
                  <a:pt x="1175" y="1290"/>
                  <a:pt x="1178" y="1291"/>
                  <a:pt x="1181" y="1291"/>
                </a:cubicBezTo>
                <a:cubicBezTo>
                  <a:pt x="1184" y="1291"/>
                  <a:pt x="1187" y="1291"/>
                  <a:pt x="1190" y="1291"/>
                </a:cubicBezTo>
                <a:cubicBezTo>
                  <a:pt x="1193" y="1291"/>
                  <a:pt x="1196" y="1292"/>
                  <a:pt x="1199" y="1292"/>
                </a:cubicBezTo>
                <a:cubicBezTo>
                  <a:pt x="1202" y="1292"/>
                  <a:pt x="1205" y="1292"/>
                  <a:pt x="1208" y="1292"/>
                </a:cubicBezTo>
                <a:cubicBezTo>
                  <a:pt x="1211" y="1292"/>
                  <a:pt x="1214" y="1292"/>
                  <a:pt x="1217" y="1292"/>
                </a:cubicBezTo>
                <a:cubicBezTo>
                  <a:pt x="1220" y="1292"/>
                  <a:pt x="1223" y="1292"/>
                  <a:pt x="1226" y="1292"/>
                </a:cubicBezTo>
                <a:cubicBezTo>
                  <a:pt x="1229" y="1292"/>
                  <a:pt x="1232" y="1292"/>
                  <a:pt x="1235" y="1293"/>
                </a:cubicBezTo>
                <a:cubicBezTo>
                  <a:pt x="1238" y="1293"/>
                  <a:pt x="1241" y="1293"/>
                  <a:pt x="1244" y="1293"/>
                </a:cubicBezTo>
                <a:cubicBezTo>
                  <a:pt x="1247" y="1293"/>
                  <a:pt x="1250" y="1293"/>
                  <a:pt x="1253" y="1293"/>
                </a:cubicBezTo>
                <a:cubicBezTo>
                  <a:pt x="1256" y="1293"/>
                  <a:pt x="1259" y="1293"/>
                  <a:pt x="1262" y="1293"/>
                </a:cubicBezTo>
                <a:cubicBezTo>
                  <a:pt x="1265" y="1293"/>
                  <a:pt x="1268" y="1293"/>
                  <a:pt x="1271" y="1293"/>
                </a:cubicBezTo>
                <a:cubicBezTo>
                  <a:pt x="1274" y="1293"/>
                  <a:pt x="1277" y="1293"/>
                  <a:pt x="1280" y="1293"/>
                </a:cubicBezTo>
                <a:cubicBezTo>
                  <a:pt x="1283" y="1293"/>
                  <a:pt x="1286" y="1293"/>
                  <a:pt x="1289" y="1293"/>
                </a:cubicBezTo>
                <a:cubicBezTo>
                  <a:pt x="1292" y="1293"/>
                  <a:pt x="1295" y="1293"/>
                  <a:pt x="1298" y="1293"/>
                </a:cubicBezTo>
                <a:cubicBezTo>
                  <a:pt x="1301" y="1293"/>
                  <a:pt x="1304" y="1293"/>
                  <a:pt x="1307" y="1293"/>
                </a:cubicBezTo>
                <a:cubicBezTo>
                  <a:pt x="1310" y="1293"/>
                  <a:pt x="1313" y="1293"/>
                  <a:pt x="1316" y="1293"/>
                </a:cubicBezTo>
                <a:cubicBezTo>
                  <a:pt x="1319" y="1293"/>
                  <a:pt x="1322" y="1293"/>
                  <a:pt x="1325" y="1293"/>
                </a:cubicBezTo>
                <a:cubicBezTo>
                  <a:pt x="1328" y="1293"/>
                  <a:pt x="1331" y="1293"/>
                  <a:pt x="1334" y="1293"/>
                </a:cubicBezTo>
                <a:cubicBezTo>
                  <a:pt x="1337" y="1293"/>
                  <a:pt x="1340" y="1293"/>
                  <a:pt x="1343" y="1293"/>
                </a:cubicBezTo>
                <a:cubicBezTo>
                  <a:pt x="1346" y="1293"/>
                  <a:pt x="1349" y="1293"/>
                  <a:pt x="1352" y="1293"/>
                </a:cubicBezTo>
                <a:cubicBezTo>
                  <a:pt x="1356" y="1293"/>
                  <a:pt x="1359" y="1293"/>
                  <a:pt x="1362" y="1293"/>
                </a:cubicBezTo>
                <a:cubicBezTo>
                  <a:pt x="1365" y="1293"/>
                  <a:pt x="1368" y="1293"/>
                  <a:pt x="1371" y="1293"/>
                </a:cubicBezTo>
                <a:cubicBezTo>
                  <a:pt x="1374" y="1293"/>
                  <a:pt x="1377" y="1293"/>
                  <a:pt x="1380" y="1293"/>
                </a:cubicBezTo>
                <a:cubicBezTo>
                  <a:pt x="1383" y="1293"/>
                  <a:pt x="1386" y="1293"/>
                  <a:pt x="1389" y="1293"/>
                </a:cubicBezTo>
                <a:cubicBezTo>
                  <a:pt x="1392" y="1293"/>
                  <a:pt x="1395" y="1293"/>
                  <a:pt x="1398" y="1293"/>
                </a:cubicBezTo>
                <a:cubicBezTo>
                  <a:pt x="1401" y="1293"/>
                  <a:pt x="1404" y="1293"/>
                  <a:pt x="1407" y="1293"/>
                </a:cubicBezTo>
                <a:cubicBezTo>
                  <a:pt x="1410" y="1293"/>
                  <a:pt x="1413" y="1293"/>
                  <a:pt x="1416" y="1293"/>
                </a:cubicBezTo>
                <a:cubicBezTo>
                  <a:pt x="1419" y="1293"/>
                  <a:pt x="1422" y="1293"/>
                  <a:pt x="1425" y="1293"/>
                </a:cubicBezTo>
                <a:cubicBezTo>
                  <a:pt x="1428" y="1293"/>
                  <a:pt x="1431" y="1293"/>
                  <a:pt x="1434" y="1293"/>
                </a:cubicBezTo>
                <a:cubicBezTo>
                  <a:pt x="1437" y="1293"/>
                  <a:pt x="1440" y="1293"/>
                  <a:pt x="1443" y="1293"/>
                </a:cubicBezTo>
                <a:cubicBezTo>
                  <a:pt x="1446" y="1293"/>
                  <a:pt x="1449" y="1293"/>
                  <a:pt x="1452" y="1293"/>
                </a:cubicBezTo>
                <a:cubicBezTo>
                  <a:pt x="1455" y="1293"/>
                  <a:pt x="1458" y="1293"/>
                  <a:pt x="1461" y="1293"/>
                </a:cubicBezTo>
                <a:cubicBezTo>
                  <a:pt x="1464" y="1293"/>
                  <a:pt x="1467" y="1293"/>
                  <a:pt x="1470" y="1293"/>
                </a:cubicBezTo>
                <a:cubicBezTo>
                  <a:pt x="1473" y="1293"/>
                  <a:pt x="1476" y="1293"/>
                  <a:pt x="1479" y="1293"/>
                </a:cubicBezTo>
                <a:cubicBezTo>
                  <a:pt x="1482" y="1293"/>
                  <a:pt x="1485" y="1293"/>
                  <a:pt x="1488" y="1293"/>
                </a:cubicBezTo>
                <a:cubicBezTo>
                  <a:pt x="1491" y="1293"/>
                  <a:pt x="1494" y="1293"/>
                  <a:pt x="1497" y="1293"/>
                </a:cubicBezTo>
                <a:cubicBezTo>
                  <a:pt x="1500" y="1293"/>
                  <a:pt x="1503" y="1293"/>
                  <a:pt x="1506" y="1293"/>
                </a:cubicBezTo>
                <a:cubicBezTo>
                  <a:pt x="1509" y="1293"/>
                  <a:pt x="1512" y="1293"/>
                  <a:pt x="1515" y="1293"/>
                </a:cubicBezTo>
                <a:cubicBezTo>
                  <a:pt x="1518" y="1293"/>
                  <a:pt x="1521" y="1293"/>
                  <a:pt x="1524" y="1293"/>
                </a:cubicBezTo>
                <a:cubicBezTo>
                  <a:pt x="1527" y="1293"/>
                  <a:pt x="1530" y="1293"/>
                  <a:pt x="1533" y="1293"/>
                </a:cubicBezTo>
                <a:cubicBezTo>
                  <a:pt x="1536" y="1293"/>
                  <a:pt x="1539" y="1293"/>
                  <a:pt x="1542" y="1293"/>
                </a:cubicBezTo>
                <a:cubicBezTo>
                  <a:pt x="1545" y="1293"/>
                  <a:pt x="1548" y="1293"/>
                  <a:pt x="1551" y="1293"/>
                </a:cubicBezTo>
                <a:cubicBezTo>
                  <a:pt x="1554" y="1293"/>
                  <a:pt x="1557" y="1293"/>
                  <a:pt x="1560" y="1293"/>
                </a:cubicBezTo>
                <a:cubicBezTo>
                  <a:pt x="1563" y="1293"/>
                  <a:pt x="1566" y="1293"/>
                  <a:pt x="1569" y="1293"/>
                </a:cubicBezTo>
                <a:cubicBezTo>
                  <a:pt x="1572" y="1293"/>
                  <a:pt x="1575" y="1293"/>
                  <a:pt x="1578" y="1293"/>
                </a:cubicBezTo>
                <a:cubicBezTo>
                  <a:pt x="1581" y="1293"/>
                  <a:pt x="1584" y="1293"/>
                  <a:pt x="1587" y="1293"/>
                </a:cubicBezTo>
                <a:cubicBezTo>
                  <a:pt x="1590" y="1293"/>
                  <a:pt x="1593" y="1293"/>
                  <a:pt x="1596" y="1293"/>
                </a:cubicBezTo>
                <a:cubicBezTo>
                  <a:pt x="1599" y="1293"/>
                  <a:pt x="1602" y="1293"/>
                  <a:pt x="1605" y="1293"/>
                </a:cubicBezTo>
                <a:cubicBezTo>
                  <a:pt x="1608" y="1293"/>
                  <a:pt x="1611" y="1293"/>
                  <a:pt x="1614" y="1293"/>
                </a:cubicBezTo>
                <a:cubicBezTo>
                  <a:pt x="1617" y="1293"/>
                  <a:pt x="1620" y="1293"/>
                  <a:pt x="1623" y="1293"/>
                </a:cubicBezTo>
                <a:cubicBezTo>
                  <a:pt x="1626" y="1293"/>
                  <a:pt x="1629" y="1293"/>
                  <a:pt x="1632" y="1293"/>
                </a:cubicBezTo>
                <a:cubicBezTo>
                  <a:pt x="1635" y="1293"/>
                  <a:pt x="1638" y="1293"/>
                  <a:pt x="1641" y="1293"/>
                </a:cubicBezTo>
                <a:cubicBezTo>
                  <a:pt x="1644" y="1293"/>
                  <a:pt x="1647" y="1293"/>
                  <a:pt x="1650" y="1293"/>
                </a:cubicBezTo>
                <a:cubicBezTo>
                  <a:pt x="1653" y="1293"/>
                  <a:pt x="1656" y="1293"/>
                  <a:pt x="1659" y="1293"/>
                </a:cubicBezTo>
                <a:cubicBezTo>
                  <a:pt x="1662" y="1293"/>
                  <a:pt x="1665" y="1293"/>
                  <a:pt x="1668" y="1293"/>
                </a:cubicBezTo>
                <a:cubicBezTo>
                  <a:pt x="1671" y="1293"/>
                  <a:pt x="1674" y="1293"/>
                  <a:pt x="1677" y="1293"/>
                </a:cubicBezTo>
                <a:cubicBezTo>
                  <a:pt x="1680" y="1293"/>
                  <a:pt x="1683" y="1293"/>
                  <a:pt x="1686" y="1293"/>
                </a:cubicBezTo>
                <a:cubicBezTo>
                  <a:pt x="1689" y="1293"/>
                  <a:pt x="1692" y="1293"/>
                  <a:pt x="1695" y="1293"/>
                </a:cubicBezTo>
                <a:cubicBezTo>
                  <a:pt x="1698" y="1293"/>
                  <a:pt x="1701" y="1293"/>
                  <a:pt x="1704" y="1293"/>
                </a:cubicBezTo>
                <a:cubicBezTo>
                  <a:pt x="1707" y="1293"/>
                  <a:pt x="1710" y="1293"/>
                  <a:pt x="1713" y="1293"/>
                </a:cubicBezTo>
                <a:cubicBezTo>
                  <a:pt x="1716" y="1293"/>
                  <a:pt x="1719" y="1293"/>
                  <a:pt x="1722" y="1293"/>
                </a:cubicBezTo>
                <a:cubicBezTo>
                  <a:pt x="1725" y="1293"/>
                  <a:pt x="1728" y="1293"/>
                  <a:pt x="1731" y="1293"/>
                </a:cubicBezTo>
                <a:cubicBezTo>
                  <a:pt x="1734" y="1293"/>
                  <a:pt x="1737" y="1293"/>
                  <a:pt x="1740" y="1293"/>
                </a:cubicBezTo>
                <a:cubicBezTo>
                  <a:pt x="1743" y="1293"/>
                  <a:pt x="1746" y="1293"/>
                  <a:pt x="1749" y="1293"/>
                </a:cubicBezTo>
                <a:cubicBezTo>
                  <a:pt x="1752" y="1293"/>
                  <a:pt x="1755" y="1293"/>
                  <a:pt x="1758" y="1293"/>
                </a:cubicBezTo>
                <a:cubicBezTo>
                  <a:pt x="1761" y="1293"/>
                  <a:pt x="1764" y="1293"/>
                  <a:pt x="1767" y="1293"/>
                </a:cubicBezTo>
                <a:cubicBezTo>
                  <a:pt x="1770" y="1293"/>
                  <a:pt x="1773" y="1293"/>
                  <a:pt x="1776" y="1293"/>
                </a:cubicBezTo>
                <a:cubicBezTo>
                  <a:pt x="1779" y="1293"/>
                  <a:pt x="1782" y="1293"/>
                  <a:pt x="1785" y="1293"/>
                </a:cubicBezTo>
                <a:cubicBezTo>
                  <a:pt x="1788" y="1293"/>
                  <a:pt x="1791" y="1293"/>
                  <a:pt x="1794" y="1293"/>
                </a:cubicBezTo>
                <a:cubicBezTo>
                  <a:pt x="1797" y="1293"/>
                  <a:pt x="1802" y="1293"/>
                  <a:pt x="1803" y="1293"/>
                </a:cubicBezTo>
              </a:path>
            </a:pathLst>
          </a:custGeom>
          <a:noFill/>
          <a:ln w="19050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5724A86-DF4B-417B-88C6-B0656C81E501}"/>
              </a:ext>
            </a:extLst>
          </p:cNvPr>
          <p:cNvSpPr>
            <a:spLocks/>
          </p:cNvSpPr>
          <p:nvPr/>
        </p:nvSpPr>
        <p:spPr bwMode="auto">
          <a:xfrm>
            <a:off x="2176471" y="2848652"/>
            <a:ext cx="2121100" cy="181904"/>
          </a:xfrm>
          <a:custGeom>
            <a:avLst/>
            <a:gdLst>
              <a:gd name="T0" fmla="*/ 0 w 1803"/>
              <a:gd name="T1" fmla="*/ 1294 h 1294"/>
              <a:gd name="T2" fmla="*/ 90 w 1803"/>
              <a:gd name="T3" fmla="*/ 1293 h 1294"/>
              <a:gd name="T4" fmla="*/ 181 w 1803"/>
              <a:gd name="T5" fmla="*/ 1292 h 1294"/>
              <a:gd name="T6" fmla="*/ 271 w 1803"/>
              <a:gd name="T7" fmla="*/ 1284 h 1294"/>
              <a:gd name="T8" fmla="*/ 361 w 1803"/>
              <a:gd name="T9" fmla="*/ 1258 h 1294"/>
              <a:gd name="T10" fmla="*/ 451 w 1803"/>
              <a:gd name="T11" fmla="*/ 1187 h 1294"/>
              <a:gd name="T12" fmla="*/ 541 w 1803"/>
              <a:gd name="T13" fmla="*/ 1032 h 1294"/>
              <a:gd name="T14" fmla="*/ 631 w 1803"/>
              <a:gd name="T15" fmla="*/ 768 h 1294"/>
              <a:gd name="T16" fmla="*/ 721 w 1803"/>
              <a:gd name="T17" fmla="*/ 426 h 1294"/>
              <a:gd name="T18" fmla="*/ 812 w 1803"/>
              <a:gd name="T19" fmla="*/ 123 h 1294"/>
              <a:gd name="T20" fmla="*/ 902 w 1803"/>
              <a:gd name="T21" fmla="*/ 0 h 1294"/>
              <a:gd name="T22" fmla="*/ 992 w 1803"/>
              <a:gd name="T23" fmla="*/ 123 h 1294"/>
              <a:gd name="T24" fmla="*/ 1082 w 1803"/>
              <a:gd name="T25" fmla="*/ 426 h 1294"/>
              <a:gd name="T26" fmla="*/ 1172 w 1803"/>
              <a:gd name="T27" fmla="*/ 768 h 1294"/>
              <a:gd name="T28" fmla="*/ 1262 w 1803"/>
              <a:gd name="T29" fmla="*/ 1032 h 1294"/>
              <a:gd name="T30" fmla="*/ 1352 w 1803"/>
              <a:gd name="T31" fmla="*/ 1187 h 1294"/>
              <a:gd name="T32" fmla="*/ 1443 w 1803"/>
              <a:gd name="T33" fmla="*/ 1258 h 1294"/>
              <a:gd name="T34" fmla="*/ 1533 w 1803"/>
              <a:gd name="T35" fmla="*/ 1284 h 1294"/>
              <a:gd name="T36" fmla="*/ 1623 w 1803"/>
              <a:gd name="T37" fmla="*/ 1292 h 1294"/>
              <a:gd name="T38" fmla="*/ 1713 w 1803"/>
              <a:gd name="T39" fmla="*/ 1293 h 1294"/>
              <a:gd name="T40" fmla="*/ 1803 w 1803"/>
              <a:gd name="T41" fmla="*/ 129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3" h="1294">
                <a:moveTo>
                  <a:pt x="0" y="1294"/>
                </a:moveTo>
                <a:cubicBezTo>
                  <a:pt x="30" y="1293"/>
                  <a:pt x="60" y="1294"/>
                  <a:pt x="90" y="1293"/>
                </a:cubicBezTo>
                <a:cubicBezTo>
                  <a:pt x="120" y="1293"/>
                  <a:pt x="150" y="1293"/>
                  <a:pt x="181" y="1292"/>
                </a:cubicBezTo>
                <a:cubicBezTo>
                  <a:pt x="211" y="1290"/>
                  <a:pt x="241" y="1290"/>
                  <a:pt x="271" y="1284"/>
                </a:cubicBezTo>
                <a:cubicBezTo>
                  <a:pt x="301" y="1278"/>
                  <a:pt x="331" y="1274"/>
                  <a:pt x="361" y="1258"/>
                </a:cubicBezTo>
                <a:cubicBezTo>
                  <a:pt x="391" y="1242"/>
                  <a:pt x="421" y="1225"/>
                  <a:pt x="451" y="1187"/>
                </a:cubicBezTo>
                <a:cubicBezTo>
                  <a:pt x="481" y="1150"/>
                  <a:pt x="511" y="1102"/>
                  <a:pt x="541" y="1032"/>
                </a:cubicBezTo>
                <a:cubicBezTo>
                  <a:pt x="571" y="962"/>
                  <a:pt x="601" y="869"/>
                  <a:pt x="631" y="768"/>
                </a:cubicBezTo>
                <a:cubicBezTo>
                  <a:pt x="661" y="667"/>
                  <a:pt x="691" y="534"/>
                  <a:pt x="721" y="426"/>
                </a:cubicBezTo>
                <a:cubicBezTo>
                  <a:pt x="751" y="319"/>
                  <a:pt x="782" y="194"/>
                  <a:pt x="812" y="123"/>
                </a:cubicBezTo>
                <a:cubicBezTo>
                  <a:pt x="841" y="53"/>
                  <a:pt x="872" y="0"/>
                  <a:pt x="902" y="0"/>
                </a:cubicBezTo>
                <a:cubicBezTo>
                  <a:pt x="931" y="0"/>
                  <a:pt x="962" y="53"/>
                  <a:pt x="992" y="123"/>
                </a:cubicBezTo>
                <a:cubicBezTo>
                  <a:pt x="1022" y="194"/>
                  <a:pt x="1052" y="319"/>
                  <a:pt x="1082" y="426"/>
                </a:cubicBezTo>
                <a:cubicBezTo>
                  <a:pt x="1112" y="534"/>
                  <a:pt x="1142" y="667"/>
                  <a:pt x="1172" y="768"/>
                </a:cubicBezTo>
                <a:cubicBezTo>
                  <a:pt x="1202" y="869"/>
                  <a:pt x="1232" y="962"/>
                  <a:pt x="1262" y="1032"/>
                </a:cubicBezTo>
                <a:cubicBezTo>
                  <a:pt x="1292" y="1102"/>
                  <a:pt x="1322" y="1150"/>
                  <a:pt x="1352" y="1187"/>
                </a:cubicBezTo>
                <a:cubicBezTo>
                  <a:pt x="1383" y="1225"/>
                  <a:pt x="1413" y="1242"/>
                  <a:pt x="1443" y="1258"/>
                </a:cubicBezTo>
                <a:cubicBezTo>
                  <a:pt x="1473" y="1274"/>
                  <a:pt x="1503" y="1278"/>
                  <a:pt x="1533" y="1284"/>
                </a:cubicBezTo>
                <a:cubicBezTo>
                  <a:pt x="1563" y="1290"/>
                  <a:pt x="1593" y="1290"/>
                  <a:pt x="1623" y="1292"/>
                </a:cubicBezTo>
                <a:cubicBezTo>
                  <a:pt x="1653" y="1293"/>
                  <a:pt x="1683" y="1293"/>
                  <a:pt x="1713" y="1293"/>
                </a:cubicBezTo>
                <a:cubicBezTo>
                  <a:pt x="1743" y="1294"/>
                  <a:pt x="1773" y="1293"/>
                  <a:pt x="1803" y="1294"/>
                </a:cubicBezTo>
              </a:path>
            </a:pathLst>
          </a:custGeom>
          <a:noFill/>
          <a:ln w="19050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F44C2067-7706-4877-9D14-68E84008F313}"/>
              </a:ext>
            </a:extLst>
          </p:cNvPr>
          <p:cNvSpPr>
            <a:spLocks/>
          </p:cNvSpPr>
          <p:nvPr/>
        </p:nvSpPr>
        <p:spPr bwMode="auto">
          <a:xfrm>
            <a:off x="3573087" y="3493842"/>
            <a:ext cx="2121100" cy="181904"/>
          </a:xfrm>
          <a:custGeom>
            <a:avLst/>
            <a:gdLst>
              <a:gd name="T0" fmla="*/ 0 w 1803"/>
              <a:gd name="T1" fmla="*/ 1294 h 1294"/>
              <a:gd name="T2" fmla="*/ 90 w 1803"/>
              <a:gd name="T3" fmla="*/ 1293 h 1294"/>
              <a:gd name="T4" fmla="*/ 181 w 1803"/>
              <a:gd name="T5" fmla="*/ 1292 h 1294"/>
              <a:gd name="T6" fmla="*/ 271 w 1803"/>
              <a:gd name="T7" fmla="*/ 1284 h 1294"/>
              <a:gd name="T8" fmla="*/ 361 w 1803"/>
              <a:gd name="T9" fmla="*/ 1258 h 1294"/>
              <a:gd name="T10" fmla="*/ 451 w 1803"/>
              <a:gd name="T11" fmla="*/ 1187 h 1294"/>
              <a:gd name="T12" fmla="*/ 541 w 1803"/>
              <a:gd name="T13" fmla="*/ 1032 h 1294"/>
              <a:gd name="T14" fmla="*/ 631 w 1803"/>
              <a:gd name="T15" fmla="*/ 768 h 1294"/>
              <a:gd name="T16" fmla="*/ 721 w 1803"/>
              <a:gd name="T17" fmla="*/ 426 h 1294"/>
              <a:gd name="T18" fmla="*/ 812 w 1803"/>
              <a:gd name="T19" fmla="*/ 123 h 1294"/>
              <a:gd name="T20" fmla="*/ 902 w 1803"/>
              <a:gd name="T21" fmla="*/ 0 h 1294"/>
              <a:gd name="T22" fmla="*/ 992 w 1803"/>
              <a:gd name="T23" fmla="*/ 123 h 1294"/>
              <a:gd name="T24" fmla="*/ 1082 w 1803"/>
              <a:gd name="T25" fmla="*/ 426 h 1294"/>
              <a:gd name="T26" fmla="*/ 1172 w 1803"/>
              <a:gd name="T27" fmla="*/ 768 h 1294"/>
              <a:gd name="T28" fmla="*/ 1262 w 1803"/>
              <a:gd name="T29" fmla="*/ 1032 h 1294"/>
              <a:gd name="T30" fmla="*/ 1352 w 1803"/>
              <a:gd name="T31" fmla="*/ 1187 h 1294"/>
              <a:gd name="T32" fmla="*/ 1443 w 1803"/>
              <a:gd name="T33" fmla="*/ 1258 h 1294"/>
              <a:gd name="T34" fmla="*/ 1533 w 1803"/>
              <a:gd name="T35" fmla="*/ 1284 h 1294"/>
              <a:gd name="T36" fmla="*/ 1623 w 1803"/>
              <a:gd name="T37" fmla="*/ 1292 h 1294"/>
              <a:gd name="T38" fmla="*/ 1713 w 1803"/>
              <a:gd name="T39" fmla="*/ 1293 h 1294"/>
              <a:gd name="T40" fmla="*/ 1803 w 1803"/>
              <a:gd name="T41" fmla="*/ 129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3" h="1294">
                <a:moveTo>
                  <a:pt x="0" y="1294"/>
                </a:moveTo>
                <a:cubicBezTo>
                  <a:pt x="30" y="1293"/>
                  <a:pt x="60" y="1294"/>
                  <a:pt x="90" y="1293"/>
                </a:cubicBezTo>
                <a:cubicBezTo>
                  <a:pt x="120" y="1293"/>
                  <a:pt x="150" y="1293"/>
                  <a:pt x="181" y="1292"/>
                </a:cubicBezTo>
                <a:cubicBezTo>
                  <a:pt x="211" y="1290"/>
                  <a:pt x="241" y="1290"/>
                  <a:pt x="271" y="1284"/>
                </a:cubicBezTo>
                <a:cubicBezTo>
                  <a:pt x="301" y="1278"/>
                  <a:pt x="331" y="1274"/>
                  <a:pt x="361" y="1258"/>
                </a:cubicBezTo>
                <a:cubicBezTo>
                  <a:pt x="391" y="1242"/>
                  <a:pt x="421" y="1225"/>
                  <a:pt x="451" y="1187"/>
                </a:cubicBezTo>
                <a:cubicBezTo>
                  <a:pt x="481" y="1150"/>
                  <a:pt x="511" y="1102"/>
                  <a:pt x="541" y="1032"/>
                </a:cubicBezTo>
                <a:cubicBezTo>
                  <a:pt x="571" y="962"/>
                  <a:pt x="601" y="869"/>
                  <a:pt x="631" y="768"/>
                </a:cubicBezTo>
                <a:cubicBezTo>
                  <a:pt x="661" y="667"/>
                  <a:pt x="691" y="534"/>
                  <a:pt x="721" y="426"/>
                </a:cubicBezTo>
                <a:cubicBezTo>
                  <a:pt x="751" y="319"/>
                  <a:pt x="782" y="194"/>
                  <a:pt x="812" y="123"/>
                </a:cubicBezTo>
                <a:cubicBezTo>
                  <a:pt x="841" y="53"/>
                  <a:pt x="872" y="0"/>
                  <a:pt x="902" y="0"/>
                </a:cubicBezTo>
                <a:cubicBezTo>
                  <a:pt x="931" y="0"/>
                  <a:pt x="962" y="53"/>
                  <a:pt x="992" y="123"/>
                </a:cubicBezTo>
                <a:cubicBezTo>
                  <a:pt x="1022" y="194"/>
                  <a:pt x="1052" y="319"/>
                  <a:pt x="1082" y="426"/>
                </a:cubicBezTo>
                <a:cubicBezTo>
                  <a:pt x="1112" y="534"/>
                  <a:pt x="1142" y="667"/>
                  <a:pt x="1172" y="768"/>
                </a:cubicBezTo>
                <a:cubicBezTo>
                  <a:pt x="1202" y="869"/>
                  <a:pt x="1232" y="962"/>
                  <a:pt x="1262" y="1032"/>
                </a:cubicBezTo>
                <a:cubicBezTo>
                  <a:pt x="1292" y="1102"/>
                  <a:pt x="1322" y="1150"/>
                  <a:pt x="1352" y="1187"/>
                </a:cubicBezTo>
                <a:cubicBezTo>
                  <a:pt x="1383" y="1225"/>
                  <a:pt x="1413" y="1242"/>
                  <a:pt x="1443" y="1258"/>
                </a:cubicBezTo>
                <a:cubicBezTo>
                  <a:pt x="1473" y="1274"/>
                  <a:pt x="1503" y="1278"/>
                  <a:pt x="1533" y="1284"/>
                </a:cubicBezTo>
                <a:cubicBezTo>
                  <a:pt x="1563" y="1290"/>
                  <a:pt x="1593" y="1290"/>
                  <a:pt x="1623" y="1292"/>
                </a:cubicBezTo>
                <a:cubicBezTo>
                  <a:pt x="1653" y="1293"/>
                  <a:pt x="1683" y="1293"/>
                  <a:pt x="1713" y="1293"/>
                </a:cubicBezTo>
                <a:cubicBezTo>
                  <a:pt x="1743" y="1294"/>
                  <a:pt x="1773" y="1293"/>
                  <a:pt x="1803" y="1294"/>
                </a:cubicBezTo>
              </a:path>
            </a:pathLst>
          </a:custGeom>
          <a:noFill/>
          <a:ln w="19050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DE3E4C4-3483-4D81-8A47-647DC63633D5}"/>
              </a:ext>
            </a:extLst>
          </p:cNvPr>
          <p:cNvSpPr>
            <a:spLocks/>
          </p:cNvSpPr>
          <p:nvPr/>
        </p:nvSpPr>
        <p:spPr bwMode="auto">
          <a:xfrm>
            <a:off x="4624743" y="3781705"/>
            <a:ext cx="2121100" cy="181904"/>
          </a:xfrm>
          <a:custGeom>
            <a:avLst/>
            <a:gdLst>
              <a:gd name="T0" fmla="*/ 0 w 1803"/>
              <a:gd name="T1" fmla="*/ 1294 h 1294"/>
              <a:gd name="T2" fmla="*/ 90 w 1803"/>
              <a:gd name="T3" fmla="*/ 1293 h 1294"/>
              <a:gd name="T4" fmla="*/ 181 w 1803"/>
              <a:gd name="T5" fmla="*/ 1292 h 1294"/>
              <a:gd name="T6" fmla="*/ 271 w 1803"/>
              <a:gd name="T7" fmla="*/ 1284 h 1294"/>
              <a:gd name="T8" fmla="*/ 361 w 1803"/>
              <a:gd name="T9" fmla="*/ 1258 h 1294"/>
              <a:gd name="T10" fmla="*/ 451 w 1803"/>
              <a:gd name="T11" fmla="*/ 1187 h 1294"/>
              <a:gd name="T12" fmla="*/ 541 w 1803"/>
              <a:gd name="T13" fmla="*/ 1032 h 1294"/>
              <a:gd name="T14" fmla="*/ 631 w 1803"/>
              <a:gd name="T15" fmla="*/ 768 h 1294"/>
              <a:gd name="T16" fmla="*/ 721 w 1803"/>
              <a:gd name="T17" fmla="*/ 426 h 1294"/>
              <a:gd name="T18" fmla="*/ 812 w 1803"/>
              <a:gd name="T19" fmla="*/ 123 h 1294"/>
              <a:gd name="T20" fmla="*/ 902 w 1803"/>
              <a:gd name="T21" fmla="*/ 0 h 1294"/>
              <a:gd name="T22" fmla="*/ 992 w 1803"/>
              <a:gd name="T23" fmla="*/ 123 h 1294"/>
              <a:gd name="T24" fmla="*/ 1082 w 1803"/>
              <a:gd name="T25" fmla="*/ 426 h 1294"/>
              <a:gd name="T26" fmla="*/ 1172 w 1803"/>
              <a:gd name="T27" fmla="*/ 768 h 1294"/>
              <a:gd name="T28" fmla="*/ 1262 w 1803"/>
              <a:gd name="T29" fmla="*/ 1032 h 1294"/>
              <a:gd name="T30" fmla="*/ 1352 w 1803"/>
              <a:gd name="T31" fmla="*/ 1187 h 1294"/>
              <a:gd name="T32" fmla="*/ 1443 w 1803"/>
              <a:gd name="T33" fmla="*/ 1258 h 1294"/>
              <a:gd name="T34" fmla="*/ 1533 w 1803"/>
              <a:gd name="T35" fmla="*/ 1284 h 1294"/>
              <a:gd name="T36" fmla="*/ 1623 w 1803"/>
              <a:gd name="T37" fmla="*/ 1292 h 1294"/>
              <a:gd name="T38" fmla="*/ 1713 w 1803"/>
              <a:gd name="T39" fmla="*/ 1293 h 1294"/>
              <a:gd name="T40" fmla="*/ 1803 w 1803"/>
              <a:gd name="T41" fmla="*/ 129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3" h="1294">
                <a:moveTo>
                  <a:pt x="0" y="1294"/>
                </a:moveTo>
                <a:cubicBezTo>
                  <a:pt x="30" y="1293"/>
                  <a:pt x="60" y="1294"/>
                  <a:pt x="90" y="1293"/>
                </a:cubicBezTo>
                <a:cubicBezTo>
                  <a:pt x="120" y="1293"/>
                  <a:pt x="150" y="1293"/>
                  <a:pt x="181" y="1292"/>
                </a:cubicBezTo>
                <a:cubicBezTo>
                  <a:pt x="211" y="1290"/>
                  <a:pt x="241" y="1290"/>
                  <a:pt x="271" y="1284"/>
                </a:cubicBezTo>
                <a:cubicBezTo>
                  <a:pt x="301" y="1278"/>
                  <a:pt x="331" y="1274"/>
                  <a:pt x="361" y="1258"/>
                </a:cubicBezTo>
                <a:cubicBezTo>
                  <a:pt x="391" y="1242"/>
                  <a:pt x="421" y="1225"/>
                  <a:pt x="451" y="1187"/>
                </a:cubicBezTo>
                <a:cubicBezTo>
                  <a:pt x="481" y="1150"/>
                  <a:pt x="511" y="1102"/>
                  <a:pt x="541" y="1032"/>
                </a:cubicBezTo>
                <a:cubicBezTo>
                  <a:pt x="571" y="962"/>
                  <a:pt x="601" y="869"/>
                  <a:pt x="631" y="768"/>
                </a:cubicBezTo>
                <a:cubicBezTo>
                  <a:pt x="661" y="667"/>
                  <a:pt x="691" y="534"/>
                  <a:pt x="721" y="426"/>
                </a:cubicBezTo>
                <a:cubicBezTo>
                  <a:pt x="751" y="319"/>
                  <a:pt x="782" y="194"/>
                  <a:pt x="812" y="123"/>
                </a:cubicBezTo>
                <a:cubicBezTo>
                  <a:pt x="841" y="53"/>
                  <a:pt x="872" y="0"/>
                  <a:pt x="902" y="0"/>
                </a:cubicBezTo>
                <a:cubicBezTo>
                  <a:pt x="931" y="0"/>
                  <a:pt x="962" y="53"/>
                  <a:pt x="992" y="123"/>
                </a:cubicBezTo>
                <a:cubicBezTo>
                  <a:pt x="1022" y="194"/>
                  <a:pt x="1052" y="319"/>
                  <a:pt x="1082" y="426"/>
                </a:cubicBezTo>
                <a:cubicBezTo>
                  <a:pt x="1112" y="534"/>
                  <a:pt x="1142" y="667"/>
                  <a:pt x="1172" y="768"/>
                </a:cubicBezTo>
                <a:cubicBezTo>
                  <a:pt x="1202" y="869"/>
                  <a:pt x="1232" y="962"/>
                  <a:pt x="1262" y="1032"/>
                </a:cubicBezTo>
                <a:cubicBezTo>
                  <a:pt x="1292" y="1102"/>
                  <a:pt x="1322" y="1150"/>
                  <a:pt x="1352" y="1187"/>
                </a:cubicBezTo>
                <a:cubicBezTo>
                  <a:pt x="1383" y="1225"/>
                  <a:pt x="1413" y="1242"/>
                  <a:pt x="1443" y="1258"/>
                </a:cubicBezTo>
                <a:cubicBezTo>
                  <a:pt x="1473" y="1274"/>
                  <a:pt x="1503" y="1278"/>
                  <a:pt x="1533" y="1284"/>
                </a:cubicBezTo>
                <a:cubicBezTo>
                  <a:pt x="1563" y="1290"/>
                  <a:pt x="1593" y="1290"/>
                  <a:pt x="1623" y="1292"/>
                </a:cubicBezTo>
                <a:cubicBezTo>
                  <a:pt x="1653" y="1293"/>
                  <a:pt x="1683" y="1293"/>
                  <a:pt x="1713" y="1293"/>
                </a:cubicBezTo>
                <a:cubicBezTo>
                  <a:pt x="1743" y="1294"/>
                  <a:pt x="1773" y="1293"/>
                  <a:pt x="1803" y="1294"/>
                </a:cubicBezTo>
              </a:path>
            </a:pathLst>
          </a:custGeom>
          <a:noFill/>
          <a:ln w="19050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2685E79D-3CE5-44A3-9BF8-F36F716496DD}"/>
              </a:ext>
            </a:extLst>
          </p:cNvPr>
          <p:cNvGrpSpPr/>
          <p:nvPr/>
        </p:nvGrpSpPr>
        <p:grpSpPr>
          <a:xfrm>
            <a:off x="5715749" y="4066186"/>
            <a:ext cx="2140155" cy="254665"/>
            <a:chOff x="5715749" y="4066186"/>
            <a:chExt cx="2140155" cy="254665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58BCC8B6-927B-4991-9A88-A35B28FF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749" y="4122268"/>
              <a:ext cx="2121100" cy="181904"/>
            </a:xfrm>
            <a:custGeom>
              <a:avLst/>
              <a:gdLst>
                <a:gd name="T0" fmla="*/ 0 w 1803"/>
                <a:gd name="T1" fmla="*/ 1294 h 1294"/>
                <a:gd name="T2" fmla="*/ 90 w 1803"/>
                <a:gd name="T3" fmla="*/ 1293 h 1294"/>
                <a:gd name="T4" fmla="*/ 181 w 1803"/>
                <a:gd name="T5" fmla="*/ 1292 h 1294"/>
                <a:gd name="T6" fmla="*/ 271 w 1803"/>
                <a:gd name="T7" fmla="*/ 1284 h 1294"/>
                <a:gd name="T8" fmla="*/ 361 w 1803"/>
                <a:gd name="T9" fmla="*/ 1258 h 1294"/>
                <a:gd name="T10" fmla="*/ 451 w 1803"/>
                <a:gd name="T11" fmla="*/ 1187 h 1294"/>
                <a:gd name="T12" fmla="*/ 541 w 1803"/>
                <a:gd name="T13" fmla="*/ 1032 h 1294"/>
                <a:gd name="T14" fmla="*/ 631 w 1803"/>
                <a:gd name="T15" fmla="*/ 768 h 1294"/>
                <a:gd name="T16" fmla="*/ 721 w 1803"/>
                <a:gd name="T17" fmla="*/ 426 h 1294"/>
                <a:gd name="T18" fmla="*/ 812 w 1803"/>
                <a:gd name="T19" fmla="*/ 123 h 1294"/>
                <a:gd name="T20" fmla="*/ 902 w 1803"/>
                <a:gd name="T21" fmla="*/ 0 h 1294"/>
                <a:gd name="T22" fmla="*/ 992 w 1803"/>
                <a:gd name="T23" fmla="*/ 123 h 1294"/>
                <a:gd name="T24" fmla="*/ 1082 w 1803"/>
                <a:gd name="T25" fmla="*/ 426 h 1294"/>
                <a:gd name="T26" fmla="*/ 1172 w 1803"/>
                <a:gd name="T27" fmla="*/ 768 h 1294"/>
                <a:gd name="T28" fmla="*/ 1262 w 1803"/>
                <a:gd name="T29" fmla="*/ 1032 h 1294"/>
                <a:gd name="T30" fmla="*/ 1352 w 1803"/>
                <a:gd name="T31" fmla="*/ 1187 h 1294"/>
                <a:gd name="T32" fmla="*/ 1443 w 1803"/>
                <a:gd name="T33" fmla="*/ 1258 h 1294"/>
                <a:gd name="T34" fmla="*/ 1533 w 1803"/>
                <a:gd name="T35" fmla="*/ 1284 h 1294"/>
                <a:gd name="T36" fmla="*/ 1623 w 1803"/>
                <a:gd name="T37" fmla="*/ 1292 h 1294"/>
                <a:gd name="T38" fmla="*/ 1713 w 1803"/>
                <a:gd name="T39" fmla="*/ 1293 h 1294"/>
                <a:gd name="T40" fmla="*/ 1803 w 1803"/>
                <a:gd name="T41" fmla="*/ 129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3" h="1294">
                  <a:moveTo>
                    <a:pt x="0" y="1294"/>
                  </a:moveTo>
                  <a:cubicBezTo>
                    <a:pt x="30" y="1293"/>
                    <a:pt x="60" y="1294"/>
                    <a:pt x="90" y="1293"/>
                  </a:cubicBezTo>
                  <a:cubicBezTo>
                    <a:pt x="120" y="1293"/>
                    <a:pt x="150" y="1293"/>
                    <a:pt x="181" y="1292"/>
                  </a:cubicBezTo>
                  <a:cubicBezTo>
                    <a:pt x="211" y="1290"/>
                    <a:pt x="241" y="1290"/>
                    <a:pt x="271" y="1284"/>
                  </a:cubicBezTo>
                  <a:cubicBezTo>
                    <a:pt x="301" y="1278"/>
                    <a:pt x="331" y="1274"/>
                    <a:pt x="361" y="1258"/>
                  </a:cubicBezTo>
                  <a:cubicBezTo>
                    <a:pt x="391" y="1242"/>
                    <a:pt x="421" y="1225"/>
                    <a:pt x="451" y="1187"/>
                  </a:cubicBezTo>
                  <a:cubicBezTo>
                    <a:pt x="481" y="1150"/>
                    <a:pt x="511" y="1102"/>
                    <a:pt x="541" y="1032"/>
                  </a:cubicBezTo>
                  <a:cubicBezTo>
                    <a:pt x="571" y="962"/>
                    <a:pt x="601" y="869"/>
                    <a:pt x="631" y="768"/>
                  </a:cubicBezTo>
                  <a:cubicBezTo>
                    <a:pt x="661" y="667"/>
                    <a:pt x="691" y="534"/>
                    <a:pt x="721" y="426"/>
                  </a:cubicBezTo>
                  <a:cubicBezTo>
                    <a:pt x="751" y="319"/>
                    <a:pt x="782" y="194"/>
                    <a:pt x="812" y="123"/>
                  </a:cubicBezTo>
                  <a:cubicBezTo>
                    <a:pt x="841" y="53"/>
                    <a:pt x="872" y="0"/>
                    <a:pt x="902" y="0"/>
                  </a:cubicBezTo>
                  <a:cubicBezTo>
                    <a:pt x="931" y="0"/>
                    <a:pt x="962" y="53"/>
                    <a:pt x="992" y="123"/>
                  </a:cubicBezTo>
                  <a:cubicBezTo>
                    <a:pt x="1022" y="194"/>
                    <a:pt x="1052" y="319"/>
                    <a:pt x="1082" y="426"/>
                  </a:cubicBezTo>
                  <a:cubicBezTo>
                    <a:pt x="1112" y="534"/>
                    <a:pt x="1142" y="667"/>
                    <a:pt x="1172" y="768"/>
                  </a:cubicBezTo>
                  <a:cubicBezTo>
                    <a:pt x="1202" y="869"/>
                    <a:pt x="1232" y="962"/>
                    <a:pt x="1262" y="1032"/>
                  </a:cubicBezTo>
                  <a:cubicBezTo>
                    <a:pt x="1292" y="1102"/>
                    <a:pt x="1322" y="1150"/>
                    <a:pt x="1352" y="1187"/>
                  </a:cubicBezTo>
                  <a:cubicBezTo>
                    <a:pt x="1383" y="1225"/>
                    <a:pt x="1413" y="1242"/>
                    <a:pt x="1443" y="1258"/>
                  </a:cubicBezTo>
                  <a:cubicBezTo>
                    <a:pt x="1473" y="1274"/>
                    <a:pt x="1503" y="1278"/>
                    <a:pt x="1533" y="1284"/>
                  </a:cubicBezTo>
                  <a:cubicBezTo>
                    <a:pt x="1563" y="1290"/>
                    <a:pt x="1593" y="1290"/>
                    <a:pt x="1623" y="1292"/>
                  </a:cubicBezTo>
                  <a:cubicBezTo>
                    <a:pt x="1653" y="1293"/>
                    <a:pt x="1683" y="1293"/>
                    <a:pt x="1713" y="1293"/>
                  </a:cubicBezTo>
                  <a:cubicBezTo>
                    <a:pt x="1743" y="1294"/>
                    <a:pt x="1773" y="1293"/>
                    <a:pt x="1803" y="1294"/>
                  </a:cubicBezTo>
                </a:path>
              </a:pathLst>
            </a:custGeom>
            <a:noFill/>
            <a:ln w="19050" cap="rnd">
              <a:solidFill>
                <a:srgbClr val="44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C6768E72-AD80-42C8-BCE1-FC1B0DF12F06}"/>
                </a:ext>
              </a:extLst>
            </p:cNvPr>
            <p:cNvSpPr/>
            <p:nvPr/>
          </p:nvSpPr>
          <p:spPr>
            <a:xfrm>
              <a:off x="6786670" y="4066186"/>
              <a:ext cx="1069234" cy="254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0E49B023-3262-4C5A-A383-20B129EE7F8C}"/>
              </a:ext>
            </a:extLst>
          </p:cNvPr>
          <p:cNvGrpSpPr/>
          <p:nvPr/>
        </p:nvGrpSpPr>
        <p:grpSpPr>
          <a:xfrm>
            <a:off x="1277620" y="2523858"/>
            <a:ext cx="2175120" cy="254665"/>
            <a:chOff x="1277620" y="2523858"/>
            <a:chExt cx="2175120" cy="254665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371F178-A397-4834-8DC3-160CA45B7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640" y="2542418"/>
              <a:ext cx="2121100" cy="181904"/>
            </a:xfrm>
            <a:custGeom>
              <a:avLst/>
              <a:gdLst>
                <a:gd name="T0" fmla="*/ 0 w 1803"/>
                <a:gd name="T1" fmla="*/ 1294 h 1294"/>
                <a:gd name="T2" fmla="*/ 90 w 1803"/>
                <a:gd name="T3" fmla="*/ 1293 h 1294"/>
                <a:gd name="T4" fmla="*/ 181 w 1803"/>
                <a:gd name="T5" fmla="*/ 1292 h 1294"/>
                <a:gd name="T6" fmla="*/ 271 w 1803"/>
                <a:gd name="T7" fmla="*/ 1284 h 1294"/>
                <a:gd name="T8" fmla="*/ 361 w 1803"/>
                <a:gd name="T9" fmla="*/ 1258 h 1294"/>
                <a:gd name="T10" fmla="*/ 451 w 1803"/>
                <a:gd name="T11" fmla="*/ 1187 h 1294"/>
                <a:gd name="T12" fmla="*/ 541 w 1803"/>
                <a:gd name="T13" fmla="*/ 1032 h 1294"/>
                <a:gd name="T14" fmla="*/ 631 w 1803"/>
                <a:gd name="T15" fmla="*/ 768 h 1294"/>
                <a:gd name="T16" fmla="*/ 721 w 1803"/>
                <a:gd name="T17" fmla="*/ 426 h 1294"/>
                <a:gd name="T18" fmla="*/ 812 w 1803"/>
                <a:gd name="T19" fmla="*/ 123 h 1294"/>
                <a:gd name="T20" fmla="*/ 902 w 1803"/>
                <a:gd name="T21" fmla="*/ 0 h 1294"/>
                <a:gd name="T22" fmla="*/ 992 w 1803"/>
                <a:gd name="T23" fmla="*/ 123 h 1294"/>
                <a:gd name="T24" fmla="*/ 1082 w 1803"/>
                <a:gd name="T25" fmla="*/ 426 h 1294"/>
                <a:gd name="T26" fmla="*/ 1172 w 1803"/>
                <a:gd name="T27" fmla="*/ 768 h 1294"/>
                <a:gd name="T28" fmla="*/ 1262 w 1803"/>
                <a:gd name="T29" fmla="*/ 1032 h 1294"/>
                <a:gd name="T30" fmla="*/ 1352 w 1803"/>
                <a:gd name="T31" fmla="*/ 1187 h 1294"/>
                <a:gd name="T32" fmla="*/ 1443 w 1803"/>
                <a:gd name="T33" fmla="*/ 1258 h 1294"/>
                <a:gd name="T34" fmla="*/ 1533 w 1803"/>
                <a:gd name="T35" fmla="*/ 1284 h 1294"/>
                <a:gd name="T36" fmla="*/ 1623 w 1803"/>
                <a:gd name="T37" fmla="*/ 1292 h 1294"/>
                <a:gd name="T38" fmla="*/ 1713 w 1803"/>
                <a:gd name="T39" fmla="*/ 1293 h 1294"/>
                <a:gd name="T40" fmla="*/ 1803 w 1803"/>
                <a:gd name="T41" fmla="*/ 129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3" h="1294">
                  <a:moveTo>
                    <a:pt x="0" y="1294"/>
                  </a:moveTo>
                  <a:cubicBezTo>
                    <a:pt x="30" y="1293"/>
                    <a:pt x="60" y="1294"/>
                    <a:pt x="90" y="1293"/>
                  </a:cubicBezTo>
                  <a:cubicBezTo>
                    <a:pt x="120" y="1293"/>
                    <a:pt x="150" y="1293"/>
                    <a:pt x="181" y="1292"/>
                  </a:cubicBezTo>
                  <a:cubicBezTo>
                    <a:pt x="211" y="1290"/>
                    <a:pt x="241" y="1290"/>
                    <a:pt x="271" y="1284"/>
                  </a:cubicBezTo>
                  <a:cubicBezTo>
                    <a:pt x="301" y="1278"/>
                    <a:pt x="331" y="1274"/>
                    <a:pt x="361" y="1258"/>
                  </a:cubicBezTo>
                  <a:cubicBezTo>
                    <a:pt x="391" y="1242"/>
                    <a:pt x="421" y="1225"/>
                    <a:pt x="451" y="1187"/>
                  </a:cubicBezTo>
                  <a:cubicBezTo>
                    <a:pt x="481" y="1150"/>
                    <a:pt x="511" y="1102"/>
                    <a:pt x="541" y="1032"/>
                  </a:cubicBezTo>
                  <a:cubicBezTo>
                    <a:pt x="571" y="962"/>
                    <a:pt x="601" y="869"/>
                    <a:pt x="631" y="768"/>
                  </a:cubicBezTo>
                  <a:cubicBezTo>
                    <a:pt x="661" y="667"/>
                    <a:pt x="691" y="534"/>
                    <a:pt x="721" y="426"/>
                  </a:cubicBezTo>
                  <a:cubicBezTo>
                    <a:pt x="751" y="319"/>
                    <a:pt x="782" y="194"/>
                    <a:pt x="812" y="123"/>
                  </a:cubicBezTo>
                  <a:cubicBezTo>
                    <a:pt x="841" y="53"/>
                    <a:pt x="872" y="0"/>
                    <a:pt x="902" y="0"/>
                  </a:cubicBezTo>
                  <a:cubicBezTo>
                    <a:pt x="931" y="0"/>
                    <a:pt x="962" y="53"/>
                    <a:pt x="992" y="123"/>
                  </a:cubicBezTo>
                  <a:cubicBezTo>
                    <a:pt x="1022" y="194"/>
                    <a:pt x="1052" y="319"/>
                    <a:pt x="1082" y="426"/>
                  </a:cubicBezTo>
                  <a:cubicBezTo>
                    <a:pt x="1112" y="534"/>
                    <a:pt x="1142" y="667"/>
                    <a:pt x="1172" y="768"/>
                  </a:cubicBezTo>
                  <a:cubicBezTo>
                    <a:pt x="1202" y="869"/>
                    <a:pt x="1232" y="962"/>
                    <a:pt x="1262" y="1032"/>
                  </a:cubicBezTo>
                  <a:cubicBezTo>
                    <a:pt x="1292" y="1102"/>
                    <a:pt x="1322" y="1150"/>
                    <a:pt x="1352" y="1187"/>
                  </a:cubicBezTo>
                  <a:cubicBezTo>
                    <a:pt x="1383" y="1225"/>
                    <a:pt x="1413" y="1242"/>
                    <a:pt x="1443" y="1258"/>
                  </a:cubicBezTo>
                  <a:cubicBezTo>
                    <a:pt x="1473" y="1274"/>
                    <a:pt x="1503" y="1278"/>
                    <a:pt x="1533" y="1284"/>
                  </a:cubicBezTo>
                  <a:cubicBezTo>
                    <a:pt x="1563" y="1290"/>
                    <a:pt x="1593" y="1290"/>
                    <a:pt x="1623" y="1292"/>
                  </a:cubicBezTo>
                  <a:cubicBezTo>
                    <a:pt x="1653" y="1293"/>
                    <a:pt x="1683" y="1293"/>
                    <a:pt x="1713" y="1293"/>
                  </a:cubicBezTo>
                  <a:cubicBezTo>
                    <a:pt x="1743" y="1294"/>
                    <a:pt x="1773" y="1293"/>
                    <a:pt x="1803" y="1294"/>
                  </a:cubicBezTo>
                </a:path>
              </a:pathLst>
            </a:custGeom>
            <a:noFill/>
            <a:ln w="19050" cap="rnd">
              <a:solidFill>
                <a:srgbClr val="44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BF03A8C9-C02C-42FF-9AE1-AF6938685AE8}"/>
                </a:ext>
              </a:extLst>
            </p:cNvPr>
            <p:cNvSpPr/>
            <p:nvPr/>
          </p:nvSpPr>
          <p:spPr>
            <a:xfrm>
              <a:off x="1277620" y="2523858"/>
              <a:ext cx="1069234" cy="254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オブジェクト 8">
                <a:extLst>
                  <a:ext uri="{FF2B5EF4-FFF2-40B4-BE49-F238E27FC236}">
                    <a16:creationId xmlns:a16="http://schemas.microsoft.com/office/drawing/2014/main" id="{D24F7EDE-8F43-42FE-BB9A-FDC15766333A}"/>
                  </a:ext>
                </a:extLst>
              </p:cNvPr>
              <p:cNvSpPr txBox="1"/>
              <p:nvPr/>
            </p:nvSpPr>
            <p:spPr bwMode="auto">
              <a:xfrm>
                <a:off x="153432" y="918807"/>
                <a:ext cx="8580678" cy="36623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ja-JP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1" lang="ja-JP" alt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1" lang="ja-JP" alt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)=</m:t>
                      </m:r>
                      <m:nary>
                        <m:naryPr>
                          <m:ctrlP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−∞</m:t>
                          </m:r>
                        </m:sub>
                        <m:sup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p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′)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′)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e>
                      </m:nary>
                      <m:r>
                        <a:rPr kumimoji="1" lang="ja-JP" alt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  <m:sup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𝑗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>
                                <a:lumMod val="6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>
                                    <a:lumMod val="6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>
                                <a:lumMod val="6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>
                                    <a:lumMod val="6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−3)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−2)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𝑁</m:t>
                                      </m:r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−1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−4)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−3)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−2)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−4)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−3)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−3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−2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>
                                <a:lumMod val="6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>
                                    <a:lumMod val="6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オブジェクト 8">
                <a:extLst>
                  <a:ext uri="{FF2B5EF4-FFF2-40B4-BE49-F238E27FC236}">
                    <a16:creationId xmlns:a16="http://schemas.microsoft.com/office/drawing/2014/main" id="{D24F7EDE-8F43-42FE-BB9A-FDC157663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432" y="918807"/>
                <a:ext cx="8580678" cy="36623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EFA45351-9867-420D-91EB-401167E11C2B}"/>
                  </a:ext>
                </a:extLst>
              </p:cNvPr>
              <p:cNvSpPr/>
              <p:nvPr/>
            </p:nvSpPr>
            <p:spPr>
              <a:xfrm>
                <a:off x="114252" y="4623519"/>
                <a:ext cx="217559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ja-JP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Observed signal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EFA45351-9867-420D-91EB-401167E11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52" y="4623519"/>
                <a:ext cx="2175596" cy="830997"/>
              </a:xfrm>
              <a:prstGeom prst="rect">
                <a:avLst/>
              </a:prstGeom>
              <a:blipFill>
                <a:blip r:embed="rId4"/>
                <a:stretch>
                  <a:fillRect l="-4482" r="-1681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2A7E7578-8AC5-4A50-90D9-02B952B78985}"/>
                  </a:ext>
                </a:extLst>
              </p:cNvPr>
              <p:cNvSpPr/>
              <p:nvPr/>
            </p:nvSpPr>
            <p:spPr>
              <a:xfrm>
                <a:off x="7092280" y="4365104"/>
                <a:ext cx="202010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Intrinsic signal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2A7E7578-8AC5-4A50-90D9-02B952B78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365104"/>
                <a:ext cx="2020105" cy="830997"/>
              </a:xfrm>
              <a:prstGeom prst="rect">
                <a:avLst/>
              </a:prstGeom>
              <a:blipFill>
                <a:blip r:embed="rId5"/>
                <a:stretch>
                  <a:fillRect l="-2108" r="-4518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F651BA57-63C8-4903-B781-050E95EBC1B9}"/>
                  </a:ext>
                </a:extLst>
              </p:cNvPr>
              <p:cNvSpPr/>
              <p:nvPr/>
            </p:nvSpPr>
            <p:spPr>
              <a:xfrm>
                <a:off x="783485" y="4725144"/>
                <a:ext cx="8387744" cy="1623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𝑔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Apparatus function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Very often,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  <m:sub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  <m: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is band matrix with maxima at diagonal</a:t>
                </a: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行列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は対角要素に最大値を持つ帯行列になることが多い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F651BA57-63C8-4903-B781-050E95EBC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85" y="4725144"/>
                <a:ext cx="8387744" cy="1623971"/>
              </a:xfrm>
              <a:prstGeom prst="rect">
                <a:avLst/>
              </a:prstGeom>
              <a:blipFill>
                <a:blip r:embed="rId6"/>
                <a:stretch>
                  <a:fillRect l="-727" r="-655" b="-41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9E7E3250-F4CF-4C7E-A90B-09E17FAE2021}"/>
              </a:ext>
            </a:extLst>
          </p:cNvPr>
          <p:cNvCxnSpPr/>
          <p:nvPr/>
        </p:nvCxnSpPr>
        <p:spPr>
          <a:xfrm flipV="1">
            <a:off x="4963891" y="3994178"/>
            <a:ext cx="110891" cy="86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2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1584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Program:</a:t>
            </a: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convolution.py</a:t>
            </a: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7A04770-9E8E-C73F-B9D6-17DF4C445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28" y="996900"/>
            <a:ext cx="3928985" cy="552666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4C2D99-2154-6CC6-BB35-91F74E37A290}"/>
              </a:ext>
            </a:extLst>
          </p:cNvPr>
          <p:cNvSpPr txBox="1"/>
          <p:nvPr/>
        </p:nvSpPr>
        <p:spPr>
          <a:xfrm>
            <a:off x="4062713" y="670972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</a:t>
            </a:r>
            <a:r>
              <a:rPr kumimoji="1" lang="en-US" altLang="ja-JP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tkprog_tutorial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]\spectrum\dos.xlsx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8358606-705E-C27B-EA55-FE133755FE6C}"/>
              </a:ext>
            </a:extLst>
          </p:cNvPr>
          <p:cNvSpPr/>
          <p:nvPr/>
        </p:nvSpPr>
        <p:spPr>
          <a:xfrm>
            <a:off x="133728" y="4549908"/>
            <a:ext cx="1242646" cy="281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F35B8B5-B4A1-FED7-BFC1-F66CDEB50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745" y="1040304"/>
            <a:ext cx="5772150" cy="2476500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76783DE-0040-A09F-E453-8652CA3F23EB}"/>
              </a:ext>
            </a:extLst>
          </p:cNvPr>
          <p:cNvCxnSpPr>
            <a:cxnSpLocks/>
          </p:cNvCxnSpPr>
          <p:nvPr/>
        </p:nvCxnSpPr>
        <p:spPr>
          <a:xfrm flipV="1">
            <a:off x="1376374" y="2308092"/>
            <a:ext cx="2686339" cy="23126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0E95B98-9609-5D6E-BFAD-FE12D8301E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01"/>
          <a:stretch/>
        </p:blipFill>
        <p:spPr>
          <a:xfrm>
            <a:off x="1881586" y="2046157"/>
            <a:ext cx="5715553" cy="4180342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2"/>
            <a:ext cx="9144000" cy="73914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畳み込みによる平滑化 </a:t>
            </a:r>
            <a:r>
              <a:rPr lang="en-US" altLang="ja-JP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ぼかし</a:t>
            </a:r>
            <a:r>
              <a:rPr lang="en-US" altLang="ja-JP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smearing)</a:t>
            </a:r>
            <a:endParaRPr lang="ja-JP" altLang="en-US" sz="28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64718" y="1030494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問題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スパイキーな構造があり、読み取りにくい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それぞれのデータに幅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0.3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eV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の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Gauss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関数の広がりを加える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畳み込み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 =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exp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[(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ja-JP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 E</a:t>
            </a:r>
            <a:r>
              <a:rPr kumimoji="1" lang="en-US" altLang="ja-JP" sz="20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)/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w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</a:t>
            </a:r>
            <a:r>
              <a:rPr kumimoji="1" lang="en-US" altLang="ja-JP" sz="2000" b="1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w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0.2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eV)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771" y="666324"/>
            <a:ext cx="5432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密度汎関数計算で得た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a-InGaZnO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4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の状態密度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7496" y="609329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注意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バンドエッジは窓関数の広がり分、裾を引く。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正確なバンドエッジは求められない</a:t>
            </a:r>
            <a:endParaRPr kumimoji="1" lang="en-US" altLang="ja-JP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275856" y="2636912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67089" y="2265842"/>
            <a:ext cx="1604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Calculated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DOS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76142" y="2583075"/>
            <a:ext cx="1199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Convoluted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1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1350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平滑化の結果</a:t>
            </a:r>
            <a:endParaRPr lang="ja-JP" altLang="en-US" sz="24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オブジェクト 8"/>
          <p:cNvSpPr txBox="1"/>
          <p:nvPr/>
        </p:nvSpPr>
        <p:spPr bwMode="auto">
          <a:xfrm>
            <a:off x="2555875" y="7464425"/>
            <a:ext cx="2636838" cy="428625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DFA218E-C85E-D107-6701-5FE13C4D8F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" t="10687" r="911"/>
          <a:stretch/>
        </p:blipFill>
        <p:spPr>
          <a:xfrm>
            <a:off x="2626157" y="606628"/>
            <a:ext cx="6198900" cy="625137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8ACFCA-9B00-A5D5-503F-1ED2C82B6F1A}"/>
              </a:ext>
            </a:extLst>
          </p:cNvPr>
          <p:cNvSpPr txBox="1"/>
          <p:nvPr/>
        </p:nvSpPr>
        <p:spPr>
          <a:xfrm>
            <a:off x="110837" y="14640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平滑化点数を</a:t>
            </a:r>
            <a:r>
              <a:rPr lang="en-US" altLang="ja-JP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11,21,31</a:t>
            </a:r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点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372A99-E2F4-F32D-E78B-F7CFCAD6E36F}"/>
              </a:ext>
            </a:extLst>
          </p:cNvPr>
          <p:cNvSpPr txBox="1"/>
          <p:nvPr/>
        </p:nvSpPr>
        <p:spPr>
          <a:xfrm>
            <a:off x="983674" y="8959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単純移動平均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6FEC1DF-AAED-A6FF-3F01-DF172EB3D130}"/>
              </a:ext>
            </a:extLst>
          </p:cNvPr>
          <p:cNvSpPr txBox="1"/>
          <p:nvPr/>
        </p:nvSpPr>
        <p:spPr>
          <a:xfrm>
            <a:off x="685802" y="28771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2</a:t>
            </a:r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次多項式平滑化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3D921F7-F2D1-346A-2A2C-0334BF6B2535}"/>
              </a:ext>
            </a:extLst>
          </p:cNvPr>
          <p:cNvSpPr txBox="1"/>
          <p:nvPr/>
        </p:nvSpPr>
        <p:spPr>
          <a:xfrm>
            <a:off x="762002" y="499693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4</a:t>
            </a:r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次多項式平滑化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3C1E371-4049-D738-4AA4-05DF5EE86B83}"/>
              </a:ext>
            </a:extLst>
          </p:cNvPr>
          <p:cNvSpPr txBox="1"/>
          <p:nvPr/>
        </p:nvSpPr>
        <p:spPr>
          <a:xfrm>
            <a:off x="166256" y="352835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平滑化点数を</a:t>
            </a:r>
            <a:r>
              <a:rPr lang="en-US" altLang="ja-JP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11,21,31</a:t>
            </a:r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点</a:t>
            </a:r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874CD2-A6F0-2A1C-382A-64FC3A539B2A}"/>
              </a:ext>
            </a:extLst>
          </p:cNvPr>
          <p:cNvSpPr txBox="1"/>
          <p:nvPr/>
        </p:nvSpPr>
        <p:spPr>
          <a:xfrm>
            <a:off x="180113" y="552341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平滑化点数を</a:t>
            </a:r>
            <a:r>
              <a:rPr lang="en-US" altLang="ja-JP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11,21,31</a:t>
            </a:r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点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3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0" y="1"/>
            <a:ext cx="9144000" cy="69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畳み込みによる平滑化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BCD4197-6881-479C-9048-FD502D9F9E75}"/>
              </a:ext>
            </a:extLst>
          </p:cNvPr>
          <p:cNvSpPr txBox="1"/>
          <p:nvPr/>
        </p:nvSpPr>
        <p:spPr>
          <a:xfrm>
            <a:off x="104011" y="1203106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w=0.05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F3C81C1-E834-49FE-90AC-BDA406AC50FD}"/>
              </a:ext>
            </a:extLst>
          </p:cNvPr>
          <p:cNvSpPr txBox="1"/>
          <p:nvPr/>
        </p:nvSpPr>
        <p:spPr>
          <a:xfrm>
            <a:off x="4621378" y="118759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w=0.2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669E90C-508C-4C89-961D-960372059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83" y="1564814"/>
            <a:ext cx="4353669" cy="391965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906DE03-1677-4182-B655-EE3907545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158" y="1573308"/>
            <a:ext cx="4353670" cy="391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1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平滑化</a:t>
            </a:r>
            <a:endParaRPr lang="ja-JP" altLang="en-US" sz="36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1804" y="607328"/>
            <a:ext cx="70503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着目している点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lang="ja-JP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点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ある平均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を取る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・ 単純移動平均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重みを</a:t>
            </a:r>
            <a:r>
              <a:rPr lang="ja-JP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均一に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１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/N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とする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・ 加重移動平均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重み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線形、三角形、指数関数、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Gauss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関数 など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1804" y="4034682"/>
            <a:ext cx="55611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何らかの関数で近似して平滑化を行う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Polynomial smoothing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多項式による平滑化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Smoothing spline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スプライン平滑化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Least-squares method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最小二乗法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1804" y="5828959"/>
            <a:ext cx="4954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その他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Fourier transformation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フーリエ変換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62D3228E-9C07-4EFF-551F-2B6D41F03769}"/>
                  </a:ext>
                </a:extLst>
              </p:cNvPr>
              <p:cNvSpPr/>
              <p:nvPr/>
            </p:nvSpPr>
            <p:spPr>
              <a:xfrm>
                <a:off x="1631504" y="2465243"/>
                <a:ext cx="8656919" cy="1650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Simple moving average (2m+1 points)</a:t>
                </a:r>
                <a:endPara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𝑠𝑚𝑜𝑜𝑡h𝑒𝑑</m:t>
                        </m:r>
                      </m:sub>
                    </m:sSub>
                    <m:r>
                      <a:rPr kumimoji="1" lang="en-US" altLang="ja-JP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den>
                    </m:f>
                    <m:nary>
                      <m:naryPr>
                        <m:chr m:val="∑"/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  <m:sup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Weighted moving average (2m+1 points)</a:t>
                </a:r>
                <a:endPara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𝑠𝑚𝑜𝑜𝑡h𝑒𝑑</m:t>
                        </m:r>
                      </m:sub>
                    </m:sSub>
                    <m:r>
                      <a:rPr kumimoji="1" lang="en-US" altLang="ja-JP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  <m:sup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kumimoji="1" lang="en-US" altLang="ja-JP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ctrlPr>
                          <a:rPr kumimoji="1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kumimoji="1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kumimoji="1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1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kumimoji="1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ja-JP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62D3228E-9C07-4EFF-551F-2B6D41F037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2465243"/>
                <a:ext cx="8656919" cy="1650516"/>
              </a:xfrm>
              <a:prstGeom prst="rect">
                <a:avLst/>
              </a:prstGeom>
              <a:blipFill>
                <a:blip r:embed="rId3"/>
                <a:stretch>
                  <a:fillRect l="-634" t="-6642" b="-225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2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7055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多項式適合法 </a:t>
            </a:r>
            <a: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(</a:t>
            </a:r>
            <a:r>
              <a:rPr lang="en-US" altLang="ja-JP" sz="3200" b="1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Savizky-Golay</a:t>
            </a: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法</a:t>
            </a:r>
            <a: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) </a:t>
            </a: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の重み</a:t>
            </a:r>
            <a:endParaRPr lang="ja-JP" altLang="en-US" sz="24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41365" y="870620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南茂夫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科学計測のための波形データ処理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CQ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出版社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(1986)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32047" y="5921338"/>
                <a:ext cx="86569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(2</a:t>
                </a:r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m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+1)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点を用いた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2,3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次多項式適合の重み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23</m:t>
                        </m:r>
                      </m:sub>
                    </m:sSub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𝑗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)=3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+1)−1−5</m:t>
                    </m:r>
                    <m:sSup>
                      <m:sSup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e>
                      <m:sup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j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= -m,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･･･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-1, 0, 1,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･･･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 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𝑊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23</m:t>
                        </m:r>
                      </m:sub>
                    </m:sSub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=(4</m:t>
                    </m:r>
                    <m:sSup>
                      <m:sSup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−1)(2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+3)/3</m:t>
                    </m:r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47" y="5921338"/>
                <a:ext cx="8656919" cy="830997"/>
              </a:xfrm>
              <a:prstGeom prst="rect">
                <a:avLst/>
              </a:prstGeom>
              <a:blipFill>
                <a:blip r:embed="rId3"/>
                <a:stretch>
                  <a:fillRect l="-423" t="-2920" b="-36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オブジェクト 8"/>
          <p:cNvSpPr txBox="1"/>
          <p:nvPr/>
        </p:nvSpPr>
        <p:spPr bwMode="auto">
          <a:xfrm>
            <a:off x="2555875" y="7464425"/>
            <a:ext cx="2636838" cy="428625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339752" y="1196751"/>
            <a:ext cx="6552728" cy="539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2678971"/>
            <a:ext cx="3491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次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単純移動平均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2</a:t>
            </a:r>
            <a:r>
              <a:rPr lang="ja-JP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次と</a:t>
            </a:r>
            <a:r>
              <a:rPr lang="en-US" altLang="ja-JP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3</a:t>
            </a:r>
            <a:r>
              <a:rPr lang="ja-JP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次は同じ重みになる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CC82978F-8B7F-4B90-ABD4-4839CC970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6782" y="1164094"/>
          <a:ext cx="5112568" cy="483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038770" imgH="6658172" progId="Excel.Sheet.12">
                  <p:embed/>
                </p:oleObj>
              </mc:Choice>
              <mc:Fallback>
                <p:oleObj name="Worksheet" r:id="rId4" imgW="7038770" imgH="6658172" progId="Excel.Shee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CC82978F-8B7F-4B90-ABD4-4839CC970A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6782" y="1164094"/>
                        <a:ext cx="5112568" cy="4835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687181" y="1116033"/>
            <a:ext cx="330514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次および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次多項式適合法の重み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2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高次の微分公式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13771" r="38528" b="72131"/>
          <a:stretch/>
        </p:blipFill>
        <p:spPr>
          <a:xfrm>
            <a:off x="1115616" y="1092806"/>
            <a:ext cx="3744416" cy="122413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51520" y="692696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点公式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13760" t="57377"/>
          <a:stretch/>
        </p:blipFill>
        <p:spPr>
          <a:xfrm>
            <a:off x="1150730" y="4797152"/>
            <a:ext cx="6769642" cy="187220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17232" y="2447693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点公式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13883" t="29354" r="806" b="42777"/>
          <a:stretch/>
        </p:blipFill>
        <p:spPr>
          <a:xfrm>
            <a:off x="1223628" y="2924944"/>
            <a:ext cx="6696744" cy="122413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23528" y="4397042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7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点公式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6F2C510-0A6E-4813-8891-27F4061678F4}"/>
              </a:ext>
            </a:extLst>
          </p:cNvPr>
          <p:cNvCxnSpPr/>
          <p:nvPr/>
        </p:nvCxnSpPr>
        <p:spPr>
          <a:xfrm>
            <a:off x="3203848" y="6525344"/>
            <a:ext cx="2880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27452DE-66BA-4C5B-A5C8-94DB53DD5510}"/>
              </a:ext>
            </a:extLst>
          </p:cNvPr>
          <p:cNvCxnSpPr/>
          <p:nvPr/>
        </p:nvCxnSpPr>
        <p:spPr>
          <a:xfrm>
            <a:off x="3203848" y="4005064"/>
            <a:ext cx="2880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9A55BC2-4FE4-42F1-8AE2-ABF6F6BFE01C}"/>
              </a:ext>
            </a:extLst>
          </p:cNvPr>
          <p:cNvCxnSpPr/>
          <p:nvPr/>
        </p:nvCxnSpPr>
        <p:spPr>
          <a:xfrm>
            <a:off x="2915816" y="2204864"/>
            <a:ext cx="2880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53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8485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フィルターとコンボリューション</a:t>
            </a:r>
            <a:endParaRPr lang="ja-JP" altLang="en-US" sz="24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07504" y="626861"/>
                <a:ext cx="8656919" cy="6292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中央差分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1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次微分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den>
                    </m:f>
                    <m:d>
                      <m:d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ja-JP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中央差分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2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次微分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e>
                          <m:sup>
                            <m: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kumimoji="1" lang="en-US" altLang="ja-JP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単純移動平均 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(3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点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1" lang="en-US" altLang="ja-JP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加重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移動平均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(3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点片三角重み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ja-JP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加重移動平均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(3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点両三角重み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)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ja-JP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2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次および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3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次多項式適合化平均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(2</a:t>
                </a:r>
                <a:r>
                  <a:rPr kumimoji="1" lang="en-US" altLang="ja-JP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m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+1 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点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d>
                      <m:dPr>
                        <m:ctrlPr>
                          <a:rPr lang="en-US" altLang="ja-JP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altLang="ja-JP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sz="1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ja-JP" sz="1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ja-JP" sz="1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ja-JP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sz="1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微分、平滑化、コンボリューションは、</a:t>
                </a:r>
                <a:endParaRPr lang="en-US" altLang="ja-JP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フィルターを変えるだけで</a:t>
                </a:r>
                <a:endParaRPr lang="en-US" altLang="ja-JP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同じコンボリューションプログラムを流用できる</a:t>
                </a:r>
                <a:endParaRPr lang="en-US" altLang="ja-JP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26861"/>
                <a:ext cx="8656919" cy="6292235"/>
              </a:xfrm>
              <a:prstGeom prst="rect">
                <a:avLst/>
              </a:prstGeom>
              <a:blipFill>
                <a:blip r:embed="rId3"/>
                <a:stretch>
                  <a:fillRect l="-6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0A14B1-FEB2-55D8-9BD5-C2C8D384CE4E}"/>
              </a:ext>
            </a:extLst>
          </p:cNvPr>
          <p:cNvSpPr txBox="1"/>
          <p:nvPr/>
        </p:nvSpPr>
        <p:spPr>
          <a:xfrm>
            <a:off x="5586760" y="1203715"/>
            <a:ext cx="145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フィルター</a:t>
            </a:r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8EE68BD-7EBD-BBA2-62B5-C37D4CA55EDE}"/>
              </a:ext>
            </a:extLst>
          </p:cNvPr>
          <p:cNvSpPr/>
          <p:nvPr/>
        </p:nvSpPr>
        <p:spPr>
          <a:xfrm>
            <a:off x="5345150" y="758319"/>
            <a:ext cx="1524787" cy="78485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BC1BC4-09DF-C314-D5E7-9ECE87D13388}"/>
              </a:ext>
            </a:extLst>
          </p:cNvPr>
          <p:cNvSpPr txBox="1"/>
          <p:nvPr/>
        </p:nvSpPr>
        <p:spPr>
          <a:xfrm>
            <a:off x="2281224" y="706479"/>
            <a:ext cx="2542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0000FF"/>
                </a:solidFill>
                <a:latin typeface="Times New Roman"/>
                <a:ea typeface="ＭＳ Ｐゴシック"/>
              </a:rPr>
              <a:t>コンボリューション</a:t>
            </a:r>
            <a:r>
              <a:rPr lang="en-US" altLang="ja-JP" b="1" dirty="0">
                <a:solidFill>
                  <a:srgbClr val="0000FF"/>
                </a:solidFill>
                <a:latin typeface="Times New Roman"/>
                <a:ea typeface="ＭＳ Ｐゴシック"/>
              </a:rPr>
              <a:t>:</a:t>
            </a:r>
            <a:br>
              <a:rPr lang="en-US" altLang="ja-JP" b="1" dirty="0">
                <a:solidFill>
                  <a:srgbClr val="0000FF"/>
                </a:solidFill>
                <a:latin typeface="Times New Roman"/>
                <a:ea typeface="ＭＳ Ｐゴシック"/>
              </a:rPr>
            </a:br>
            <a:r>
              <a:rPr lang="ja-JP" altLang="en-US" b="1" dirty="0">
                <a:solidFill>
                  <a:srgbClr val="0000FF"/>
                </a:solidFill>
                <a:latin typeface="Times New Roman"/>
                <a:ea typeface="ＭＳ Ｐゴシック"/>
              </a:rPr>
              <a:t>　データと</a:t>
            </a:r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フィルターの</a:t>
            </a:r>
            <a:br>
              <a:rPr lang="en-US" altLang="ja-JP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</a:br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　行列演算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438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4192" y="0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600" b="1" dirty="0">
                <a:solidFill>
                  <a:srgbClr val="0000FF"/>
                </a:solidFill>
              </a:rPr>
              <a:t>任意関数のコンボリューション</a:t>
            </a:r>
            <a:endParaRPr lang="ja-JP" altLang="en-US" sz="3600" b="1" dirty="0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03848" y="611030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南茂夫 編著、科学計測のための波形データ処理、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CQ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出版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(1986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E4156EC7-9396-4B58-A231-1991C39064BB}"/>
              </a:ext>
            </a:extLst>
          </p:cNvPr>
          <p:cNvSpPr>
            <a:spLocks/>
          </p:cNvSpPr>
          <p:nvPr/>
        </p:nvSpPr>
        <p:spPr bwMode="auto">
          <a:xfrm rot="5400000">
            <a:off x="7663207" y="3362130"/>
            <a:ext cx="1771395" cy="320960"/>
          </a:xfrm>
          <a:custGeom>
            <a:avLst/>
            <a:gdLst>
              <a:gd name="T0" fmla="*/ 0 w 1803"/>
              <a:gd name="T1" fmla="*/ 0 h 1293"/>
              <a:gd name="T2" fmla="*/ 91 w 1803"/>
              <a:gd name="T3" fmla="*/ 0 h 1293"/>
              <a:gd name="T4" fmla="*/ 180 w 1803"/>
              <a:gd name="T5" fmla="*/ 0 h 1293"/>
              <a:gd name="T6" fmla="*/ 270 w 1803"/>
              <a:gd name="T7" fmla="*/ 0 h 1293"/>
              <a:gd name="T8" fmla="*/ 361 w 1803"/>
              <a:gd name="T9" fmla="*/ 0 h 1293"/>
              <a:gd name="T10" fmla="*/ 451 w 1803"/>
              <a:gd name="T11" fmla="*/ 0 h 1293"/>
              <a:gd name="T12" fmla="*/ 541 w 1803"/>
              <a:gd name="T13" fmla="*/ 0 h 1293"/>
              <a:gd name="T14" fmla="*/ 631 w 1803"/>
              <a:gd name="T15" fmla="*/ 0 h 1293"/>
              <a:gd name="T16" fmla="*/ 722 w 1803"/>
              <a:gd name="T17" fmla="*/ 0 h 1293"/>
              <a:gd name="T18" fmla="*/ 812 w 1803"/>
              <a:gd name="T19" fmla="*/ 0 h 1293"/>
              <a:gd name="T20" fmla="*/ 902 w 1803"/>
              <a:gd name="T21" fmla="*/ 0 h 1293"/>
              <a:gd name="T22" fmla="*/ 902 w 1803"/>
              <a:gd name="T23" fmla="*/ 1293 h 1293"/>
              <a:gd name="T24" fmla="*/ 1082 w 1803"/>
              <a:gd name="T25" fmla="*/ 1293 h 1293"/>
              <a:gd name="T26" fmla="*/ 1172 w 1803"/>
              <a:gd name="T27" fmla="*/ 1293 h 1293"/>
              <a:gd name="T28" fmla="*/ 1262 w 1803"/>
              <a:gd name="T29" fmla="*/ 1293 h 1293"/>
              <a:gd name="T30" fmla="*/ 1353 w 1803"/>
              <a:gd name="T31" fmla="*/ 1293 h 1293"/>
              <a:gd name="T32" fmla="*/ 1443 w 1803"/>
              <a:gd name="T33" fmla="*/ 1293 h 1293"/>
              <a:gd name="T34" fmla="*/ 1533 w 1803"/>
              <a:gd name="T35" fmla="*/ 1293 h 1293"/>
              <a:gd name="T36" fmla="*/ 1623 w 1803"/>
              <a:gd name="T37" fmla="*/ 1293 h 1293"/>
              <a:gd name="T38" fmla="*/ 1714 w 1803"/>
              <a:gd name="T39" fmla="*/ 1293 h 1293"/>
              <a:gd name="T40" fmla="*/ 1803 w 1803"/>
              <a:gd name="T41" fmla="*/ 1293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3" h="1293">
                <a:moveTo>
                  <a:pt x="0" y="0"/>
                </a:moveTo>
                <a:lnTo>
                  <a:pt x="91" y="0"/>
                </a:lnTo>
                <a:lnTo>
                  <a:pt x="180" y="0"/>
                </a:lnTo>
                <a:lnTo>
                  <a:pt x="270" y="0"/>
                </a:lnTo>
                <a:lnTo>
                  <a:pt x="361" y="0"/>
                </a:lnTo>
                <a:lnTo>
                  <a:pt x="451" y="0"/>
                </a:lnTo>
                <a:lnTo>
                  <a:pt x="541" y="0"/>
                </a:lnTo>
                <a:lnTo>
                  <a:pt x="631" y="0"/>
                </a:lnTo>
                <a:lnTo>
                  <a:pt x="722" y="0"/>
                </a:lnTo>
                <a:lnTo>
                  <a:pt x="812" y="0"/>
                </a:lnTo>
                <a:lnTo>
                  <a:pt x="902" y="0"/>
                </a:lnTo>
                <a:lnTo>
                  <a:pt x="902" y="1293"/>
                </a:lnTo>
                <a:lnTo>
                  <a:pt x="1082" y="1293"/>
                </a:lnTo>
                <a:lnTo>
                  <a:pt x="1172" y="1293"/>
                </a:lnTo>
                <a:lnTo>
                  <a:pt x="1262" y="1293"/>
                </a:lnTo>
                <a:lnTo>
                  <a:pt x="1353" y="1293"/>
                </a:lnTo>
                <a:lnTo>
                  <a:pt x="1443" y="1293"/>
                </a:lnTo>
                <a:lnTo>
                  <a:pt x="1533" y="1293"/>
                </a:lnTo>
                <a:lnTo>
                  <a:pt x="1623" y="1293"/>
                </a:lnTo>
                <a:lnTo>
                  <a:pt x="1714" y="1293"/>
                </a:lnTo>
                <a:lnTo>
                  <a:pt x="1803" y="1293"/>
                </a:lnTo>
              </a:path>
            </a:pathLst>
          </a:custGeom>
          <a:noFill/>
          <a:ln w="19050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B7BC92BA-588E-45A4-9D21-029C58431D59}"/>
              </a:ext>
            </a:extLst>
          </p:cNvPr>
          <p:cNvSpPr>
            <a:spLocks/>
          </p:cNvSpPr>
          <p:nvPr/>
        </p:nvSpPr>
        <p:spPr bwMode="auto">
          <a:xfrm rot="5400000">
            <a:off x="-708572" y="3372086"/>
            <a:ext cx="2097128" cy="320960"/>
          </a:xfrm>
          <a:custGeom>
            <a:avLst/>
            <a:gdLst>
              <a:gd name="T0" fmla="*/ 27 w 1803"/>
              <a:gd name="T1" fmla="*/ 0 h 1293"/>
              <a:gd name="T2" fmla="*/ 63 w 1803"/>
              <a:gd name="T3" fmla="*/ 0 h 1293"/>
              <a:gd name="T4" fmla="*/ 99 w 1803"/>
              <a:gd name="T5" fmla="*/ 0 h 1293"/>
              <a:gd name="T6" fmla="*/ 135 w 1803"/>
              <a:gd name="T7" fmla="*/ 0 h 1293"/>
              <a:gd name="T8" fmla="*/ 172 w 1803"/>
              <a:gd name="T9" fmla="*/ 0 h 1293"/>
              <a:gd name="T10" fmla="*/ 208 w 1803"/>
              <a:gd name="T11" fmla="*/ 0 h 1293"/>
              <a:gd name="T12" fmla="*/ 244 w 1803"/>
              <a:gd name="T13" fmla="*/ 0 h 1293"/>
              <a:gd name="T14" fmla="*/ 280 w 1803"/>
              <a:gd name="T15" fmla="*/ 0 h 1293"/>
              <a:gd name="T16" fmla="*/ 316 w 1803"/>
              <a:gd name="T17" fmla="*/ 0 h 1293"/>
              <a:gd name="T18" fmla="*/ 352 w 1803"/>
              <a:gd name="T19" fmla="*/ 0 h 1293"/>
              <a:gd name="T20" fmla="*/ 388 w 1803"/>
              <a:gd name="T21" fmla="*/ 0 h 1293"/>
              <a:gd name="T22" fmla="*/ 424 w 1803"/>
              <a:gd name="T23" fmla="*/ 0 h 1293"/>
              <a:gd name="T24" fmla="*/ 460 w 1803"/>
              <a:gd name="T25" fmla="*/ 0 h 1293"/>
              <a:gd name="T26" fmla="*/ 496 w 1803"/>
              <a:gd name="T27" fmla="*/ 0 h 1293"/>
              <a:gd name="T28" fmla="*/ 532 w 1803"/>
              <a:gd name="T29" fmla="*/ 1 h 1293"/>
              <a:gd name="T30" fmla="*/ 568 w 1803"/>
              <a:gd name="T31" fmla="*/ 1 h 1293"/>
              <a:gd name="T32" fmla="*/ 604 w 1803"/>
              <a:gd name="T33" fmla="*/ 2 h 1293"/>
              <a:gd name="T34" fmla="*/ 640 w 1803"/>
              <a:gd name="T35" fmla="*/ 4 h 1293"/>
              <a:gd name="T36" fmla="*/ 676 w 1803"/>
              <a:gd name="T37" fmla="*/ 9 h 1293"/>
              <a:gd name="T38" fmla="*/ 712 w 1803"/>
              <a:gd name="T39" fmla="*/ 19 h 1293"/>
              <a:gd name="T40" fmla="*/ 748 w 1803"/>
              <a:gd name="T41" fmla="*/ 42 h 1293"/>
              <a:gd name="T42" fmla="*/ 785 w 1803"/>
              <a:gd name="T43" fmla="*/ 90 h 1293"/>
              <a:gd name="T44" fmla="*/ 821 w 1803"/>
              <a:gd name="T45" fmla="*/ 184 h 1293"/>
              <a:gd name="T46" fmla="*/ 857 w 1803"/>
              <a:gd name="T47" fmla="*/ 348 h 1293"/>
              <a:gd name="T48" fmla="*/ 893 w 1803"/>
              <a:gd name="T49" fmla="*/ 582 h 1293"/>
              <a:gd name="T50" fmla="*/ 929 w 1803"/>
              <a:gd name="T51" fmla="*/ 835 h 1293"/>
              <a:gd name="T52" fmla="*/ 965 w 1803"/>
              <a:gd name="T53" fmla="*/ 1038 h 1293"/>
              <a:gd name="T54" fmla="*/ 1001 w 1803"/>
              <a:gd name="T55" fmla="*/ 1164 h 1293"/>
              <a:gd name="T56" fmla="*/ 1037 w 1803"/>
              <a:gd name="T57" fmla="*/ 1232 h 1293"/>
              <a:gd name="T58" fmla="*/ 1073 w 1803"/>
              <a:gd name="T59" fmla="*/ 1265 h 1293"/>
              <a:gd name="T60" fmla="*/ 1109 w 1803"/>
              <a:gd name="T61" fmla="*/ 1280 h 1293"/>
              <a:gd name="T62" fmla="*/ 1145 w 1803"/>
              <a:gd name="T63" fmla="*/ 1288 h 1293"/>
              <a:gd name="T64" fmla="*/ 1181 w 1803"/>
              <a:gd name="T65" fmla="*/ 1291 h 1293"/>
              <a:gd name="T66" fmla="*/ 1217 w 1803"/>
              <a:gd name="T67" fmla="*/ 1292 h 1293"/>
              <a:gd name="T68" fmla="*/ 1253 w 1803"/>
              <a:gd name="T69" fmla="*/ 1293 h 1293"/>
              <a:gd name="T70" fmla="*/ 1289 w 1803"/>
              <a:gd name="T71" fmla="*/ 1293 h 1293"/>
              <a:gd name="T72" fmla="*/ 1325 w 1803"/>
              <a:gd name="T73" fmla="*/ 1293 h 1293"/>
              <a:gd name="T74" fmla="*/ 1362 w 1803"/>
              <a:gd name="T75" fmla="*/ 1293 h 1293"/>
              <a:gd name="T76" fmla="*/ 1398 w 1803"/>
              <a:gd name="T77" fmla="*/ 1293 h 1293"/>
              <a:gd name="T78" fmla="*/ 1434 w 1803"/>
              <a:gd name="T79" fmla="*/ 1293 h 1293"/>
              <a:gd name="T80" fmla="*/ 1470 w 1803"/>
              <a:gd name="T81" fmla="*/ 1293 h 1293"/>
              <a:gd name="T82" fmla="*/ 1506 w 1803"/>
              <a:gd name="T83" fmla="*/ 1293 h 1293"/>
              <a:gd name="T84" fmla="*/ 1542 w 1803"/>
              <a:gd name="T85" fmla="*/ 1293 h 1293"/>
              <a:gd name="T86" fmla="*/ 1578 w 1803"/>
              <a:gd name="T87" fmla="*/ 1293 h 1293"/>
              <a:gd name="T88" fmla="*/ 1614 w 1803"/>
              <a:gd name="T89" fmla="*/ 1293 h 1293"/>
              <a:gd name="T90" fmla="*/ 1650 w 1803"/>
              <a:gd name="T91" fmla="*/ 1293 h 1293"/>
              <a:gd name="T92" fmla="*/ 1686 w 1803"/>
              <a:gd name="T93" fmla="*/ 1293 h 1293"/>
              <a:gd name="T94" fmla="*/ 1722 w 1803"/>
              <a:gd name="T95" fmla="*/ 1293 h 1293"/>
              <a:gd name="T96" fmla="*/ 1758 w 1803"/>
              <a:gd name="T97" fmla="*/ 1293 h 1293"/>
              <a:gd name="T98" fmla="*/ 1794 w 1803"/>
              <a:gd name="T99" fmla="*/ 1293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03" h="1293">
                <a:moveTo>
                  <a:pt x="0" y="0"/>
                </a:moveTo>
                <a:cubicBezTo>
                  <a:pt x="3" y="0"/>
                  <a:pt x="6" y="0"/>
                  <a:pt x="9" y="0"/>
                </a:cubicBezTo>
                <a:cubicBezTo>
                  <a:pt x="12" y="0"/>
                  <a:pt x="15" y="0"/>
                  <a:pt x="18" y="0"/>
                </a:cubicBezTo>
                <a:cubicBezTo>
                  <a:pt x="21" y="0"/>
                  <a:pt x="24" y="0"/>
                  <a:pt x="27" y="0"/>
                </a:cubicBezTo>
                <a:cubicBezTo>
                  <a:pt x="30" y="0"/>
                  <a:pt x="33" y="0"/>
                  <a:pt x="36" y="0"/>
                </a:cubicBezTo>
                <a:cubicBezTo>
                  <a:pt x="39" y="0"/>
                  <a:pt x="42" y="0"/>
                  <a:pt x="45" y="0"/>
                </a:cubicBezTo>
                <a:cubicBezTo>
                  <a:pt x="48" y="0"/>
                  <a:pt x="51" y="0"/>
                  <a:pt x="54" y="0"/>
                </a:cubicBezTo>
                <a:cubicBezTo>
                  <a:pt x="57" y="0"/>
                  <a:pt x="60" y="0"/>
                  <a:pt x="63" y="0"/>
                </a:cubicBezTo>
                <a:cubicBezTo>
                  <a:pt x="66" y="0"/>
                  <a:pt x="69" y="0"/>
                  <a:pt x="72" y="0"/>
                </a:cubicBezTo>
                <a:cubicBezTo>
                  <a:pt x="75" y="0"/>
                  <a:pt x="78" y="0"/>
                  <a:pt x="81" y="0"/>
                </a:cubicBezTo>
                <a:cubicBezTo>
                  <a:pt x="84" y="0"/>
                  <a:pt x="87" y="0"/>
                  <a:pt x="90" y="0"/>
                </a:cubicBezTo>
                <a:cubicBezTo>
                  <a:pt x="93" y="0"/>
                  <a:pt x="96" y="0"/>
                  <a:pt x="99" y="0"/>
                </a:cubicBezTo>
                <a:cubicBezTo>
                  <a:pt x="102" y="0"/>
                  <a:pt x="105" y="0"/>
                  <a:pt x="108" y="0"/>
                </a:cubicBezTo>
                <a:cubicBezTo>
                  <a:pt x="111" y="0"/>
                  <a:pt x="114" y="0"/>
                  <a:pt x="117" y="0"/>
                </a:cubicBezTo>
                <a:cubicBezTo>
                  <a:pt x="120" y="0"/>
                  <a:pt x="123" y="0"/>
                  <a:pt x="126" y="0"/>
                </a:cubicBezTo>
                <a:cubicBezTo>
                  <a:pt x="129" y="0"/>
                  <a:pt x="132" y="0"/>
                  <a:pt x="135" y="0"/>
                </a:cubicBezTo>
                <a:cubicBezTo>
                  <a:pt x="138" y="0"/>
                  <a:pt x="141" y="0"/>
                  <a:pt x="144" y="0"/>
                </a:cubicBezTo>
                <a:cubicBezTo>
                  <a:pt x="147" y="0"/>
                  <a:pt x="150" y="0"/>
                  <a:pt x="154" y="0"/>
                </a:cubicBezTo>
                <a:cubicBezTo>
                  <a:pt x="157" y="0"/>
                  <a:pt x="160" y="0"/>
                  <a:pt x="163" y="0"/>
                </a:cubicBezTo>
                <a:cubicBezTo>
                  <a:pt x="166" y="0"/>
                  <a:pt x="169" y="0"/>
                  <a:pt x="172" y="0"/>
                </a:cubicBezTo>
                <a:cubicBezTo>
                  <a:pt x="175" y="0"/>
                  <a:pt x="178" y="0"/>
                  <a:pt x="181" y="0"/>
                </a:cubicBezTo>
                <a:cubicBezTo>
                  <a:pt x="184" y="0"/>
                  <a:pt x="187" y="0"/>
                  <a:pt x="190" y="0"/>
                </a:cubicBezTo>
                <a:cubicBezTo>
                  <a:pt x="193" y="0"/>
                  <a:pt x="196" y="0"/>
                  <a:pt x="199" y="0"/>
                </a:cubicBezTo>
                <a:cubicBezTo>
                  <a:pt x="202" y="0"/>
                  <a:pt x="205" y="0"/>
                  <a:pt x="208" y="0"/>
                </a:cubicBezTo>
                <a:cubicBezTo>
                  <a:pt x="211" y="0"/>
                  <a:pt x="214" y="0"/>
                  <a:pt x="217" y="0"/>
                </a:cubicBezTo>
                <a:cubicBezTo>
                  <a:pt x="220" y="0"/>
                  <a:pt x="223" y="0"/>
                  <a:pt x="226" y="0"/>
                </a:cubicBezTo>
                <a:cubicBezTo>
                  <a:pt x="229" y="0"/>
                  <a:pt x="232" y="0"/>
                  <a:pt x="235" y="0"/>
                </a:cubicBezTo>
                <a:cubicBezTo>
                  <a:pt x="238" y="0"/>
                  <a:pt x="241" y="0"/>
                  <a:pt x="244" y="0"/>
                </a:cubicBezTo>
                <a:cubicBezTo>
                  <a:pt x="247" y="0"/>
                  <a:pt x="250" y="0"/>
                  <a:pt x="253" y="0"/>
                </a:cubicBezTo>
                <a:cubicBezTo>
                  <a:pt x="256" y="0"/>
                  <a:pt x="259" y="0"/>
                  <a:pt x="262" y="0"/>
                </a:cubicBezTo>
                <a:cubicBezTo>
                  <a:pt x="265" y="0"/>
                  <a:pt x="268" y="0"/>
                  <a:pt x="271" y="0"/>
                </a:cubicBezTo>
                <a:cubicBezTo>
                  <a:pt x="274" y="0"/>
                  <a:pt x="277" y="0"/>
                  <a:pt x="280" y="0"/>
                </a:cubicBezTo>
                <a:cubicBezTo>
                  <a:pt x="283" y="0"/>
                  <a:pt x="286" y="0"/>
                  <a:pt x="289" y="0"/>
                </a:cubicBezTo>
                <a:cubicBezTo>
                  <a:pt x="292" y="0"/>
                  <a:pt x="295" y="0"/>
                  <a:pt x="298" y="0"/>
                </a:cubicBezTo>
                <a:cubicBezTo>
                  <a:pt x="301" y="0"/>
                  <a:pt x="304" y="0"/>
                  <a:pt x="307" y="0"/>
                </a:cubicBezTo>
                <a:cubicBezTo>
                  <a:pt x="310" y="0"/>
                  <a:pt x="313" y="0"/>
                  <a:pt x="316" y="0"/>
                </a:cubicBezTo>
                <a:cubicBezTo>
                  <a:pt x="319" y="0"/>
                  <a:pt x="322" y="0"/>
                  <a:pt x="325" y="0"/>
                </a:cubicBezTo>
                <a:cubicBezTo>
                  <a:pt x="328" y="0"/>
                  <a:pt x="331" y="0"/>
                  <a:pt x="334" y="0"/>
                </a:cubicBezTo>
                <a:cubicBezTo>
                  <a:pt x="337" y="0"/>
                  <a:pt x="340" y="0"/>
                  <a:pt x="343" y="0"/>
                </a:cubicBezTo>
                <a:cubicBezTo>
                  <a:pt x="346" y="0"/>
                  <a:pt x="349" y="0"/>
                  <a:pt x="352" y="0"/>
                </a:cubicBezTo>
                <a:cubicBezTo>
                  <a:pt x="355" y="0"/>
                  <a:pt x="358" y="0"/>
                  <a:pt x="361" y="0"/>
                </a:cubicBezTo>
                <a:cubicBezTo>
                  <a:pt x="364" y="0"/>
                  <a:pt x="367" y="0"/>
                  <a:pt x="370" y="0"/>
                </a:cubicBezTo>
                <a:cubicBezTo>
                  <a:pt x="373" y="0"/>
                  <a:pt x="376" y="0"/>
                  <a:pt x="379" y="0"/>
                </a:cubicBezTo>
                <a:cubicBezTo>
                  <a:pt x="382" y="0"/>
                  <a:pt x="385" y="0"/>
                  <a:pt x="388" y="0"/>
                </a:cubicBezTo>
                <a:cubicBezTo>
                  <a:pt x="391" y="0"/>
                  <a:pt x="394" y="0"/>
                  <a:pt x="397" y="0"/>
                </a:cubicBezTo>
                <a:cubicBezTo>
                  <a:pt x="400" y="0"/>
                  <a:pt x="403" y="0"/>
                  <a:pt x="406" y="0"/>
                </a:cubicBezTo>
                <a:cubicBezTo>
                  <a:pt x="409" y="0"/>
                  <a:pt x="412" y="0"/>
                  <a:pt x="415" y="0"/>
                </a:cubicBezTo>
                <a:cubicBezTo>
                  <a:pt x="418" y="0"/>
                  <a:pt x="421" y="0"/>
                  <a:pt x="424" y="0"/>
                </a:cubicBezTo>
                <a:cubicBezTo>
                  <a:pt x="427" y="0"/>
                  <a:pt x="430" y="0"/>
                  <a:pt x="433" y="0"/>
                </a:cubicBezTo>
                <a:cubicBezTo>
                  <a:pt x="436" y="0"/>
                  <a:pt x="439" y="0"/>
                  <a:pt x="442" y="0"/>
                </a:cubicBezTo>
                <a:cubicBezTo>
                  <a:pt x="445" y="0"/>
                  <a:pt x="448" y="0"/>
                  <a:pt x="451" y="0"/>
                </a:cubicBezTo>
                <a:cubicBezTo>
                  <a:pt x="454" y="0"/>
                  <a:pt x="457" y="0"/>
                  <a:pt x="460" y="0"/>
                </a:cubicBezTo>
                <a:cubicBezTo>
                  <a:pt x="463" y="0"/>
                  <a:pt x="466" y="0"/>
                  <a:pt x="469" y="0"/>
                </a:cubicBezTo>
                <a:cubicBezTo>
                  <a:pt x="472" y="0"/>
                  <a:pt x="475" y="0"/>
                  <a:pt x="478" y="0"/>
                </a:cubicBezTo>
                <a:cubicBezTo>
                  <a:pt x="481" y="0"/>
                  <a:pt x="484" y="0"/>
                  <a:pt x="487" y="0"/>
                </a:cubicBezTo>
                <a:cubicBezTo>
                  <a:pt x="490" y="0"/>
                  <a:pt x="493" y="0"/>
                  <a:pt x="496" y="0"/>
                </a:cubicBezTo>
                <a:cubicBezTo>
                  <a:pt x="499" y="0"/>
                  <a:pt x="502" y="0"/>
                  <a:pt x="505" y="0"/>
                </a:cubicBezTo>
                <a:cubicBezTo>
                  <a:pt x="508" y="0"/>
                  <a:pt x="511" y="0"/>
                  <a:pt x="514" y="0"/>
                </a:cubicBezTo>
                <a:cubicBezTo>
                  <a:pt x="517" y="1"/>
                  <a:pt x="520" y="1"/>
                  <a:pt x="523" y="1"/>
                </a:cubicBezTo>
                <a:cubicBezTo>
                  <a:pt x="526" y="1"/>
                  <a:pt x="529" y="1"/>
                  <a:pt x="532" y="1"/>
                </a:cubicBezTo>
                <a:cubicBezTo>
                  <a:pt x="535" y="1"/>
                  <a:pt x="538" y="1"/>
                  <a:pt x="541" y="1"/>
                </a:cubicBezTo>
                <a:cubicBezTo>
                  <a:pt x="544" y="1"/>
                  <a:pt x="547" y="1"/>
                  <a:pt x="550" y="1"/>
                </a:cubicBezTo>
                <a:cubicBezTo>
                  <a:pt x="553" y="1"/>
                  <a:pt x="556" y="1"/>
                  <a:pt x="559" y="1"/>
                </a:cubicBezTo>
                <a:cubicBezTo>
                  <a:pt x="562" y="1"/>
                  <a:pt x="565" y="1"/>
                  <a:pt x="568" y="1"/>
                </a:cubicBezTo>
                <a:cubicBezTo>
                  <a:pt x="571" y="1"/>
                  <a:pt x="574" y="1"/>
                  <a:pt x="577" y="1"/>
                </a:cubicBezTo>
                <a:cubicBezTo>
                  <a:pt x="580" y="1"/>
                  <a:pt x="583" y="1"/>
                  <a:pt x="586" y="1"/>
                </a:cubicBezTo>
                <a:cubicBezTo>
                  <a:pt x="589" y="1"/>
                  <a:pt x="592" y="2"/>
                  <a:pt x="595" y="2"/>
                </a:cubicBezTo>
                <a:cubicBezTo>
                  <a:pt x="598" y="2"/>
                  <a:pt x="601" y="2"/>
                  <a:pt x="604" y="2"/>
                </a:cubicBezTo>
                <a:cubicBezTo>
                  <a:pt x="607" y="2"/>
                  <a:pt x="610" y="2"/>
                  <a:pt x="613" y="2"/>
                </a:cubicBezTo>
                <a:cubicBezTo>
                  <a:pt x="616" y="3"/>
                  <a:pt x="619" y="3"/>
                  <a:pt x="622" y="3"/>
                </a:cubicBezTo>
                <a:cubicBezTo>
                  <a:pt x="625" y="3"/>
                  <a:pt x="628" y="3"/>
                  <a:pt x="631" y="3"/>
                </a:cubicBezTo>
                <a:cubicBezTo>
                  <a:pt x="634" y="4"/>
                  <a:pt x="637" y="4"/>
                  <a:pt x="640" y="4"/>
                </a:cubicBezTo>
                <a:cubicBezTo>
                  <a:pt x="643" y="4"/>
                  <a:pt x="646" y="5"/>
                  <a:pt x="649" y="5"/>
                </a:cubicBezTo>
                <a:cubicBezTo>
                  <a:pt x="652" y="5"/>
                  <a:pt x="655" y="6"/>
                  <a:pt x="658" y="6"/>
                </a:cubicBezTo>
                <a:cubicBezTo>
                  <a:pt x="661" y="6"/>
                  <a:pt x="664" y="7"/>
                  <a:pt x="667" y="7"/>
                </a:cubicBezTo>
                <a:cubicBezTo>
                  <a:pt x="670" y="8"/>
                  <a:pt x="673" y="8"/>
                  <a:pt x="676" y="9"/>
                </a:cubicBezTo>
                <a:cubicBezTo>
                  <a:pt x="679" y="9"/>
                  <a:pt x="682" y="10"/>
                  <a:pt x="685" y="11"/>
                </a:cubicBezTo>
                <a:cubicBezTo>
                  <a:pt x="688" y="11"/>
                  <a:pt x="691" y="12"/>
                  <a:pt x="694" y="13"/>
                </a:cubicBezTo>
                <a:cubicBezTo>
                  <a:pt x="697" y="14"/>
                  <a:pt x="700" y="15"/>
                  <a:pt x="703" y="16"/>
                </a:cubicBezTo>
                <a:cubicBezTo>
                  <a:pt x="706" y="17"/>
                  <a:pt x="709" y="18"/>
                  <a:pt x="712" y="19"/>
                </a:cubicBezTo>
                <a:cubicBezTo>
                  <a:pt x="715" y="21"/>
                  <a:pt x="718" y="22"/>
                  <a:pt x="721" y="23"/>
                </a:cubicBezTo>
                <a:cubicBezTo>
                  <a:pt x="724" y="25"/>
                  <a:pt x="727" y="27"/>
                  <a:pt x="730" y="28"/>
                </a:cubicBezTo>
                <a:cubicBezTo>
                  <a:pt x="733" y="30"/>
                  <a:pt x="736" y="32"/>
                  <a:pt x="739" y="35"/>
                </a:cubicBezTo>
                <a:cubicBezTo>
                  <a:pt x="742" y="37"/>
                  <a:pt x="745" y="39"/>
                  <a:pt x="748" y="42"/>
                </a:cubicBezTo>
                <a:cubicBezTo>
                  <a:pt x="751" y="45"/>
                  <a:pt x="755" y="48"/>
                  <a:pt x="758" y="51"/>
                </a:cubicBezTo>
                <a:cubicBezTo>
                  <a:pt x="761" y="54"/>
                  <a:pt x="764" y="58"/>
                  <a:pt x="767" y="62"/>
                </a:cubicBezTo>
                <a:cubicBezTo>
                  <a:pt x="770" y="65"/>
                  <a:pt x="773" y="70"/>
                  <a:pt x="776" y="74"/>
                </a:cubicBezTo>
                <a:cubicBezTo>
                  <a:pt x="779" y="79"/>
                  <a:pt x="782" y="84"/>
                  <a:pt x="785" y="90"/>
                </a:cubicBezTo>
                <a:cubicBezTo>
                  <a:pt x="788" y="95"/>
                  <a:pt x="791" y="101"/>
                  <a:pt x="794" y="108"/>
                </a:cubicBezTo>
                <a:cubicBezTo>
                  <a:pt x="797" y="114"/>
                  <a:pt x="800" y="121"/>
                  <a:pt x="803" y="129"/>
                </a:cubicBezTo>
                <a:cubicBezTo>
                  <a:pt x="806" y="137"/>
                  <a:pt x="809" y="145"/>
                  <a:pt x="812" y="154"/>
                </a:cubicBezTo>
                <a:cubicBezTo>
                  <a:pt x="815" y="163"/>
                  <a:pt x="818" y="173"/>
                  <a:pt x="821" y="184"/>
                </a:cubicBezTo>
                <a:cubicBezTo>
                  <a:pt x="824" y="194"/>
                  <a:pt x="827" y="205"/>
                  <a:pt x="830" y="217"/>
                </a:cubicBezTo>
                <a:cubicBezTo>
                  <a:pt x="833" y="229"/>
                  <a:pt x="836" y="242"/>
                  <a:pt x="839" y="256"/>
                </a:cubicBezTo>
                <a:cubicBezTo>
                  <a:pt x="842" y="270"/>
                  <a:pt x="845" y="284"/>
                  <a:pt x="848" y="300"/>
                </a:cubicBezTo>
                <a:cubicBezTo>
                  <a:pt x="851" y="315"/>
                  <a:pt x="854" y="331"/>
                  <a:pt x="857" y="348"/>
                </a:cubicBezTo>
                <a:cubicBezTo>
                  <a:pt x="860" y="365"/>
                  <a:pt x="863" y="383"/>
                  <a:pt x="866" y="401"/>
                </a:cubicBezTo>
                <a:cubicBezTo>
                  <a:pt x="869" y="420"/>
                  <a:pt x="872" y="439"/>
                  <a:pt x="875" y="458"/>
                </a:cubicBezTo>
                <a:cubicBezTo>
                  <a:pt x="878" y="478"/>
                  <a:pt x="881" y="499"/>
                  <a:pt x="884" y="519"/>
                </a:cubicBezTo>
                <a:cubicBezTo>
                  <a:pt x="887" y="540"/>
                  <a:pt x="890" y="561"/>
                  <a:pt x="893" y="582"/>
                </a:cubicBezTo>
                <a:cubicBezTo>
                  <a:pt x="896" y="604"/>
                  <a:pt x="899" y="625"/>
                  <a:pt x="902" y="647"/>
                </a:cubicBezTo>
                <a:cubicBezTo>
                  <a:pt x="905" y="668"/>
                  <a:pt x="908" y="690"/>
                  <a:pt x="911" y="711"/>
                </a:cubicBezTo>
                <a:cubicBezTo>
                  <a:pt x="914" y="733"/>
                  <a:pt x="917" y="754"/>
                  <a:pt x="920" y="774"/>
                </a:cubicBezTo>
                <a:cubicBezTo>
                  <a:pt x="923" y="795"/>
                  <a:pt x="926" y="815"/>
                  <a:pt x="929" y="835"/>
                </a:cubicBezTo>
                <a:cubicBezTo>
                  <a:pt x="932" y="855"/>
                  <a:pt x="935" y="874"/>
                  <a:pt x="938" y="893"/>
                </a:cubicBezTo>
                <a:cubicBezTo>
                  <a:pt x="941" y="911"/>
                  <a:pt x="944" y="929"/>
                  <a:pt x="947" y="946"/>
                </a:cubicBezTo>
                <a:cubicBezTo>
                  <a:pt x="950" y="962"/>
                  <a:pt x="953" y="979"/>
                  <a:pt x="956" y="994"/>
                </a:cubicBezTo>
                <a:cubicBezTo>
                  <a:pt x="959" y="1009"/>
                  <a:pt x="962" y="1024"/>
                  <a:pt x="965" y="1038"/>
                </a:cubicBezTo>
                <a:cubicBezTo>
                  <a:pt x="968" y="1051"/>
                  <a:pt x="971" y="1064"/>
                  <a:pt x="974" y="1076"/>
                </a:cubicBezTo>
                <a:cubicBezTo>
                  <a:pt x="977" y="1088"/>
                  <a:pt x="980" y="1099"/>
                  <a:pt x="983" y="1110"/>
                </a:cubicBezTo>
                <a:cubicBezTo>
                  <a:pt x="986" y="1120"/>
                  <a:pt x="989" y="1130"/>
                  <a:pt x="992" y="1139"/>
                </a:cubicBezTo>
                <a:cubicBezTo>
                  <a:pt x="995" y="1148"/>
                  <a:pt x="998" y="1157"/>
                  <a:pt x="1001" y="1164"/>
                </a:cubicBezTo>
                <a:cubicBezTo>
                  <a:pt x="1004" y="1172"/>
                  <a:pt x="1007" y="1179"/>
                  <a:pt x="1010" y="1186"/>
                </a:cubicBezTo>
                <a:cubicBezTo>
                  <a:pt x="1013" y="1192"/>
                  <a:pt x="1016" y="1198"/>
                  <a:pt x="1019" y="1204"/>
                </a:cubicBezTo>
                <a:cubicBezTo>
                  <a:pt x="1022" y="1210"/>
                  <a:pt x="1025" y="1215"/>
                  <a:pt x="1028" y="1219"/>
                </a:cubicBezTo>
                <a:cubicBezTo>
                  <a:pt x="1031" y="1224"/>
                  <a:pt x="1034" y="1228"/>
                  <a:pt x="1037" y="1232"/>
                </a:cubicBezTo>
                <a:cubicBezTo>
                  <a:pt x="1040" y="1236"/>
                  <a:pt x="1043" y="1239"/>
                  <a:pt x="1046" y="1243"/>
                </a:cubicBezTo>
                <a:cubicBezTo>
                  <a:pt x="1049" y="1246"/>
                  <a:pt x="1052" y="1249"/>
                  <a:pt x="1055" y="1252"/>
                </a:cubicBezTo>
                <a:cubicBezTo>
                  <a:pt x="1058" y="1254"/>
                  <a:pt x="1061" y="1257"/>
                  <a:pt x="1064" y="1259"/>
                </a:cubicBezTo>
                <a:cubicBezTo>
                  <a:pt x="1067" y="1261"/>
                  <a:pt x="1070" y="1263"/>
                  <a:pt x="1073" y="1265"/>
                </a:cubicBezTo>
                <a:cubicBezTo>
                  <a:pt x="1076" y="1267"/>
                  <a:pt x="1079" y="1269"/>
                  <a:pt x="1082" y="1270"/>
                </a:cubicBezTo>
                <a:cubicBezTo>
                  <a:pt x="1085" y="1272"/>
                  <a:pt x="1088" y="1273"/>
                  <a:pt x="1091" y="1274"/>
                </a:cubicBezTo>
                <a:cubicBezTo>
                  <a:pt x="1094" y="1276"/>
                  <a:pt x="1097" y="1277"/>
                  <a:pt x="1100" y="1278"/>
                </a:cubicBezTo>
                <a:cubicBezTo>
                  <a:pt x="1103" y="1279"/>
                  <a:pt x="1106" y="1280"/>
                  <a:pt x="1109" y="1280"/>
                </a:cubicBezTo>
                <a:cubicBezTo>
                  <a:pt x="1112" y="1281"/>
                  <a:pt x="1115" y="1282"/>
                  <a:pt x="1118" y="1283"/>
                </a:cubicBezTo>
                <a:cubicBezTo>
                  <a:pt x="1121" y="1283"/>
                  <a:pt x="1124" y="1284"/>
                  <a:pt x="1127" y="1285"/>
                </a:cubicBezTo>
                <a:cubicBezTo>
                  <a:pt x="1130" y="1285"/>
                  <a:pt x="1133" y="1286"/>
                  <a:pt x="1136" y="1286"/>
                </a:cubicBezTo>
                <a:cubicBezTo>
                  <a:pt x="1139" y="1287"/>
                  <a:pt x="1142" y="1287"/>
                  <a:pt x="1145" y="1288"/>
                </a:cubicBezTo>
                <a:cubicBezTo>
                  <a:pt x="1148" y="1288"/>
                  <a:pt x="1151" y="1288"/>
                  <a:pt x="1154" y="1289"/>
                </a:cubicBezTo>
                <a:cubicBezTo>
                  <a:pt x="1157" y="1289"/>
                  <a:pt x="1160" y="1289"/>
                  <a:pt x="1163" y="1289"/>
                </a:cubicBezTo>
                <a:cubicBezTo>
                  <a:pt x="1166" y="1290"/>
                  <a:pt x="1169" y="1290"/>
                  <a:pt x="1172" y="1290"/>
                </a:cubicBezTo>
                <a:cubicBezTo>
                  <a:pt x="1175" y="1290"/>
                  <a:pt x="1178" y="1291"/>
                  <a:pt x="1181" y="1291"/>
                </a:cubicBezTo>
                <a:cubicBezTo>
                  <a:pt x="1184" y="1291"/>
                  <a:pt x="1187" y="1291"/>
                  <a:pt x="1190" y="1291"/>
                </a:cubicBezTo>
                <a:cubicBezTo>
                  <a:pt x="1193" y="1291"/>
                  <a:pt x="1196" y="1292"/>
                  <a:pt x="1199" y="1292"/>
                </a:cubicBezTo>
                <a:cubicBezTo>
                  <a:pt x="1202" y="1292"/>
                  <a:pt x="1205" y="1292"/>
                  <a:pt x="1208" y="1292"/>
                </a:cubicBezTo>
                <a:cubicBezTo>
                  <a:pt x="1211" y="1292"/>
                  <a:pt x="1214" y="1292"/>
                  <a:pt x="1217" y="1292"/>
                </a:cubicBezTo>
                <a:cubicBezTo>
                  <a:pt x="1220" y="1292"/>
                  <a:pt x="1223" y="1292"/>
                  <a:pt x="1226" y="1292"/>
                </a:cubicBezTo>
                <a:cubicBezTo>
                  <a:pt x="1229" y="1292"/>
                  <a:pt x="1232" y="1292"/>
                  <a:pt x="1235" y="1293"/>
                </a:cubicBezTo>
                <a:cubicBezTo>
                  <a:pt x="1238" y="1293"/>
                  <a:pt x="1241" y="1293"/>
                  <a:pt x="1244" y="1293"/>
                </a:cubicBezTo>
                <a:cubicBezTo>
                  <a:pt x="1247" y="1293"/>
                  <a:pt x="1250" y="1293"/>
                  <a:pt x="1253" y="1293"/>
                </a:cubicBezTo>
                <a:cubicBezTo>
                  <a:pt x="1256" y="1293"/>
                  <a:pt x="1259" y="1293"/>
                  <a:pt x="1262" y="1293"/>
                </a:cubicBezTo>
                <a:cubicBezTo>
                  <a:pt x="1265" y="1293"/>
                  <a:pt x="1268" y="1293"/>
                  <a:pt x="1271" y="1293"/>
                </a:cubicBezTo>
                <a:cubicBezTo>
                  <a:pt x="1274" y="1293"/>
                  <a:pt x="1277" y="1293"/>
                  <a:pt x="1280" y="1293"/>
                </a:cubicBezTo>
                <a:cubicBezTo>
                  <a:pt x="1283" y="1293"/>
                  <a:pt x="1286" y="1293"/>
                  <a:pt x="1289" y="1293"/>
                </a:cubicBezTo>
                <a:cubicBezTo>
                  <a:pt x="1292" y="1293"/>
                  <a:pt x="1295" y="1293"/>
                  <a:pt x="1298" y="1293"/>
                </a:cubicBezTo>
                <a:cubicBezTo>
                  <a:pt x="1301" y="1293"/>
                  <a:pt x="1304" y="1293"/>
                  <a:pt x="1307" y="1293"/>
                </a:cubicBezTo>
                <a:cubicBezTo>
                  <a:pt x="1310" y="1293"/>
                  <a:pt x="1313" y="1293"/>
                  <a:pt x="1316" y="1293"/>
                </a:cubicBezTo>
                <a:cubicBezTo>
                  <a:pt x="1319" y="1293"/>
                  <a:pt x="1322" y="1293"/>
                  <a:pt x="1325" y="1293"/>
                </a:cubicBezTo>
                <a:cubicBezTo>
                  <a:pt x="1328" y="1293"/>
                  <a:pt x="1331" y="1293"/>
                  <a:pt x="1334" y="1293"/>
                </a:cubicBezTo>
                <a:cubicBezTo>
                  <a:pt x="1337" y="1293"/>
                  <a:pt x="1340" y="1293"/>
                  <a:pt x="1343" y="1293"/>
                </a:cubicBezTo>
                <a:cubicBezTo>
                  <a:pt x="1346" y="1293"/>
                  <a:pt x="1349" y="1293"/>
                  <a:pt x="1352" y="1293"/>
                </a:cubicBezTo>
                <a:cubicBezTo>
                  <a:pt x="1356" y="1293"/>
                  <a:pt x="1359" y="1293"/>
                  <a:pt x="1362" y="1293"/>
                </a:cubicBezTo>
                <a:cubicBezTo>
                  <a:pt x="1365" y="1293"/>
                  <a:pt x="1368" y="1293"/>
                  <a:pt x="1371" y="1293"/>
                </a:cubicBezTo>
                <a:cubicBezTo>
                  <a:pt x="1374" y="1293"/>
                  <a:pt x="1377" y="1293"/>
                  <a:pt x="1380" y="1293"/>
                </a:cubicBezTo>
                <a:cubicBezTo>
                  <a:pt x="1383" y="1293"/>
                  <a:pt x="1386" y="1293"/>
                  <a:pt x="1389" y="1293"/>
                </a:cubicBezTo>
                <a:cubicBezTo>
                  <a:pt x="1392" y="1293"/>
                  <a:pt x="1395" y="1293"/>
                  <a:pt x="1398" y="1293"/>
                </a:cubicBezTo>
                <a:cubicBezTo>
                  <a:pt x="1401" y="1293"/>
                  <a:pt x="1404" y="1293"/>
                  <a:pt x="1407" y="1293"/>
                </a:cubicBezTo>
                <a:cubicBezTo>
                  <a:pt x="1410" y="1293"/>
                  <a:pt x="1413" y="1293"/>
                  <a:pt x="1416" y="1293"/>
                </a:cubicBezTo>
                <a:cubicBezTo>
                  <a:pt x="1419" y="1293"/>
                  <a:pt x="1422" y="1293"/>
                  <a:pt x="1425" y="1293"/>
                </a:cubicBezTo>
                <a:cubicBezTo>
                  <a:pt x="1428" y="1293"/>
                  <a:pt x="1431" y="1293"/>
                  <a:pt x="1434" y="1293"/>
                </a:cubicBezTo>
                <a:cubicBezTo>
                  <a:pt x="1437" y="1293"/>
                  <a:pt x="1440" y="1293"/>
                  <a:pt x="1443" y="1293"/>
                </a:cubicBezTo>
                <a:cubicBezTo>
                  <a:pt x="1446" y="1293"/>
                  <a:pt x="1449" y="1293"/>
                  <a:pt x="1452" y="1293"/>
                </a:cubicBezTo>
                <a:cubicBezTo>
                  <a:pt x="1455" y="1293"/>
                  <a:pt x="1458" y="1293"/>
                  <a:pt x="1461" y="1293"/>
                </a:cubicBezTo>
                <a:cubicBezTo>
                  <a:pt x="1464" y="1293"/>
                  <a:pt x="1467" y="1293"/>
                  <a:pt x="1470" y="1293"/>
                </a:cubicBezTo>
                <a:cubicBezTo>
                  <a:pt x="1473" y="1293"/>
                  <a:pt x="1476" y="1293"/>
                  <a:pt x="1479" y="1293"/>
                </a:cubicBezTo>
                <a:cubicBezTo>
                  <a:pt x="1482" y="1293"/>
                  <a:pt x="1485" y="1293"/>
                  <a:pt x="1488" y="1293"/>
                </a:cubicBezTo>
                <a:cubicBezTo>
                  <a:pt x="1491" y="1293"/>
                  <a:pt x="1494" y="1293"/>
                  <a:pt x="1497" y="1293"/>
                </a:cubicBezTo>
                <a:cubicBezTo>
                  <a:pt x="1500" y="1293"/>
                  <a:pt x="1503" y="1293"/>
                  <a:pt x="1506" y="1293"/>
                </a:cubicBezTo>
                <a:cubicBezTo>
                  <a:pt x="1509" y="1293"/>
                  <a:pt x="1512" y="1293"/>
                  <a:pt x="1515" y="1293"/>
                </a:cubicBezTo>
                <a:cubicBezTo>
                  <a:pt x="1518" y="1293"/>
                  <a:pt x="1521" y="1293"/>
                  <a:pt x="1524" y="1293"/>
                </a:cubicBezTo>
                <a:cubicBezTo>
                  <a:pt x="1527" y="1293"/>
                  <a:pt x="1530" y="1293"/>
                  <a:pt x="1533" y="1293"/>
                </a:cubicBezTo>
                <a:cubicBezTo>
                  <a:pt x="1536" y="1293"/>
                  <a:pt x="1539" y="1293"/>
                  <a:pt x="1542" y="1293"/>
                </a:cubicBezTo>
                <a:cubicBezTo>
                  <a:pt x="1545" y="1293"/>
                  <a:pt x="1548" y="1293"/>
                  <a:pt x="1551" y="1293"/>
                </a:cubicBezTo>
                <a:cubicBezTo>
                  <a:pt x="1554" y="1293"/>
                  <a:pt x="1557" y="1293"/>
                  <a:pt x="1560" y="1293"/>
                </a:cubicBezTo>
                <a:cubicBezTo>
                  <a:pt x="1563" y="1293"/>
                  <a:pt x="1566" y="1293"/>
                  <a:pt x="1569" y="1293"/>
                </a:cubicBezTo>
                <a:cubicBezTo>
                  <a:pt x="1572" y="1293"/>
                  <a:pt x="1575" y="1293"/>
                  <a:pt x="1578" y="1293"/>
                </a:cubicBezTo>
                <a:cubicBezTo>
                  <a:pt x="1581" y="1293"/>
                  <a:pt x="1584" y="1293"/>
                  <a:pt x="1587" y="1293"/>
                </a:cubicBezTo>
                <a:cubicBezTo>
                  <a:pt x="1590" y="1293"/>
                  <a:pt x="1593" y="1293"/>
                  <a:pt x="1596" y="1293"/>
                </a:cubicBezTo>
                <a:cubicBezTo>
                  <a:pt x="1599" y="1293"/>
                  <a:pt x="1602" y="1293"/>
                  <a:pt x="1605" y="1293"/>
                </a:cubicBezTo>
                <a:cubicBezTo>
                  <a:pt x="1608" y="1293"/>
                  <a:pt x="1611" y="1293"/>
                  <a:pt x="1614" y="1293"/>
                </a:cubicBezTo>
                <a:cubicBezTo>
                  <a:pt x="1617" y="1293"/>
                  <a:pt x="1620" y="1293"/>
                  <a:pt x="1623" y="1293"/>
                </a:cubicBezTo>
                <a:cubicBezTo>
                  <a:pt x="1626" y="1293"/>
                  <a:pt x="1629" y="1293"/>
                  <a:pt x="1632" y="1293"/>
                </a:cubicBezTo>
                <a:cubicBezTo>
                  <a:pt x="1635" y="1293"/>
                  <a:pt x="1638" y="1293"/>
                  <a:pt x="1641" y="1293"/>
                </a:cubicBezTo>
                <a:cubicBezTo>
                  <a:pt x="1644" y="1293"/>
                  <a:pt x="1647" y="1293"/>
                  <a:pt x="1650" y="1293"/>
                </a:cubicBezTo>
                <a:cubicBezTo>
                  <a:pt x="1653" y="1293"/>
                  <a:pt x="1656" y="1293"/>
                  <a:pt x="1659" y="1293"/>
                </a:cubicBezTo>
                <a:cubicBezTo>
                  <a:pt x="1662" y="1293"/>
                  <a:pt x="1665" y="1293"/>
                  <a:pt x="1668" y="1293"/>
                </a:cubicBezTo>
                <a:cubicBezTo>
                  <a:pt x="1671" y="1293"/>
                  <a:pt x="1674" y="1293"/>
                  <a:pt x="1677" y="1293"/>
                </a:cubicBezTo>
                <a:cubicBezTo>
                  <a:pt x="1680" y="1293"/>
                  <a:pt x="1683" y="1293"/>
                  <a:pt x="1686" y="1293"/>
                </a:cubicBezTo>
                <a:cubicBezTo>
                  <a:pt x="1689" y="1293"/>
                  <a:pt x="1692" y="1293"/>
                  <a:pt x="1695" y="1293"/>
                </a:cubicBezTo>
                <a:cubicBezTo>
                  <a:pt x="1698" y="1293"/>
                  <a:pt x="1701" y="1293"/>
                  <a:pt x="1704" y="1293"/>
                </a:cubicBezTo>
                <a:cubicBezTo>
                  <a:pt x="1707" y="1293"/>
                  <a:pt x="1710" y="1293"/>
                  <a:pt x="1713" y="1293"/>
                </a:cubicBezTo>
                <a:cubicBezTo>
                  <a:pt x="1716" y="1293"/>
                  <a:pt x="1719" y="1293"/>
                  <a:pt x="1722" y="1293"/>
                </a:cubicBezTo>
                <a:cubicBezTo>
                  <a:pt x="1725" y="1293"/>
                  <a:pt x="1728" y="1293"/>
                  <a:pt x="1731" y="1293"/>
                </a:cubicBezTo>
                <a:cubicBezTo>
                  <a:pt x="1734" y="1293"/>
                  <a:pt x="1737" y="1293"/>
                  <a:pt x="1740" y="1293"/>
                </a:cubicBezTo>
                <a:cubicBezTo>
                  <a:pt x="1743" y="1293"/>
                  <a:pt x="1746" y="1293"/>
                  <a:pt x="1749" y="1293"/>
                </a:cubicBezTo>
                <a:cubicBezTo>
                  <a:pt x="1752" y="1293"/>
                  <a:pt x="1755" y="1293"/>
                  <a:pt x="1758" y="1293"/>
                </a:cubicBezTo>
                <a:cubicBezTo>
                  <a:pt x="1761" y="1293"/>
                  <a:pt x="1764" y="1293"/>
                  <a:pt x="1767" y="1293"/>
                </a:cubicBezTo>
                <a:cubicBezTo>
                  <a:pt x="1770" y="1293"/>
                  <a:pt x="1773" y="1293"/>
                  <a:pt x="1776" y="1293"/>
                </a:cubicBezTo>
                <a:cubicBezTo>
                  <a:pt x="1779" y="1293"/>
                  <a:pt x="1782" y="1293"/>
                  <a:pt x="1785" y="1293"/>
                </a:cubicBezTo>
                <a:cubicBezTo>
                  <a:pt x="1788" y="1293"/>
                  <a:pt x="1791" y="1293"/>
                  <a:pt x="1794" y="1293"/>
                </a:cubicBezTo>
                <a:cubicBezTo>
                  <a:pt x="1797" y="1293"/>
                  <a:pt x="1802" y="1293"/>
                  <a:pt x="1803" y="1293"/>
                </a:cubicBezTo>
              </a:path>
            </a:pathLst>
          </a:custGeom>
          <a:noFill/>
          <a:ln w="19050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5724A86-DF4B-417B-88C6-B0656C81E501}"/>
              </a:ext>
            </a:extLst>
          </p:cNvPr>
          <p:cNvSpPr>
            <a:spLocks/>
          </p:cNvSpPr>
          <p:nvPr/>
        </p:nvSpPr>
        <p:spPr bwMode="auto">
          <a:xfrm>
            <a:off x="2176471" y="2848652"/>
            <a:ext cx="2121100" cy="181904"/>
          </a:xfrm>
          <a:custGeom>
            <a:avLst/>
            <a:gdLst>
              <a:gd name="T0" fmla="*/ 0 w 1803"/>
              <a:gd name="T1" fmla="*/ 1294 h 1294"/>
              <a:gd name="T2" fmla="*/ 90 w 1803"/>
              <a:gd name="T3" fmla="*/ 1293 h 1294"/>
              <a:gd name="T4" fmla="*/ 181 w 1803"/>
              <a:gd name="T5" fmla="*/ 1292 h 1294"/>
              <a:gd name="T6" fmla="*/ 271 w 1803"/>
              <a:gd name="T7" fmla="*/ 1284 h 1294"/>
              <a:gd name="T8" fmla="*/ 361 w 1803"/>
              <a:gd name="T9" fmla="*/ 1258 h 1294"/>
              <a:gd name="T10" fmla="*/ 451 w 1803"/>
              <a:gd name="T11" fmla="*/ 1187 h 1294"/>
              <a:gd name="T12" fmla="*/ 541 w 1803"/>
              <a:gd name="T13" fmla="*/ 1032 h 1294"/>
              <a:gd name="T14" fmla="*/ 631 w 1803"/>
              <a:gd name="T15" fmla="*/ 768 h 1294"/>
              <a:gd name="T16" fmla="*/ 721 w 1803"/>
              <a:gd name="T17" fmla="*/ 426 h 1294"/>
              <a:gd name="T18" fmla="*/ 812 w 1803"/>
              <a:gd name="T19" fmla="*/ 123 h 1294"/>
              <a:gd name="T20" fmla="*/ 902 w 1803"/>
              <a:gd name="T21" fmla="*/ 0 h 1294"/>
              <a:gd name="T22" fmla="*/ 992 w 1803"/>
              <a:gd name="T23" fmla="*/ 123 h 1294"/>
              <a:gd name="T24" fmla="*/ 1082 w 1803"/>
              <a:gd name="T25" fmla="*/ 426 h 1294"/>
              <a:gd name="T26" fmla="*/ 1172 w 1803"/>
              <a:gd name="T27" fmla="*/ 768 h 1294"/>
              <a:gd name="T28" fmla="*/ 1262 w 1803"/>
              <a:gd name="T29" fmla="*/ 1032 h 1294"/>
              <a:gd name="T30" fmla="*/ 1352 w 1803"/>
              <a:gd name="T31" fmla="*/ 1187 h 1294"/>
              <a:gd name="T32" fmla="*/ 1443 w 1803"/>
              <a:gd name="T33" fmla="*/ 1258 h 1294"/>
              <a:gd name="T34" fmla="*/ 1533 w 1803"/>
              <a:gd name="T35" fmla="*/ 1284 h 1294"/>
              <a:gd name="T36" fmla="*/ 1623 w 1803"/>
              <a:gd name="T37" fmla="*/ 1292 h 1294"/>
              <a:gd name="T38" fmla="*/ 1713 w 1803"/>
              <a:gd name="T39" fmla="*/ 1293 h 1294"/>
              <a:gd name="T40" fmla="*/ 1803 w 1803"/>
              <a:gd name="T41" fmla="*/ 129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3" h="1294">
                <a:moveTo>
                  <a:pt x="0" y="1294"/>
                </a:moveTo>
                <a:cubicBezTo>
                  <a:pt x="30" y="1293"/>
                  <a:pt x="60" y="1294"/>
                  <a:pt x="90" y="1293"/>
                </a:cubicBezTo>
                <a:cubicBezTo>
                  <a:pt x="120" y="1293"/>
                  <a:pt x="150" y="1293"/>
                  <a:pt x="181" y="1292"/>
                </a:cubicBezTo>
                <a:cubicBezTo>
                  <a:pt x="211" y="1290"/>
                  <a:pt x="241" y="1290"/>
                  <a:pt x="271" y="1284"/>
                </a:cubicBezTo>
                <a:cubicBezTo>
                  <a:pt x="301" y="1278"/>
                  <a:pt x="331" y="1274"/>
                  <a:pt x="361" y="1258"/>
                </a:cubicBezTo>
                <a:cubicBezTo>
                  <a:pt x="391" y="1242"/>
                  <a:pt x="421" y="1225"/>
                  <a:pt x="451" y="1187"/>
                </a:cubicBezTo>
                <a:cubicBezTo>
                  <a:pt x="481" y="1150"/>
                  <a:pt x="511" y="1102"/>
                  <a:pt x="541" y="1032"/>
                </a:cubicBezTo>
                <a:cubicBezTo>
                  <a:pt x="571" y="962"/>
                  <a:pt x="601" y="869"/>
                  <a:pt x="631" y="768"/>
                </a:cubicBezTo>
                <a:cubicBezTo>
                  <a:pt x="661" y="667"/>
                  <a:pt x="691" y="534"/>
                  <a:pt x="721" y="426"/>
                </a:cubicBezTo>
                <a:cubicBezTo>
                  <a:pt x="751" y="319"/>
                  <a:pt x="782" y="194"/>
                  <a:pt x="812" y="123"/>
                </a:cubicBezTo>
                <a:cubicBezTo>
                  <a:pt x="841" y="53"/>
                  <a:pt x="872" y="0"/>
                  <a:pt x="902" y="0"/>
                </a:cubicBezTo>
                <a:cubicBezTo>
                  <a:pt x="931" y="0"/>
                  <a:pt x="962" y="53"/>
                  <a:pt x="992" y="123"/>
                </a:cubicBezTo>
                <a:cubicBezTo>
                  <a:pt x="1022" y="194"/>
                  <a:pt x="1052" y="319"/>
                  <a:pt x="1082" y="426"/>
                </a:cubicBezTo>
                <a:cubicBezTo>
                  <a:pt x="1112" y="534"/>
                  <a:pt x="1142" y="667"/>
                  <a:pt x="1172" y="768"/>
                </a:cubicBezTo>
                <a:cubicBezTo>
                  <a:pt x="1202" y="869"/>
                  <a:pt x="1232" y="962"/>
                  <a:pt x="1262" y="1032"/>
                </a:cubicBezTo>
                <a:cubicBezTo>
                  <a:pt x="1292" y="1102"/>
                  <a:pt x="1322" y="1150"/>
                  <a:pt x="1352" y="1187"/>
                </a:cubicBezTo>
                <a:cubicBezTo>
                  <a:pt x="1383" y="1225"/>
                  <a:pt x="1413" y="1242"/>
                  <a:pt x="1443" y="1258"/>
                </a:cubicBezTo>
                <a:cubicBezTo>
                  <a:pt x="1473" y="1274"/>
                  <a:pt x="1503" y="1278"/>
                  <a:pt x="1533" y="1284"/>
                </a:cubicBezTo>
                <a:cubicBezTo>
                  <a:pt x="1563" y="1290"/>
                  <a:pt x="1593" y="1290"/>
                  <a:pt x="1623" y="1292"/>
                </a:cubicBezTo>
                <a:cubicBezTo>
                  <a:pt x="1653" y="1293"/>
                  <a:pt x="1683" y="1293"/>
                  <a:pt x="1713" y="1293"/>
                </a:cubicBezTo>
                <a:cubicBezTo>
                  <a:pt x="1743" y="1294"/>
                  <a:pt x="1773" y="1293"/>
                  <a:pt x="1803" y="1294"/>
                </a:cubicBezTo>
              </a:path>
            </a:pathLst>
          </a:custGeom>
          <a:noFill/>
          <a:ln w="19050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F44C2067-7706-4877-9D14-68E84008F313}"/>
              </a:ext>
            </a:extLst>
          </p:cNvPr>
          <p:cNvSpPr>
            <a:spLocks/>
          </p:cNvSpPr>
          <p:nvPr/>
        </p:nvSpPr>
        <p:spPr bwMode="auto">
          <a:xfrm>
            <a:off x="3573087" y="3493842"/>
            <a:ext cx="2121100" cy="181904"/>
          </a:xfrm>
          <a:custGeom>
            <a:avLst/>
            <a:gdLst>
              <a:gd name="T0" fmla="*/ 0 w 1803"/>
              <a:gd name="T1" fmla="*/ 1294 h 1294"/>
              <a:gd name="T2" fmla="*/ 90 w 1803"/>
              <a:gd name="T3" fmla="*/ 1293 h 1294"/>
              <a:gd name="T4" fmla="*/ 181 w 1803"/>
              <a:gd name="T5" fmla="*/ 1292 h 1294"/>
              <a:gd name="T6" fmla="*/ 271 w 1803"/>
              <a:gd name="T7" fmla="*/ 1284 h 1294"/>
              <a:gd name="T8" fmla="*/ 361 w 1803"/>
              <a:gd name="T9" fmla="*/ 1258 h 1294"/>
              <a:gd name="T10" fmla="*/ 451 w 1803"/>
              <a:gd name="T11" fmla="*/ 1187 h 1294"/>
              <a:gd name="T12" fmla="*/ 541 w 1803"/>
              <a:gd name="T13" fmla="*/ 1032 h 1294"/>
              <a:gd name="T14" fmla="*/ 631 w 1803"/>
              <a:gd name="T15" fmla="*/ 768 h 1294"/>
              <a:gd name="T16" fmla="*/ 721 w 1803"/>
              <a:gd name="T17" fmla="*/ 426 h 1294"/>
              <a:gd name="T18" fmla="*/ 812 w 1803"/>
              <a:gd name="T19" fmla="*/ 123 h 1294"/>
              <a:gd name="T20" fmla="*/ 902 w 1803"/>
              <a:gd name="T21" fmla="*/ 0 h 1294"/>
              <a:gd name="T22" fmla="*/ 992 w 1803"/>
              <a:gd name="T23" fmla="*/ 123 h 1294"/>
              <a:gd name="T24" fmla="*/ 1082 w 1803"/>
              <a:gd name="T25" fmla="*/ 426 h 1294"/>
              <a:gd name="T26" fmla="*/ 1172 w 1803"/>
              <a:gd name="T27" fmla="*/ 768 h 1294"/>
              <a:gd name="T28" fmla="*/ 1262 w 1803"/>
              <a:gd name="T29" fmla="*/ 1032 h 1294"/>
              <a:gd name="T30" fmla="*/ 1352 w 1803"/>
              <a:gd name="T31" fmla="*/ 1187 h 1294"/>
              <a:gd name="T32" fmla="*/ 1443 w 1803"/>
              <a:gd name="T33" fmla="*/ 1258 h 1294"/>
              <a:gd name="T34" fmla="*/ 1533 w 1803"/>
              <a:gd name="T35" fmla="*/ 1284 h 1294"/>
              <a:gd name="T36" fmla="*/ 1623 w 1803"/>
              <a:gd name="T37" fmla="*/ 1292 h 1294"/>
              <a:gd name="T38" fmla="*/ 1713 w 1803"/>
              <a:gd name="T39" fmla="*/ 1293 h 1294"/>
              <a:gd name="T40" fmla="*/ 1803 w 1803"/>
              <a:gd name="T41" fmla="*/ 129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3" h="1294">
                <a:moveTo>
                  <a:pt x="0" y="1294"/>
                </a:moveTo>
                <a:cubicBezTo>
                  <a:pt x="30" y="1293"/>
                  <a:pt x="60" y="1294"/>
                  <a:pt x="90" y="1293"/>
                </a:cubicBezTo>
                <a:cubicBezTo>
                  <a:pt x="120" y="1293"/>
                  <a:pt x="150" y="1293"/>
                  <a:pt x="181" y="1292"/>
                </a:cubicBezTo>
                <a:cubicBezTo>
                  <a:pt x="211" y="1290"/>
                  <a:pt x="241" y="1290"/>
                  <a:pt x="271" y="1284"/>
                </a:cubicBezTo>
                <a:cubicBezTo>
                  <a:pt x="301" y="1278"/>
                  <a:pt x="331" y="1274"/>
                  <a:pt x="361" y="1258"/>
                </a:cubicBezTo>
                <a:cubicBezTo>
                  <a:pt x="391" y="1242"/>
                  <a:pt x="421" y="1225"/>
                  <a:pt x="451" y="1187"/>
                </a:cubicBezTo>
                <a:cubicBezTo>
                  <a:pt x="481" y="1150"/>
                  <a:pt x="511" y="1102"/>
                  <a:pt x="541" y="1032"/>
                </a:cubicBezTo>
                <a:cubicBezTo>
                  <a:pt x="571" y="962"/>
                  <a:pt x="601" y="869"/>
                  <a:pt x="631" y="768"/>
                </a:cubicBezTo>
                <a:cubicBezTo>
                  <a:pt x="661" y="667"/>
                  <a:pt x="691" y="534"/>
                  <a:pt x="721" y="426"/>
                </a:cubicBezTo>
                <a:cubicBezTo>
                  <a:pt x="751" y="319"/>
                  <a:pt x="782" y="194"/>
                  <a:pt x="812" y="123"/>
                </a:cubicBezTo>
                <a:cubicBezTo>
                  <a:pt x="841" y="53"/>
                  <a:pt x="872" y="0"/>
                  <a:pt x="902" y="0"/>
                </a:cubicBezTo>
                <a:cubicBezTo>
                  <a:pt x="931" y="0"/>
                  <a:pt x="962" y="53"/>
                  <a:pt x="992" y="123"/>
                </a:cubicBezTo>
                <a:cubicBezTo>
                  <a:pt x="1022" y="194"/>
                  <a:pt x="1052" y="319"/>
                  <a:pt x="1082" y="426"/>
                </a:cubicBezTo>
                <a:cubicBezTo>
                  <a:pt x="1112" y="534"/>
                  <a:pt x="1142" y="667"/>
                  <a:pt x="1172" y="768"/>
                </a:cubicBezTo>
                <a:cubicBezTo>
                  <a:pt x="1202" y="869"/>
                  <a:pt x="1232" y="962"/>
                  <a:pt x="1262" y="1032"/>
                </a:cubicBezTo>
                <a:cubicBezTo>
                  <a:pt x="1292" y="1102"/>
                  <a:pt x="1322" y="1150"/>
                  <a:pt x="1352" y="1187"/>
                </a:cubicBezTo>
                <a:cubicBezTo>
                  <a:pt x="1383" y="1225"/>
                  <a:pt x="1413" y="1242"/>
                  <a:pt x="1443" y="1258"/>
                </a:cubicBezTo>
                <a:cubicBezTo>
                  <a:pt x="1473" y="1274"/>
                  <a:pt x="1503" y="1278"/>
                  <a:pt x="1533" y="1284"/>
                </a:cubicBezTo>
                <a:cubicBezTo>
                  <a:pt x="1563" y="1290"/>
                  <a:pt x="1593" y="1290"/>
                  <a:pt x="1623" y="1292"/>
                </a:cubicBezTo>
                <a:cubicBezTo>
                  <a:pt x="1653" y="1293"/>
                  <a:pt x="1683" y="1293"/>
                  <a:pt x="1713" y="1293"/>
                </a:cubicBezTo>
                <a:cubicBezTo>
                  <a:pt x="1743" y="1294"/>
                  <a:pt x="1773" y="1293"/>
                  <a:pt x="1803" y="1294"/>
                </a:cubicBezTo>
              </a:path>
            </a:pathLst>
          </a:custGeom>
          <a:noFill/>
          <a:ln w="19050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DE3E4C4-3483-4D81-8A47-647DC63633D5}"/>
              </a:ext>
            </a:extLst>
          </p:cNvPr>
          <p:cNvSpPr>
            <a:spLocks/>
          </p:cNvSpPr>
          <p:nvPr/>
        </p:nvSpPr>
        <p:spPr bwMode="auto">
          <a:xfrm>
            <a:off x="4624743" y="3781705"/>
            <a:ext cx="2121100" cy="181904"/>
          </a:xfrm>
          <a:custGeom>
            <a:avLst/>
            <a:gdLst>
              <a:gd name="T0" fmla="*/ 0 w 1803"/>
              <a:gd name="T1" fmla="*/ 1294 h 1294"/>
              <a:gd name="T2" fmla="*/ 90 w 1803"/>
              <a:gd name="T3" fmla="*/ 1293 h 1294"/>
              <a:gd name="T4" fmla="*/ 181 w 1803"/>
              <a:gd name="T5" fmla="*/ 1292 h 1294"/>
              <a:gd name="T6" fmla="*/ 271 w 1803"/>
              <a:gd name="T7" fmla="*/ 1284 h 1294"/>
              <a:gd name="T8" fmla="*/ 361 w 1803"/>
              <a:gd name="T9" fmla="*/ 1258 h 1294"/>
              <a:gd name="T10" fmla="*/ 451 w 1803"/>
              <a:gd name="T11" fmla="*/ 1187 h 1294"/>
              <a:gd name="T12" fmla="*/ 541 w 1803"/>
              <a:gd name="T13" fmla="*/ 1032 h 1294"/>
              <a:gd name="T14" fmla="*/ 631 w 1803"/>
              <a:gd name="T15" fmla="*/ 768 h 1294"/>
              <a:gd name="T16" fmla="*/ 721 w 1803"/>
              <a:gd name="T17" fmla="*/ 426 h 1294"/>
              <a:gd name="T18" fmla="*/ 812 w 1803"/>
              <a:gd name="T19" fmla="*/ 123 h 1294"/>
              <a:gd name="T20" fmla="*/ 902 w 1803"/>
              <a:gd name="T21" fmla="*/ 0 h 1294"/>
              <a:gd name="T22" fmla="*/ 992 w 1803"/>
              <a:gd name="T23" fmla="*/ 123 h 1294"/>
              <a:gd name="T24" fmla="*/ 1082 w 1803"/>
              <a:gd name="T25" fmla="*/ 426 h 1294"/>
              <a:gd name="T26" fmla="*/ 1172 w 1803"/>
              <a:gd name="T27" fmla="*/ 768 h 1294"/>
              <a:gd name="T28" fmla="*/ 1262 w 1803"/>
              <a:gd name="T29" fmla="*/ 1032 h 1294"/>
              <a:gd name="T30" fmla="*/ 1352 w 1803"/>
              <a:gd name="T31" fmla="*/ 1187 h 1294"/>
              <a:gd name="T32" fmla="*/ 1443 w 1803"/>
              <a:gd name="T33" fmla="*/ 1258 h 1294"/>
              <a:gd name="T34" fmla="*/ 1533 w 1803"/>
              <a:gd name="T35" fmla="*/ 1284 h 1294"/>
              <a:gd name="T36" fmla="*/ 1623 w 1803"/>
              <a:gd name="T37" fmla="*/ 1292 h 1294"/>
              <a:gd name="T38" fmla="*/ 1713 w 1803"/>
              <a:gd name="T39" fmla="*/ 1293 h 1294"/>
              <a:gd name="T40" fmla="*/ 1803 w 1803"/>
              <a:gd name="T41" fmla="*/ 129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3" h="1294">
                <a:moveTo>
                  <a:pt x="0" y="1294"/>
                </a:moveTo>
                <a:cubicBezTo>
                  <a:pt x="30" y="1293"/>
                  <a:pt x="60" y="1294"/>
                  <a:pt x="90" y="1293"/>
                </a:cubicBezTo>
                <a:cubicBezTo>
                  <a:pt x="120" y="1293"/>
                  <a:pt x="150" y="1293"/>
                  <a:pt x="181" y="1292"/>
                </a:cubicBezTo>
                <a:cubicBezTo>
                  <a:pt x="211" y="1290"/>
                  <a:pt x="241" y="1290"/>
                  <a:pt x="271" y="1284"/>
                </a:cubicBezTo>
                <a:cubicBezTo>
                  <a:pt x="301" y="1278"/>
                  <a:pt x="331" y="1274"/>
                  <a:pt x="361" y="1258"/>
                </a:cubicBezTo>
                <a:cubicBezTo>
                  <a:pt x="391" y="1242"/>
                  <a:pt x="421" y="1225"/>
                  <a:pt x="451" y="1187"/>
                </a:cubicBezTo>
                <a:cubicBezTo>
                  <a:pt x="481" y="1150"/>
                  <a:pt x="511" y="1102"/>
                  <a:pt x="541" y="1032"/>
                </a:cubicBezTo>
                <a:cubicBezTo>
                  <a:pt x="571" y="962"/>
                  <a:pt x="601" y="869"/>
                  <a:pt x="631" y="768"/>
                </a:cubicBezTo>
                <a:cubicBezTo>
                  <a:pt x="661" y="667"/>
                  <a:pt x="691" y="534"/>
                  <a:pt x="721" y="426"/>
                </a:cubicBezTo>
                <a:cubicBezTo>
                  <a:pt x="751" y="319"/>
                  <a:pt x="782" y="194"/>
                  <a:pt x="812" y="123"/>
                </a:cubicBezTo>
                <a:cubicBezTo>
                  <a:pt x="841" y="53"/>
                  <a:pt x="872" y="0"/>
                  <a:pt x="902" y="0"/>
                </a:cubicBezTo>
                <a:cubicBezTo>
                  <a:pt x="931" y="0"/>
                  <a:pt x="962" y="53"/>
                  <a:pt x="992" y="123"/>
                </a:cubicBezTo>
                <a:cubicBezTo>
                  <a:pt x="1022" y="194"/>
                  <a:pt x="1052" y="319"/>
                  <a:pt x="1082" y="426"/>
                </a:cubicBezTo>
                <a:cubicBezTo>
                  <a:pt x="1112" y="534"/>
                  <a:pt x="1142" y="667"/>
                  <a:pt x="1172" y="768"/>
                </a:cubicBezTo>
                <a:cubicBezTo>
                  <a:pt x="1202" y="869"/>
                  <a:pt x="1232" y="962"/>
                  <a:pt x="1262" y="1032"/>
                </a:cubicBezTo>
                <a:cubicBezTo>
                  <a:pt x="1292" y="1102"/>
                  <a:pt x="1322" y="1150"/>
                  <a:pt x="1352" y="1187"/>
                </a:cubicBezTo>
                <a:cubicBezTo>
                  <a:pt x="1383" y="1225"/>
                  <a:pt x="1413" y="1242"/>
                  <a:pt x="1443" y="1258"/>
                </a:cubicBezTo>
                <a:cubicBezTo>
                  <a:pt x="1473" y="1274"/>
                  <a:pt x="1503" y="1278"/>
                  <a:pt x="1533" y="1284"/>
                </a:cubicBezTo>
                <a:cubicBezTo>
                  <a:pt x="1563" y="1290"/>
                  <a:pt x="1593" y="1290"/>
                  <a:pt x="1623" y="1292"/>
                </a:cubicBezTo>
                <a:cubicBezTo>
                  <a:pt x="1653" y="1293"/>
                  <a:pt x="1683" y="1293"/>
                  <a:pt x="1713" y="1293"/>
                </a:cubicBezTo>
                <a:cubicBezTo>
                  <a:pt x="1743" y="1294"/>
                  <a:pt x="1773" y="1293"/>
                  <a:pt x="1803" y="1294"/>
                </a:cubicBezTo>
              </a:path>
            </a:pathLst>
          </a:custGeom>
          <a:noFill/>
          <a:ln w="19050" cap="rnd">
            <a:solidFill>
              <a:srgbClr val="44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2685E79D-3CE5-44A3-9BF8-F36F716496DD}"/>
              </a:ext>
            </a:extLst>
          </p:cNvPr>
          <p:cNvGrpSpPr/>
          <p:nvPr/>
        </p:nvGrpSpPr>
        <p:grpSpPr>
          <a:xfrm>
            <a:off x="5715749" y="4066186"/>
            <a:ext cx="2140155" cy="254665"/>
            <a:chOff x="5715749" y="4066186"/>
            <a:chExt cx="2140155" cy="254665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58BCC8B6-927B-4991-9A88-A35B28FF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749" y="4122268"/>
              <a:ext cx="2121100" cy="181904"/>
            </a:xfrm>
            <a:custGeom>
              <a:avLst/>
              <a:gdLst>
                <a:gd name="T0" fmla="*/ 0 w 1803"/>
                <a:gd name="T1" fmla="*/ 1294 h 1294"/>
                <a:gd name="T2" fmla="*/ 90 w 1803"/>
                <a:gd name="T3" fmla="*/ 1293 h 1294"/>
                <a:gd name="T4" fmla="*/ 181 w 1803"/>
                <a:gd name="T5" fmla="*/ 1292 h 1294"/>
                <a:gd name="T6" fmla="*/ 271 w 1803"/>
                <a:gd name="T7" fmla="*/ 1284 h 1294"/>
                <a:gd name="T8" fmla="*/ 361 w 1803"/>
                <a:gd name="T9" fmla="*/ 1258 h 1294"/>
                <a:gd name="T10" fmla="*/ 451 w 1803"/>
                <a:gd name="T11" fmla="*/ 1187 h 1294"/>
                <a:gd name="T12" fmla="*/ 541 w 1803"/>
                <a:gd name="T13" fmla="*/ 1032 h 1294"/>
                <a:gd name="T14" fmla="*/ 631 w 1803"/>
                <a:gd name="T15" fmla="*/ 768 h 1294"/>
                <a:gd name="T16" fmla="*/ 721 w 1803"/>
                <a:gd name="T17" fmla="*/ 426 h 1294"/>
                <a:gd name="T18" fmla="*/ 812 w 1803"/>
                <a:gd name="T19" fmla="*/ 123 h 1294"/>
                <a:gd name="T20" fmla="*/ 902 w 1803"/>
                <a:gd name="T21" fmla="*/ 0 h 1294"/>
                <a:gd name="T22" fmla="*/ 992 w 1803"/>
                <a:gd name="T23" fmla="*/ 123 h 1294"/>
                <a:gd name="T24" fmla="*/ 1082 w 1803"/>
                <a:gd name="T25" fmla="*/ 426 h 1294"/>
                <a:gd name="T26" fmla="*/ 1172 w 1803"/>
                <a:gd name="T27" fmla="*/ 768 h 1294"/>
                <a:gd name="T28" fmla="*/ 1262 w 1803"/>
                <a:gd name="T29" fmla="*/ 1032 h 1294"/>
                <a:gd name="T30" fmla="*/ 1352 w 1803"/>
                <a:gd name="T31" fmla="*/ 1187 h 1294"/>
                <a:gd name="T32" fmla="*/ 1443 w 1803"/>
                <a:gd name="T33" fmla="*/ 1258 h 1294"/>
                <a:gd name="T34" fmla="*/ 1533 w 1803"/>
                <a:gd name="T35" fmla="*/ 1284 h 1294"/>
                <a:gd name="T36" fmla="*/ 1623 w 1803"/>
                <a:gd name="T37" fmla="*/ 1292 h 1294"/>
                <a:gd name="T38" fmla="*/ 1713 w 1803"/>
                <a:gd name="T39" fmla="*/ 1293 h 1294"/>
                <a:gd name="T40" fmla="*/ 1803 w 1803"/>
                <a:gd name="T41" fmla="*/ 129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3" h="1294">
                  <a:moveTo>
                    <a:pt x="0" y="1294"/>
                  </a:moveTo>
                  <a:cubicBezTo>
                    <a:pt x="30" y="1293"/>
                    <a:pt x="60" y="1294"/>
                    <a:pt x="90" y="1293"/>
                  </a:cubicBezTo>
                  <a:cubicBezTo>
                    <a:pt x="120" y="1293"/>
                    <a:pt x="150" y="1293"/>
                    <a:pt x="181" y="1292"/>
                  </a:cubicBezTo>
                  <a:cubicBezTo>
                    <a:pt x="211" y="1290"/>
                    <a:pt x="241" y="1290"/>
                    <a:pt x="271" y="1284"/>
                  </a:cubicBezTo>
                  <a:cubicBezTo>
                    <a:pt x="301" y="1278"/>
                    <a:pt x="331" y="1274"/>
                    <a:pt x="361" y="1258"/>
                  </a:cubicBezTo>
                  <a:cubicBezTo>
                    <a:pt x="391" y="1242"/>
                    <a:pt x="421" y="1225"/>
                    <a:pt x="451" y="1187"/>
                  </a:cubicBezTo>
                  <a:cubicBezTo>
                    <a:pt x="481" y="1150"/>
                    <a:pt x="511" y="1102"/>
                    <a:pt x="541" y="1032"/>
                  </a:cubicBezTo>
                  <a:cubicBezTo>
                    <a:pt x="571" y="962"/>
                    <a:pt x="601" y="869"/>
                    <a:pt x="631" y="768"/>
                  </a:cubicBezTo>
                  <a:cubicBezTo>
                    <a:pt x="661" y="667"/>
                    <a:pt x="691" y="534"/>
                    <a:pt x="721" y="426"/>
                  </a:cubicBezTo>
                  <a:cubicBezTo>
                    <a:pt x="751" y="319"/>
                    <a:pt x="782" y="194"/>
                    <a:pt x="812" y="123"/>
                  </a:cubicBezTo>
                  <a:cubicBezTo>
                    <a:pt x="841" y="53"/>
                    <a:pt x="872" y="0"/>
                    <a:pt x="902" y="0"/>
                  </a:cubicBezTo>
                  <a:cubicBezTo>
                    <a:pt x="931" y="0"/>
                    <a:pt x="962" y="53"/>
                    <a:pt x="992" y="123"/>
                  </a:cubicBezTo>
                  <a:cubicBezTo>
                    <a:pt x="1022" y="194"/>
                    <a:pt x="1052" y="319"/>
                    <a:pt x="1082" y="426"/>
                  </a:cubicBezTo>
                  <a:cubicBezTo>
                    <a:pt x="1112" y="534"/>
                    <a:pt x="1142" y="667"/>
                    <a:pt x="1172" y="768"/>
                  </a:cubicBezTo>
                  <a:cubicBezTo>
                    <a:pt x="1202" y="869"/>
                    <a:pt x="1232" y="962"/>
                    <a:pt x="1262" y="1032"/>
                  </a:cubicBezTo>
                  <a:cubicBezTo>
                    <a:pt x="1292" y="1102"/>
                    <a:pt x="1322" y="1150"/>
                    <a:pt x="1352" y="1187"/>
                  </a:cubicBezTo>
                  <a:cubicBezTo>
                    <a:pt x="1383" y="1225"/>
                    <a:pt x="1413" y="1242"/>
                    <a:pt x="1443" y="1258"/>
                  </a:cubicBezTo>
                  <a:cubicBezTo>
                    <a:pt x="1473" y="1274"/>
                    <a:pt x="1503" y="1278"/>
                    <a:pt x="1533" y="1284"/>
                  </a:cubicBezTo>
                  <a:cubicBezTo>
                    <a:pt x="1563" y="1290"/>
                    <a:pt x="1593" y="1290"/>
                    <a:pt x="1623" y="1292"/>
                  </a:cubicBezTo>
                  <a:cubicBezTo>
                    <a:pt x="1653" y="1293"/>
                    <a:pt x="1683" y="1293"/>
                    <a:pt x="1713" y="1293"/>
                  </a:cubicBezTo>
                  <a:cubicBezTo>
                    <a:pt x="1743" y="1294"/>
                    <a:pt x="1773" y="1293"/>
                    <a:pt x="1803" y="1294"/>
                  </a:cubicBezTo>
                </a:path>
              </a:pathLst>
            </a:custGeom>
            <a:noFill/>
            <a:ln w="19050" cap="rnd">
              <a:solidFill>
                <a:srgbClr val="44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C6768E72-AD80-42C8-BCE1-FC1B0DF12F06}"/>
                </a:ext>
              </a:extLst>
            </p:cNvPr>
            <p:cNvSpPr/>
            <p:nvPr/>
          </p:nvSpPr>
          <p:spPr>
            <a:xfrm>
              <a:off x="6786670" y="4066186"/>
              <a:ext cx="1069234" cy="254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0E49B023-3262-4C5A-A383-20B129EE7F8C}"/>
              </a:ext>
            </a:extLst>
          </p:cNvPr>
          <p:cNvGrpSpPr/>
          <p:nvPr/>
        </p:nvGrpSpPr>
        <p:grpSpPr>
          <a:xfrm>
            <a:off x="1277620" y="2523858"/>
            <a:ext cx="2175120" cy="254665"/>
            <a:chOff x="1277620" y="2523858"/>
            <a:chExt cx="2175120" cy="254665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371F178-A397-4834-8DC3-160CA45B7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640" y="2542418"/>
              <a:ext cx="2121100" cy="181904"/>
            </a:xfrm>
            <a:custGeom>
              <a:avLst/>
              <a:gdLst>
                <a:gd name="T0" fmla="*/ 0 w 1803"/>
                <a:gd name="T1" fmla="*/ 1294 h 1294"/>
                <a:gd name="T2" fmla="*/ 90 w 1803"/>
                <a:gd name="T3" fmla="*/ 1293 h 1294"/>
                <a:gd name="T4" fmla="*/ 181 w 1803"/>
                <a:gd name="T5" fmla="*/ 1292 h 1294"/>
                <a:gd name="T6" fmla="*/ 271 w 1803"/>
                <a:gd name="T7" fmla="*/ 1284 h 1294"/>
                <a:gd name="T8" fmla="*/ 361 w 1803"/>
                <a:gd name="T9" fmla="*/ 1258 h 1294"/>
                <a:gd name="T10" fmla="*/ 451 w 1803"/>
                <a:gd name="T11" fmla="*/ 1187 h 1294"/>
                <a:gd name="T12" fmla="*/ 541 w 1803"/>
                <a:gd name="T13" fmla="*/ 1032 h 1294"/>
                <a:gd name="T14" fmla="*/ 631 w 1803"/>
                <a:gd name="T15" fmla="*/ 768 h 1294"/>
                <a:gd name="T16" fmla="*/ 721 w 1803"/>
                <a:gd name="T17" fmla="*/ 426 h 1294"/>
                <a:gd name="T18" fmla="*/ 812 w 1803"/>
                <a:gd name="T19" fmla="*/ 123 h 1294"/>
                <a:gd name="T20" fmla="*/ 902 w 1803"/>
                <a:gd name="T21" fmla="*/ 0 h 1294"/>
                <a:gd name="T22" fmla="*/ 992 w 1803"/>
                <a:gd name="T23" fmla="*/ 123 h 1294"/>
                <a:gd name="T24" fmla="*/ 1082 w 1803"/>
                <a:gd name="T25" fmla="*/ 426 h 1294"/>
                <a:gd name="T26" fmla="*/ 1172 w 1803"/>
                <a:gd name="T27" fmla="*/ 768 h 1294"/>
                <a:gd name="T28" fmla="*/ 1262 w 1803"/>
                <a:gd name="T29" fmla="*/ 1032 h 1294"/>
                <a:gd name="T30" fmla="*/ 1352 w 1803"/>
                <a:gd name="T31" fmla="*/ 1187 h 1294"/>
                <a:gd name="T32" fmla="*/ 1443 w 1803"/>
                <a:gd name="T33" fmla="*/ 1258 h 1294"/>
                <a:gd name="T34" fmla="*/ 1533 w 1803"/>
                <a:gd name="T35" fmla="*/ 1284 h 1294"/>
                <a:gd name="T36" fmla="*/ 1623 w 1803"/>
                <a:gd name="T37" fmla="*/ 1292 h 1294"/>
                <a:gd name="T38" fmla="*/ 1713 w 1803"/>
                <a:gd name="T39" fmla="*/ 1293 h 1294"/>
                <a:gd name="T40" fmla="*/ 1803 w 1803"/>
                <a:gd name="T41" fmla="*/ 129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3" h="1294">
                  <a:moveTo>
                    <a:pt x="0" y="1294"/>
                  </a:moveTo>
                  <a:cubicBezTo>
                    <a:pt x="30" y="1293"/>
                    <a:pt x="60" y="1294"/>
                    <a:pt x="90" y="1293"/>
                  </a:cubicBezTo>
                  <a:cubicBezTo>
                    <a:pt x="120" y="1293"/>
                    <a:pt x="150" y="1293"/>
                    <a:pt x="181" y="1292"/>
                  </a:cubicBezTo>
                  <a:cubicBezTo>
                    <a:pt x="211" y="1290"/>
                    <a:pt x="241" y="1290"/>
                    <a:pt x="271" y="1284"/>
                  </a:cubicBezTo>
                  <a:cubicBezTo>
                    <a:pt x="301" y="1278"/>
                    <a:pt x="331" y="1274"/>
                    <a:pt x="361" y="1258"/>
                  </a:cubicBezTo>
                  <a:cubicBezTo>
                    <a:pt x="391" y="1242"/>
                    <a:pt x="421" y="1225"/>
                    <a:pt x="451" y="1187"/>
                  </a:cubicBezTo>
                  <a:cubicBezTo>
                    <a:pt x="481" y="1150"/>
                    <a:pt x="511" y="1102"/>
                    <a:pt x="541" y="1032"/>
                  </a:cubicBezTo>
                  <a:cubicBezTo>
                    <a:pt x="571" y="962"/>
                    <a:pt x="601" y="869"/>
                    <a:pt x="631" y="768"/>
                  </a:cubicBezTo>
                  <a:cubicBezTo>
                    <a:pt x="661" y="667"/>
                    <a:pt x="691" y="534"/>
                    <a:pt x="721" y="426"/>
                  </a:cubicBezTo>
                  <a:cubicBezTo>
                    <a:pt x="751" y="319"/>
                    <a:pt x="782" y="194"/>
                    <a:pt x="812" y="123"/>
                  </a:cubicBezTo>
                  <a:cubicBezTo>
                    <a:pt x="841" y="53"/>
                    <a:pt x="872" y="0"/>
                    <a:pt x="902" y="0"/>
                  </a:cubicBezTo>
                  <a:cubicBezTo>
                    <a:pt x="931" y="0"/>
                    <a:pt x="962" y="53"/>
                    <a:pt x="992" y="123"/>
                  </a:cubicBezTo>
                  <a:cubicBezTo>
                    <a:pt x="1022" y="194"/>
                    <a:pt x="1052" y="319"/>
                    <a:pt x="1082" y="426"/>
                  </a:cubicBezTo>
                  <a:cubicBezTo>
                    <a:pt x="1112" y="534"/>
                    <a:pt x="1142" y="667"/>
                    <a:pt x="1172" y="768"/>
                  </a:cubicBezTo>
                  <a:cubicBezTo>
                    <a:pt x="1202" y="869"/>
                    <a:pt x="1232" y="962"/>
                    <a:pt x="1262" y="1032"/>
                  </a:cubicBezTo>
                  <a:cubicBezTo>
                    <a:pt x="1292" y="1102"/>
                    <a:pt x="1322" y="1150"/>
                    <a:pt x="1352" y="1187"/>
                  </a:cubicBezTo>
                  <a:cubicBezTo>
                    <a:pt x="1383" y="1225"/>
                    <a:pt x="1413" y="1242"/>
                    <a:pt x="1443" y="1258"/>
                  </a:cubicBezTo>
                  <a:cubicBezTo>
                    <a:pt x="1473" y="1274"/>
                    <a:pt x="1503" y="1278"/>
                    <a:pt x="1533" y="1284"/>
                  </a:cubicBezTo>
                  <a:cubicBezTo>
                    <a:pt x="1563" y="1290"/>
                    <a:pt x="1593" y="1290"/>
                    <a:pt x="1623" y="1292"/>
                  </a:cubicBezTo>
                  <a:cubicBezTo>
                    <a:pt x="1653" y="1293"/>
                    <a:pt x="1683" y="1293"/>
                    <a:pt x="1713" y="1293"/>
                  </a:cubicBezTo>
                  <a:cubicBezTo>
                    <a:pt x="1743" y="1294"/>
                    <a:pt x="1773" y="1293"/>
                    <a:pt x="1803" y="1294"/>
                  </a:cubicBezTo>
                </a:path>
              </a:pathLst>
            </a:custGeom>
            <a:noFill/>
            <a:ln w="19050" cap="rnd">
              <a:solidFill>
                <a:srgbClr val="44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BF03A8C9-C02C-42FF-9AE1-AF6938685AE8}"/>
                </a:ext>
              </a:extLst>
            </p:cNvPr>
            <p:cNvSpPr/>
            <p:nvPr/>
          </p:nvSpPr>
          <p:spPr>
            <a:xfrm>
              <a:off x="1277620" y="2523858"/>
              <a:ext cx="1069234" cy="254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オブジェクト 8">
                <a:extLst>
                  <a:ext uri="{FF2B5EF4-FFF2-40B4-BE49-F238E27FC236}">
                    <a16:creationId xmlns:a16="http://schemas.microsoft.com/office/drawing/2014/main" id="{D24F7EDE-8F43-42FE-BB9A-FDC15766333A}"/>
                  </a:ext>
                </a:extLst>
              </p:cNvPr>
              <p:cNvSpPr txBox="1"/>
              <p:nvPr/>
            </p:nvSpPr>
            <p:spPr bwMode="auto">
              <a:xfrm>
                <a:off x="153432" y="918807"/>
                <a:ext cx="8580678" cy="36623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ja-JP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1" lang="ja-JP" alt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1" lang="ja-JP" alt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)=</m:t>
                      </m:r>
                      <m:nary>
                        <m:naryPr>
                          <m:ctrlP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−∞</m:t>
                          </m:r>
                        </m:sub>
                        <m:sup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p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′)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′)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e>
                      </m:nary>
                      <m:r>
                        <a:rPr kumimoji="1" lang="ja-JP" alt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  <m:sup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𝑗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>
                                <a:lumMod val="6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>
                                    <a:lumMod val="6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>
                                <a:lumMod val="6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>
                                    <a:lumMod val="6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−3)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−2)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𝑁</m:t>
                                      </m:r>
                                      <m:r>
                                        <a:rPr kumimoji="1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>
                                              <a:lumMod val="6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−1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−4)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−3)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−2)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−4)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−(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−3)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−3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−2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ja-JP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>
                                <a:lumMod val="6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>
                                    <a:lumMod val="6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1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>
                                      <a:lumMod val="6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  <m:r>
                                    <a:rPr kumimoji="1" lang="en-US" altLang="ja-JP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FFFF">
                                          <a:lumMod val="6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オブジェクト 8">
                <a:extLst>
                  <a:ext uri="{FF2B5EF4-FFF2-40B4-BE49-F238E27FC236}">
                    <a16:creationId xmlns:a16="http://schemas.microsoft.com/office/drawing/2014/main" id="{D24F7EDE-8F43-42FE-BB9A-FDC157663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432" y="918807"/>
                <a:ext cx="8580678" cy="36623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EFA45351-9867-420D-91EB-401167E11C2B}"/>
                  </a:ext>
                </a:extLst>
              </p:cNvPr>
              <p:cNvSpPr/>
              <p:nvPr/>
            </p:nvSpPr>
            <p:spPr>
              <a:xfrm>
                <a:off x="114252" y="4623519"/>
                <a:ext cx="10003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ja-JP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EFA45351-9867-420D-91EB-401167E11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52" y="4623519"/>
                <a:ext cx="1000338" cy="461665"/>
              </a:xfrm>
              <a:prstGeom prst="rect">
                <a:avLst/>
              </a:prstGeom>
              <a:blipFill>
                <a:blip r:embed="rId4"/>
                <a:stretch>
                  <a:fillRect l="-5488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2A7E7578-8AC5-4A50-90D9-02B952B78985}"/>
                  </a:ext>
                </a:extLst>
              </p:cNvPr>
              <p:cNvSpPr/>
              <p:nvPr/>
            </p:nvSpPr>
            <p:spPr>
              <a:xfrm>
                <a:off x="8242531" y="4365104"/>
                <a:ext cx="8698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2A7E7578-8AC5-4A50-90D9-02B952B78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531" y="4365104"/>
                <a:ext cx="869854" cy="461665"/>
              </a:xfrm>
              <a:prstGeom prst="rect">
                <a:avLst/>
              </a:prstGeom>
              <a:blipFill>
                <a:blip r:embed="rId5"/>
                <a:stretch>
                  <a:fillRect l="-699" r="-1399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F651BA57-63C8-4903-B781-050E95EBC1B9}"/>
                  </a:ext>
                </a:extLst>
              </p:cNvPr>
              <p:cNvSpPr/>
              <p:nvPr/>
            </p:nvSpPr>
            <p:spPr>
              <a:xfrm>
                <a:off x="4169443" y="4702842"/>
                <a:ext cx="1615827" cy="517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F651BA57-63C8-4903-B781-050E95EBC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443" y="4702842"/>
                <a:ext cx="1615827" cy="5178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9E7E3250-F4CF-4C7E-A90B-09E17FAE2021}"/>
              </a:ext>
            </a:extLst>
          </p:cNvPr>
          <p:cNvCxnSpPr/>
          <p:nvPr/>
        </p:nvCxnSpPr>
        <p:spPr>
          <a:xfrm flipV="1">
            <a:off x="4963891" y="3957008"/>
            <a:ext cx="110891" cy="86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58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4192" y="0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600" b="1" dirty="0">
                <a:solidFill>
                  <a:srgbClr val="0000FF"/>
                </a:solidFill>
              </a:rPr>
              <a:t>python</a:t>
            </a:r>
            <a:r>
              <a:rPr lang="ja-JP" altLang="en-US" sz="3600" b="1" dirty="0">
                <a:solidFill>
                  <a:srgbClr val="0000FF"/>
                </a:solidFill>
              </a:rPr>
              <a:t>ライブラリィによる平滑化</a:t>
            </a:r>
            <a:endParaRPr lang="ja-JP" altLang="en-US" sz="3600" b="1" dirty="0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オブジェクト 8">
                <a:extLst>
                  <a:ext uri="{FF2B5EF4-FFF2-40B4-BE49-F238E27FC236}">
                    <a16:creationId xmlns:a16="http://schemas.microsoft.com/office/drawing/2014/main" id="{D24F7EDE-8F43-42FE-BB9A-FDC15766333A}"/>
                  </a:ext>
                </a:extLst>
              </p:cNvPr>
              <p:cNvSpPr txBox="1"/>
              <p:nvPr/>
            </p:nvSpPr>
            <p:spPr bwMode="auto">
              <a:xfrm>
                <a:off x="153431" y="918807"/>
                <a:ext cx="9057243" cy="59391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Smoothing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py</m:t>
                      </m:r>
                    </m:oMath>
                  </m:oMathPara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単純移動平均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#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1/N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の重みのフィルターを作る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w =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np.ones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nsmooth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 /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nsmooth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  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#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コンボリューション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ys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=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np.convolve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(y, w, mode = ‘same‘)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2000" dirty="0"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多項式適合化平滑化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lang="en-US" altLang="ja-JP" sz="2000" b="1" dirty="0" err="1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Savizky-Golay</a:t>
                </a:r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フィルター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ys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=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scipy.signal.savgol_filter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(y,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nsmooth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norder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deriv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= 0)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nsmooth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平滑化点数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0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        </a:t>
                </a:r>
                <a:r>
                  <a:rPr lang="en-US" altLang="ja-JP" sz="2000" dirty="0" err="1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norder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: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多項式の次数</a:t>
                </a:r>
                <a:br>
                  <a:rPr lang="en-US" altLang="ja-JP" sz="20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</a:br>
                <a:r>
                  <a:rPr lang="ja-JP" altLang="en-US" sz="20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　　 </a:t>
                </a:r>
                <a:r>
                  <a:rPr lang="en-US" altLang="ja-JP" sz="2000" dirty="0" err="1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deriv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: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微分次数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　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注意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savgol_filter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では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deriv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1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とすると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1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次微分を取ってくれるが、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0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　　　　　　　　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x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軸のデータを与えていないので、絶対値は異なる。</a:t>
                </a:r>
                <a:endParaRPr lang="en-US" altLang="ja-JP" sz="2000" dirty="0"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　　　　　絶対値が必要な場合、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平滑化した後、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h</a:t>
                </a:r>
                <a:r>
                  <a:rPr kumimoji="1" lang="en-US" altLang="ja-JP" sz="2000" b="0" i="0" u="none" strike="noStrike" kern="1200" cap="none" spc="0" normalizeH="0" baseline="30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deriv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で割る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こと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lang="en-US" altLang="ja-JP" sz="2000" i="1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			</a:t>
                </a:r>
                <a:r>
                  <a:rPr lang="ja-JP" altLang="en-US" sz="2000" i="1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注： </a:t>
                </a:r>
                <a:r>
                  <a:rPr lang="en-US" altLang="ja-JP" sz="2000" i="1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savgol_diff_test.py</a:t>
                </a:r>
                <a:r>
                  <a:rPr lang="ja-JP" altLang="en-US" sz="2000" i="1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で限定的に確認した範囲です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オブジェクト 8">
                <a:extLst>
                  <a:ext uri="{FF2B5EF4-FFF2-40B4-BE49-F238E27FC236}">
                    <a16:creationId xmlns:a16="http://schemas.microsoft.com/office/drawing/2014/main" id="{D24F7EDE-8F43-42FE-BB9A-FDC157663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431" y="918807"/>
                <a:ext cx="9057243" cy="5939193"/>
              </a:xfrm>
              <a:prstGeom prst="rect">
                <a:avLst/>
              </a:prstGeom>
              <a:blipFill>
                <a:blip r:embed="rId3"/>
                <a:stretch>
                  <a:fillRect l="-6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76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098924F-C561-02DB-900D-B3E0F1C6447A}"/>
              </a:ext>
            </a:extLst>
          </p:cNvPr>
          <p:cNvSpPr/>
          <p:nvPr/>
        </p:nvSpPr>
        <p:spPr>
          <a:xfrm>
            <a:off x="5842152" y="2971801"/>
            <a:ext cx="3059498" cy="6652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6D1312D-824E-A8C5-D751-4D1E29D9D77C}"/>
              </a:ext>
            </a:extLst>
          </p:cNvPr>
          <p:cNvSpPr/>
          <p:nvPr/>
        </p:nvSpPr>
        <p:spPr>
          <a:xfrm>
            <a:off x="80467" y="692696"/>
            <a:ext cx="6210605" cy="9532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8485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多次元フィルター、コンボリューションと画像解析</a:t>
            </a:r>
            <a:endParaRPr lang="ja-JP" altLang="en-US" sz="24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07504" y="692696"/>
                <a:ext cx="8656919" cy="6108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kumimoji="1" lang="ja-JP" altLang="en-US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+mn-cs"/>
                  </a:rPr>
                  <a:t>フィルター</a:t>
                </a:r>
                <a:r>
                  <a:rPr kumimoji="1" lang="en-US" altLang="ja-JP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+mn-cs"/>
                  </a:rPr>
                  <a:t>:</a:t>
                </a:r>
                <a:r>
                  <a:rPr kumimoji="1" lang="ja-JP" altLang="en-US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　　</a:t>
                </a:r>
                <a:r>
                  <a:rPr lang="en-US" altLang="ja-JP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=1,2,3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ja-JP" b="1" dirty="0"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X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軸微分フィルター 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エッジ検出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den>
                    </m:f>
                    <m:d>
                      <m:d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Y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軸微分フィルター 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エッジ検出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den>
                    </m:f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斜め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微分フィルター 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エッジ検出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den>
                    </m:f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平滑化フィルター 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ぼかし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	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Wingdings" panose="05000000000000000000" pitchFamily="2" charset="2"/>
                  </a:rPr>
                  <a:t>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Wingdings" panose="05000000000000000000" pitchFamily="2" charset="2"/>
                  </a:rPr>
                  <a:t> デコンボリューションにより 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Wingdings" panose="05000000000000000000" pitchFamily="2" charset="2"/>
                  </a:rPr>
                  <a:t>sharpening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Wingdings" panose="05000000000000000000" pitchFamily="2" charset="2"/>
                  </a:rPr>
                  <a:t>ができる</a:t>
                </a:r>
                <a:endPara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ctrlPr>
                            <a:rPr kumimoji="1" lang="en-US" altLang="ja-JP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ja-JP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ja-JP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ja-JP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ja-JP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ja-JP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ja-JP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ja-JP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ja-JP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ja-JP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Convoluted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Neural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Network (</a:t>
                </a:r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畳み込みニューラルネットワーク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 </a:t>
                </a:r>
                <a:r>
                  <a:rPr lang="en-US" altLang="ja-JP" b="1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Neural network </a:t>
                </a:r>
                <a:r>
                  <a:rPr lang="ja-JP" altLang="en-US" b="1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の中段にフィルターによる畳み込み層を入れて、</a:t>
                </a:r>
                <a:br>
                  <a:rPr lang="en-US" altLang="ja-JP" b="1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</a:br>
                <a:r>
                  <a:rPr lang="ja-JP" altLang="en-US" b="1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フィルターの要素の値を学習させる</a:t>
                </a:r>
                <a:endParaRPr lang="en-US" altLang="ja-JP" b="1" dirty="0"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b="1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	</a:t>
                </a:r>
                <a:r>
                  <a:rPr lang="ja-JP" altLang="en-US" b="1" dirty="0"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学習したフィルターを見ることで、どのような処理が必要か理解できることもある</a:t>
                </a:r>
                <a:endPara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2696"/>
                <a:ext cx="8656919" cy="6108595"/>
              </a:xfrm>
              <a:prstGeom prst="rect">
                <a:avLst/>
              </a:prstGeom>
              <a:blipFill>
                <a:blip r:embed="rId3"/>
                <a:stretch>
                  <a:fillRect l="-634" r="-563" b="-3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5F993A-000F-1F70-E25E-6B9506A01ACD}"/>
              </a:ext>
            </a:extLst>
          </p:cNvPr>
          <p:cNvSpPr/>
          <p:nvPr/>
        </p:nvSpPr>
        <p:spPr>
          <a:xfrm>
            <a:off x="5894002" y="695799"/>
            <a:ext cx="3059498" cy="2276001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C5A950B-F028-331C-0911-010A4DCA66FA}"/>
                  </a:ext>
                </a:extLst>
              </p:cNvPr>
              <p:cNvSpPr txBox="1"/>
              <p:nvPr/>
            </p:nvSpPr>
            <p:spPr>
              <a:xfrm>
                <a:off x="5894002" y="692696"/>
                <a:ext cx="3144875" cy="2944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データ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ja-JP" altLang="en-US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と</a:t>
                </a:r>
                <a:br>
                  <a:rPr lang="en-US" altLang="ja-JP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</a:br>
                <a:r>
                  <a:rPr lang="ja-JP" altLang="en-US" sz="18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フィルタ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ja-JP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ja-JP" altLang="en-US" sz="18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の</a:t>
                </a:r>
                <a:endParaRPr lang="en-US" altLang="ja-JP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  <a:p>
                <a:r>
                  <a:rPr lang="ja-JP" altLang="en-US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各要素の積の和を</a:t>
                </a:r>
                <a:br>
                  <a:rPr lang="en-US" altLang="ja-JP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</a:br>
                <a:r>
                  <a:rPr lang="ja-JP" altLang="en-US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en-US" altLang="ja-JP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y</a:t>
                </a:r>
                <a:r>
                  <a:rPr lang="en-US" altLang="ja-JP" b="1" baseline="-2500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22</a:t>
                </a:r>
                <a:r>
                  <a:rPr lang="ja-JP" altLang="en-US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のコンボリューションにとる</a:t>
                </a:r>
                <a:endParaRPr lang="en-US" altLang="ja-JP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  <a:p>
                <a:endParaRPr lang="en-US" altLang="ja-JP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  <a:p>
                <a:r>
                  <a:rPr lang="ja-JP" altLang="en-US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数学のデコンボリューションとは異なるので注意</a:t>
                </a:r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C5A950B-F028-331C-0911-010A4DCA6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002" y="692696"/>
                <a:ext cx="3144875" cy="2944396"/>
              </a:xfrm>
              <a:prstGeom prst="rect">
                <a:avLst/>
              </a:prstGeom>
              <a:blipFill>
                <a:blip r:embed="rId4"/>
                <a:stretch>
                  <a:fillRect l="-1744" b="-18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51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6500</TotalTime>
  <Words>1514</Words>
  <Application>Microsoft Office PowerPoint</Application>
  <PresentationFormat>画面に合わせる (4:3)</PresentationFormat>
  <Paragraphs>188</Paragraphs>
  <Slides>20</Slides>
  <Notes>20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20</vt:i4>
      </vt:variant>
    </vt:vector>
  </HeadingPairs>
  <TitlesOfParts>
    <vt:vector size="31" baseType="lpstr">
      <vt:lpstr>游ゴシック</vt:lpstr>
      <vt:lpstr>Arial</vt:lpstr>
      <vt:lpstr>Calibri</vt:lpstr>
      <vt:lpstr>Calibri Light</vt:lpstr>
      <vt:lpstr>Cambria Math</vt:lpstr>
      <vt:lpstr>Times New Roman</vt:lpstr>
      <vt:lpstr>Office テーマ</vt:lpstr>
      <vt:lpstr>13_標準デザイン</vt:lpstr>
      <vt:lpstr>Worksheet</vt:lpstr>
      <vt:lpstr>数式</vt:lpstr>
      <vt:lpstr>ワークシート</vt:lpstr>
      <vt:lpstr>PowerPoint プレゼンテーション</vt:lpstr>
      <vt:lpstr>平滑化の結果</vt:lpstr>
      <vt:lpstr>平滑化</vt:lpstr>
      <vt:lpstr>多項式適合法 (Savizky-Golay法) の重み</vt:lpstr>
      <vt:lpstr>高次の微分公式</vt:lpstr>
      <vt:lpstr>フィルターとコンボリューション</vt:lpstr>
      <vt:lpstr>任意関数のコンボリューション</vt:lpstr>
      <vt:lpstr>pythonライブラリィによる平滑化</vt:lpstr>
      <vt:lpstr>多次元フィルター、コンボリューションと画像解析</vt:lpstr>
      <vt:lpstr>Peak search</vt:lpstr>
      <vt:lpstr>フーリエ変換</vt:lpstr>
      <vt:lpstr>フーリエ変換による平滑化</vt:lpstr>
      <vt:lpstr>PowerPoint プレゼンテーション</vt:lpstr>
      <vt:lpstr>PowerPoint プレゼンテーション</vt:lpstr>
      <vt:lpstr>PowerPoint プレゼンテーション</vt:lpstr>
      <vt:lpstr>畳み込み (Convolution)</vt:lpstr>
      <vt:lpstr>Convolution: Matrix representation (行列表示)</vt:lpstr>
      <vt:lpstr>PowerPoint プレゼンテーション</vt:lpstr>
      <vt:lpstr>畳み込みによる平滑化 (ぼかし: smearing)</vt:lpstr>
      <vt:lpstr>PowerPoint プレゼンテーション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レポートS6点群のステレオ投影</dc:title>
  <dc:creator>神谷利夫</dc:creator>
  <cp:lastModifiedBy>利夫 神谷</cp:lastModifiedBy>
  <cp:revision>420</cp:revision>
  <cp:lastPrinted>2020-04-20T20:05:09Z</cp:lastPrinted>
  <dcterms:created xsi:type="dcterms:W3CDTF">2013-04-22T01:26:47Z</dcterms:created>
  <dcterms:modified xsi:type="dcterms:W3CDTF">2023-12-14T23:17:31Z</dcterms:modified>
</cp:coreProperties>
</file>