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12" r:id="rId2"/>
  </p:sldMasterIdLst>
  <p:notesMasterIdLst>
    <p:notesMasterId r:id="rId8"/>
  </p:notesMasterIdLst>
  <p:sldIdLst>
    <p:sldId id="3846" r:id="rId3"/>
    <p:sldId id="4008" r:id="rId4"/>
    <p:sldId id="4924" r:id="rId5"/>
    <p:sldId id="3859" r:id="rId6"/>
    <p:sldId id="405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AA8383D-8C6C-414A-8AB2-47E49350A154}">
          <p14:sldIdLst>
            <p14:sldId id="3846"/>
            <p14:sldId id="4008"/>
            <p14:sldId id="4924"/>
            <p14:sldId id="3859"/>
            <p14:sldId id="4053"/>
          </p14:sldIdLst>
        </p14:section>
        <p14:section name="タイトルなしのセクション" id="{F09C2A22-55A5-46BD-8F80-D8B8B7512D0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E920E"/>
    <a:srgbClr val="002060"/>
    <a:srgbClr val="014F97"/>
    <a:srgbClr val="FFFF00"/>
    <a:srgbClr val="FF0066"/>
    <a:srgbClr val="FF7D00"/>
    <a:srgbClr val="FF3EFF"/>
    <a:srgbClr val="E8BC49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531" autoAdjust="0"/>
    <p:restoredTop sz="95127" autoAdjust="0"/>
  </p:normalViewPr>
  <p:slideViewPr>
    <p:cSldViewPr snapToGrid="0">
      <p:cViewPr varScale="1">
        <p:scale>
          <a:sx n="121" d="100"/>
          <a:sy n="121" d="100"/>
        </p:scale>
        <p:origin x="120" y="564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E8F7B-28ED-438E-8C80-84CFFDA28EB9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8C0C3-4464-4D55-94B5-DAC4AAED0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24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53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5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8251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07369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930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73" y="41336"/>
            <a:ext cx="8592652" cy="6443459"/>
          </a:xfrm>
          <a:prstGeom prst="rect">
            <a:avLst/>
          </a:prstGeom>
        </p:spPr>
      </p:pic>
      <p:sp>
        <p:nvSpPr>
          <p:cNvPr id="4" name="正方形/長方形 3"/>
          <p:cNvSpPr/>
          <p:nvPr userDrawn="1"/>
        </p:nvSpPr>
        <p:spPr>
          <a:xfrm>
            <a:off x="8300312" y="-4242"/>
            <a:ext cx="702078" cy="11942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-4242"/>
            <a:ext cx="9144000" cy="139180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381363" y="3909153"/>
            <a:ext cx="83812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886969"/>
            <a:ext cx="7772400" cy="1470025"/>
          </a:xfrm>
        </p:spPr>
        <p:txBody>
          <a:bodyPr>
            <a:normAutofit/>
          </a:bodyPr>
          <a:lstStyle>
            <a:lvl1pPr algn="ctr">
              <a:defRPr sz="3000" baseline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46456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203864"/>
                </a:solidFill>
                <a:latin typeface="+mj-ea"/>
                <a:ea typeface="+mj-e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pic>
        <p:nvPicPr>
          <p:cNvPr id="9" name="図 8" descr="flag_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02" y="11088"/>
            <a:ext cx="832396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6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155AB-EE5D-4017-BD2F-761123675B1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4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35C93-6F7B-4FFF-A0D0-0249924A8BF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7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0678-006A-49DA-B114-4E72D9E1EF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0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B8063-A1F4-4332-9D28-38051B08A82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96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2B2A1-F09E-4708-B99D-A56FC476FA2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51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7E3D1-6DFB-4869-9E2F-A54C9297DC6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77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45FA-44DC-4929-B83A-12C3235F082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50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D5394-D96E-45CD-AB8A-6F0716746D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1" y="126751"/>
            <a:ext cx="8064896" cy="709963"/>
          </a:xfrm>
        </p:spPr>
        <p:txBody>
          <a:bodyPr bIns="0"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cxnSp>
        <p:nvCxnSpPr>
          <p:cNvPr id="4" name="直線コネクタ 3"/>
          <p:cNvCxnSpPr/>
          <p:nvPr userDrawn="1"/>
        </p:nvCxnSpPr>
        <p:spPr>
          <a:xfrm flipV="1">
            <a:off x="1" y="842403"/>
            <a:ext cx="3347864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82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96855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cxnSp>
        <p:nvCxnSpPr>
          <p:cNvPr id="5" name="直線コネクタ 4"/>
          <p:cNvCxnSpPr/>
          <p:nvPr userDrawn="1"/>
        </p:nvCxnSpPr>
        <p:spPr>
          <a:xfrm flipV="1">
            <a:off x="1" y="842403"/>
            <a:ext cx="3347864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93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0795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9144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7684806" y="6351712"/>
            <a:ext cx="140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50868-C88D-6B49-8F6F-2FC5D73B70AB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</p:txBody>
      </p:sp>
      <p:pic>
        <p:nvPicPr>
          <p:cNvPr id="5" name="図 4" descr="flag_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02" y="11088"/>
            <a:ext cx="832396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580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2CC2344-3C51-1546-8129-9C54973DD3EE}"/>
              </a:ext>
            </a:extLst>
          </p:cNvPr>
          <p:cNvSpPr/>
          <p:nvPr userDrawn="1"/>
        </p:nvSpPr>
        <p:spPr>
          <a:xfrm>
            <a:off x="7364896" y="0"/>
            <a:ext cx="1779104" cy="1351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9144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" name="直線コネクタ 4"/>
          <p:cNvCxnSpPr/>
          <p:nvPr userDrawn="1"/>
        </p:nvCxnSpPr>
        <p:spPr>
          <a:xfrm flipV="1">
            <a:off x="1" y="842403"/>
            <a:ext cx="3347864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 descr="flag_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02" y="11088"/>
            <a:ext cx="832396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0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FD452-D6C8-4457-A19E-BCF2A28B95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0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D5A7-90A5-43E6-BC84-F2A5DAED55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22855-7AB7-4449-A8D9-C0157CACEA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8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8064896" cy="72008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67544" y="1268762"/>
            <a:ext cx="8219256" cy="5256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7684806" y="6351712"/>
            <a:ext cx="140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50868-C88D-6B49-8F6F-2FC5D73B70AB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0"/>
            <a:ext cx="9144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 descr="flogs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427" y="9248"/>
            <a:ext cx="511256" cy="8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kumimoji="1" sz="2700" kern="1200" baseline="0">
          <a:solidFill>
            <a:schemeClr val="accent5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j-cs"/>
        </a:defRPr>
      </a:lvl1pPr>
    </p:titleStyle>
    <p:bodyStyle>
      <a:lvl1pPr marL="257175" indent="-270000" algn="l" defTabSz="685800" rtl="0" eaLnBrk="1" latinLnBrk="0" hangingPunct="1">
        <a:spcBef>
          <a:spcPts val="900"/>
        </a:spcBef>
        <a:buFont typeface="Wingdings" panose="05000000000000000000" pitchFamily="2" charset="2"/>
        <a:buChar char="l"/>
        <a:defRPr kumimoji="1" sz="2400" kern="1200" baseline="0">
          <a:solidFill>
            <a:srgbClr val="203864"/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1pPr>
      <a:lvl2pPr marL="557213" indent="-270000" algn="l" defTabSz="685800" rtl="0" eaLnBrk="1" latinLnBrk="0" hangingPunct="1">
        <a:spcBef>
          <a:spcPts val="150"/>
        </a:spcBef>
        <a:buFont typeface="Wingdings" panose="05000000000000000000" pitchFamily="2" charset="2"/>
        <a:buChar char="n"/>
        <a:defRPr kumimoji="1" sz="21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2pPr>
      <a:lvl3pPr marL="740569" indent="-271463" algn="l" defTabSz="685800" rtl="0" eaLnBrk="1" latinLnBrk="0" hangingPunct="1">
        <a:spcBef>
          <a:spcPts val="150"/>
        </a:spcBef>
        <a:buFont typeface="Wingdings" panose="05000000000000000000" pitchFamily="2" charset="2"/>
        <a:buChar char="l"/>
        <a:defRPr kumimoji="1" sz="1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3pPr>
      <a:lvl4pPr marL="1012031" indent="-339329" algn="l" defTabSz="685800" rtl="0" eaLnBrk="1" latinLnBrk="0" hangingPunct="1">
        <a:spcBef>
          <a:spcPts val="150"/>
        </a:spcBef>
        <a:buFont typeface="Wingdings" panose="05000000000000000000" pitchFamily="2" charset="2"/>
        <a:buChar char="l"/>
        <a:defRPr kumimoji="1" sz="1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4pPr>
      <a:lvl5pPr marL="1276350" indent="-332185" algn="l" defTabSz="685800" rtl="0" eaLnBrk="1" latinLnBrk="0" hangingPunct="1">
        <a:spcBef>
          <a:spcPts val="150"/>
        </a:spcBef>
        <a:buFont typeface="Wingdings" panose="05000000000000000000" pitchFamily="2" charset="2"/>
        <a:buChar char="l"/>
        <a:defRPr kumimoji="1" sz="1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BE128B-FAF9-49F9-B534-D0362DE59A7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8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package" Target="../embeddings/Microsoft_Excel_Worksheet.xlsx"/><Relationship Id="rId7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フーリエ変換</a:t>
            </a:r>
            <a:endParaRPr lang="ja-JP" altLang="en-US" sz="2800" b="1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4191520" y="1052736"/>
          <a:ext cx="33131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650960" imgH="330120" progId="Equation.3">
                  <p:embed/>
                </p:oleObj>
              </mc:Choice>
              <mc:Fallback>
                <p:oleObj name="数式" r:id="rId3" imgW="1650960" imgH="330120" progId="Equation.3">
                  <p:embed/>
                  <p:pic>
                    <p:nvPicPr>
                      <p:cNvPr id="4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520" y="1052736"/>
                        <a:ext cx="3313112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4191520" y="1642169"/>
          <a:ext cx="40528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019240" imgH="393480" progId="Equation.3">
                  <p:embed/>
                </p:oleObj>
              </mc:Choice>
              <mc:Fallback>
                <p:oleObj name="数式" r:id="rId5" imgW="2019240" imgH="393480" progId="Equation.3">
                  <p:embed/>
                  <p:pic>
                    <p:nvPicPr>
                      <p:cNvPr id="5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520" y="1642169"/>
                        <a:ext cx="40528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851768" y="1153692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FT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フーリエ変換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1768" y="1807419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IFT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逆フーリエ変換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4191520" y="2362324"/>
          <a:ext cx="34909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1739880" imgH="330120" progId="Equation.3">
                  <p:embed/>
                </p:oleObj>
              </mc:Choice>
              <mc:Fallback>
                <p:oleObj name="数式" r:id="rId7" imgW="1739880" imgH="330120" progId="Equation.3">
                  <p:embed/>
                  <p:pic>
                    <p:nvPicPr>
                      <p:cNvPr id="8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520" y="2362324"/>
                        <a:ext cx="349091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4191520" y="3016597"/>
          <a:ext cx="37973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1892160" imgH="330120" progId="Equation.3">
                  <p:embed/>
                </p:oleObj>
              </mc:Choice>
              <mc:Fallback>
                <p:oleObj name="数式" r:id="rId9" imgW="1892160" imgH="330120" progId="Equation.3">
                  <p:embed/>
                  <p:pic>
                    <p:nvPicPr>
                      <p:cNvPr id="9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520" y="3016597"/>
                        <a:ext cx="37973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947137" y="2463826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47137" y="311755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IFT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3847688"/>
            <a:ext cx="705994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フーリエ変換の特徴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時間依存データを周波数依存データに変換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位置依存データを波数依存データに変換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元データの原点は逆空間全体に広がる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元データの全体は逆空間の原点に収束する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フーリエ変換したデータ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(FT)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を逆変換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(IFT)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すると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元のデータに戻る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692696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異なる定義があるので注意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左中かっこ 1"/>
          <p:cNvSpPr/>
          <p:nvPr/>
        </p:nvSpPr>
        <p:spPr bwMode="auto">
          <a:xfrm>
            <a:off x="1531592" y="1217960"/>
            <a:ext cx="376112" cy="1000324"/>
          </a:xfrm>
          <a:prstGeom prst="lef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左中かっこ 13"/>
          <p:cNvSpPr/>
          <p:nvPr/>
        </p:nvSpPr>
        <p:spPr bwMode="auto">
          <a:xfrm>
            <a:off x="1531592" y="2531507"/>
            <a:ext cx="376112" cy="1000324"/>
          </a:xfrm>
          <a:prstGeom prst="lef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3924300" y="2538413"/>
          <a:ext cx="4986338" cy="394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3" imgW="11563230" imgH="9143915" progId="Excel.Sheet.12">
                  <p:embed/>
                </p:oleObj>
              </mc:Choice>
              <mc:Fallback>
                <p:oleObj name="ワークシート" r:id="rId3" imgW="11563230" imgH="9143915" progId="Excel.Shee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4300" y="2538413"/>
                        <a:ext cx="4986338" cy="394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561884" y="404664"/>
          <a:ext cx="3074368" cy="2972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5" imgW="3559946" imgH="3441364" progId="Excel.Sheet.12">
                  <p:embed/>
                </p:oleObj>
              </mc:Choice>
              <mc:Fallback>
                <p:oleObj name="ワークシート" r:id="rId5" imgW="3559946" imgH="3441364" progId="Excel.Sheet.12">
                  <p:embed/>
                  <p:pic>
                    <p:nvPicPr>
                      <p:cNvPr id="2" name="オブジェクト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884" y="404664"/>
                        <a:ext cx="3074368" cy="2972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フーリエ変換による平滑化</a:t>
            </a: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/>
        </p:nvGraphicFramePr>
        <p:xfrm>
          <a:off x="251876" y="3406958"/>
          <a:ext cx="3384376" cy="3218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7" imgW="3624030" imgH="3447124" progId="Excel.Sheet.12">
                  <p:embed/>
                </p:oleObj>
              </mc:Choice>
              <mc:Fallback>
                <p:oleObj name="ワークシート" r:id="rId7" imgW="3624030" imgH="3447124" progId="Excel.Shee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876" y="3406958"/>
                        <a:ext cx="3384376" cy="3218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1925047" y="692696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Original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07704" y="3540231"/>
            <a:ext cx="1968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image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－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real part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－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imaginary part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65361" y="620688"/>
            <a:ext cx="52533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FT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データの高周波成分を除去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平滑化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	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ローパスフィルター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低周波成分を除去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ドリフト成分を除去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	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ハイパスフィルター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例：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[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cut0,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cut1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外部のデータを除去して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逆フーリエ変換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97342" y="530120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60109" y="3085738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4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Program: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smoothing-fft.py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555B88-1947-BD6E-F091-82801C644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1" y="1104899"/>
            <a:ext cx="4286189" cy="564832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A172EE2-87B0-7479-0C8B-D9FBD7A932E5}"/>
              </a:ext>
            </a:extLst>
          </p:cNvPr>
          <p:cNvSpPr txBox="1"/>
          <p:nvPr/>
        </p:nvSpPr>
        <p:spPr>
          <a:xfrm>
            <a:off x="4357988" y="909097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tkprog_tutorial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]\spectrum\xrd.xlsx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6EF35A7-6312-BFC3-3109-36004E680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00" y="1690632"/>
            <a:ext cx="5010150" cy="497205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EC54C4E-B652-AE8E-3EC9-797CFA53FFDF}"/>
              </a:ext>
            </a:extLst>
          </p:cNvPr>
          <p:cNvSpPr/>
          <p:nvPr/>
        </p:nvSpPr>
        <p:spPr>
          <a:xfrm>
            <a:off x="132371" y="5222496"/>
            <a:ext cx="1242646" cy="281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AD7ADE6-14CF-9086-0377-0D26A43FFDA1}"/>
              </a:ext>
            </a:extLst>
          </p:cNvPr>
          <p:cNvCxnSpPr>
            <a:cxnSpLocks/>
          </p:cNvCxnSpPr>
          <p:nvPr/>
        </p:nvCxnSpPr>
        <p:spPr>
          <a:xfrm flipV="1">
            <a:off x="1375017" y="2790825"/>
            <a:ext cx="3435935" cy="25024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0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54689B3-9AC1-DD53-9259-D120FB814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38"/>
          <a:stretch/>
        </p:blipFill>
        <p:spPr>
          <a:xfrm>
            <a:off x="504825" y="1273125"/>
            <a:ext cx="8420100" cy="558487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87DF50-71DF-5425-8C80-3C9BC6D26D6D}"/>
              </a:ext>
            </a:extLst>
          </p:cNvPr>
          <p:cNvSpPr txBox="1"/>
          <p:nvPr/>
        </p:nvSpPr>
        <p:spPr>
          <a:xfrm>
            <a:off x="3624563" y="747991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kcut0: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0, kcut1: 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852D0F8-C940-5A47-F65D-10B5FE70A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Program: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smoothing-fft.py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27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E5E9EAC-F76D-DA56-B76D-95D527037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63" t="8465" r="513" b="1854"/>
          <a:stretch/>
        </p:blipFill>
        <p:spPr>
          <a:xfrm>
            <a:off x="4810125" y="1126117"/>
            <a:ext cx="4287014" cy="5731883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FFT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の注意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6B7DA9-5B82-4787-8436-CCFFD7F8DB7F}"/>
              </a:ext>
            </a:extLst>
          </p:cNvPr>
          <p:cNvSpPr txBox="1"/>
          <p:nvPr/>
        </p:nvSpPr>
        <p:spPr>
          <a:xfrm>
            <a:off x="54005" y="651647"/>
            <a:ext cx="5206875" cy="5529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Numpy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fft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module:   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F  = np.fft.fft(y)     FFT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フーリエ変換したデータは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逆座標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の中点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に対して鏡面対称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フーリエ像の周期性と、実部が対称、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虚部が反対称関数であることによる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平滑化のためには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[0, 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], [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/2]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、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[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–1, 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–1–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 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/2+1, 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–1–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 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 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の領域のデータを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ゼロにしてから逆変換を行う</a:t>
            </a: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939831-C110-441B-81B1-91FC74B083F1}"/>
              </a:ext>
            </a:extLst>
          </p:cNvPr>
          <p:cNvSpPr/>
          <p:nvPr/>
        </p:nvSpPr>
        <p:spPr>
          <a:xfrm>
            <a:off x="7242175" y="5218158"/>
            <a:ext cx="1438183" cy="294471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A98483-33FA-F397-ED18-8CD6D124A9B0}"/>
              </a:ext>
            </a:extLst>
          </p:cNvPr>
          <p:cNvSpPr txBox="1"/>
          <p:nvPr/>
        </p:nvSpPr>
        <p:spPr>
          <a:xfrm>
            <a:off x="5862231" y="4964484"/>
            <a:ext cx="33357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[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–1, 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–1–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 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 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/2+1, 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–1–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 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 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B34894-9BB0-C99C-1964-EE2B49E05C87}"/>
              </a:ext>
            </a:extLst>
          </p:cNvPr>
          <p:cNvSpPr/>
          <p:nvPr/>
        </p:nvSpPr>
        <p:spPr>
          <a:xfrm>
            <a:off x="5851525" y="5221333"/>
            <a:ext cx="1387383" cy="294471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708C20A-B2BD-F704-FF59-94949D69EB3F}"/>
              </a:ext>
            </a:extLst>
          </p:cNvPr>
          <p:cNvSpPr/>
          <p:nvPr/>
        </p:nvSpPr>
        <p:spPr>
          <a:xfrm>
            <a:off x="5653314" y="5221333"/>
            <a:ext cx="45719" cy="294471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8AEAB6-25E2-CFA2-A176-00B988DEEB1B}"/>
              </a:ext>
            </a:extLst>
          </p:cNvPr>
          <p:cNvSpPr txBox="1"/>
          <p:nvPr/>
        </p:nvSpPr>
        <p:spPr>
          <a:xfrm>
            <a:off x="5815239" y="5681751"/>
            <a:ext cx="690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[0, 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 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BE8F16B-2E90-6D37-9062-D561AF16E8BD}"/>
              </a:ext>
            </a:extLst>
          </p:cNvPr>
          <p:cNvCxnSpPr/>
          <p:nvPr/>
        </p:nvCxnSpPr>
        <p:spPr>
          <a:xfrm flipH="1" flipV="1">
            <a:off x="5699033" y="5518979"/>
            <a:ext cx="222342" cy="253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4F3198-22F8-0534-7B33-0716C58DC0AB}"/>
              </a:ext>
            </a:extLst>
          </p:cNvPr>
          <p:cNvSpPr txBox="1"/>
          <p:nvPr/>
        </p:nvSpPr>
        <p:spPr>
          <a:xfrm>
            <a:off x="7740650" y="5652561"/>
            <a:ext cx="10398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[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/2]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AAB9649-C1BD-B5EF-0B0B-7E86D23DBA3B}"/>
              </a:ext>
            </a:extLst>
          </p:cNvPr>
          <p:cNvSpPr/>
          <p:nvPr/>
        </p:nvSpPr>
        <p:spPr>
          <a:xfrm>
            <a:off x="8807996" y="5216083"/>
            <a:ext cx="45719" cy="294471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066FC73-2E3D-05CE-BCA9-A1F0A3952DF6}"/>
              </a:ext>
            </a:extLst>
          </p:cNvPr>
          <p:cNvCxnSpPr>
            <a:cxnSpLocks/>
          </p:cNvCxnSpPr>
          <p:nvPr/>
        </p:nvCxnSpPr>
        <p:spPr>
          <a:xfrm flipV="1">
            <a:off x="8394700" y="5518979"/>
            <a:ext cx="400050" cy="2129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84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Verdana"/>
        <a:ea typeface="メイリオ"/>
        <a:cs typeface=""/>
      </a:majorFont>
      <a:minorFont>
        <a:latin typeface="Verdana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>
            <a:latin typeface="ＭＳ Ｐゴシック" panose="020B0600070205080204" pitchFamily="50" charset="-128"/>
            <a:ea typeface="ＭＳ Ｐゴシック" panose="020B060007020508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40015</TotalTime>
  <Words>333</Words>
  <Application>Microsoft Office PowerPoint</Application>
  <PresentationFormat>画面に合わせる (4:3)</PresentationFormat>
  <Paragraphs>49</Paragraphs>
  <Slides>5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17" baseType="lpstr">
      <vt:lpstr>等线</vt:lpstr>
      <vt:lpstr>ＭＳ Ｐゴシック</vt:lpstr>
      <vt:lpstr>メイリオ</vt:lpstr>
      <vt:lpstr>Arial</vt:lpstr>
      <vt:lpstr>Calibri</vt:lpstr>
      <vt:lpstr>Times New Roman</vt:lpstr>
      <vt:lpstr>Verdana</vt:lpstr>
      <vt:lpstr>Wingdings</vt:lpstr>
      <vt:lpstr>Office テーマ</vt:lpstr>
      <vt:lpstr>13_標準デザイン</vt:lpstr>
      <vt:lpstr>数式</vt:lpstr>
      <vt:lpstr>ワークシート</vt:lpstr>
      <vt:lpstr>フーリエ変換</vt:lpstr>
      <vt:lpstr>フーリエ変換による平滑化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 XINYI</dc:creator>
  <cp:lastModifiedBy>神谷 利夫</cp:lastModifiedBy>
  <cp:revision>1870</cp:revision>
  <cp:lastPrinted>2019-01-16T07:11:21Z</cp:lastPrinted>
  <dcterms:created xsi:type="dcterms:W3CDTF">2018-09-23T14:38:03Z</dcterms:created>
  <dcterms:modified xsi:type="dcterms:W3CDTF">2023-04-17T06:29:23Z</dcterms:modified>
</cp:coreProperties>
</file>