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05" r:id="rId2"/>
  </p:sldMasterIdLst>
  <p:notesMasterIdLst>
    <p:notesMasterId r:id="rId35"/>
  </p:notesMasterIdLst>
  <p:sldIdLst>
    <p:sldId id="4022" r:id="rId3"/>
    <p:sldId id="4021" r:id="rId4"/>
    <p:sldId id="4782" r:id="rId5"/>
    <p:sldId id="4041" r:id="rId6"/>
    <p:sldId id="4034" r:id="rId7"/>
    <p:sldId id="3984" r:id="rId8"/>
    <p:sldId id="4925" r:id="rId9"/>
    <p:sldId id="4913" r:id="rId10"/>
    <p:sldId id="3993" r:id="rId11"/>
    <p:sldId id="4914" r:id="rId12"/>
    <p:sldId id="4040" r:id="rId13"/>
    <p:sldId id="4009" r:id="rId14"/>
    <p:sldId id="4915" r:id="rId15"/>
    <p:sldId id="4916" r:id="rId16"/>
    <p:sldId id="4917" r:id="rId17"/>
    <p:sldId id="4918" r:id="rId18"/>
    <p:sldId id="4010" r:id="rId19"/>
    <p:sldId id="4026" r:id="rId20"/>
    <p:sldId id="4031" r:id="rId21"/>
    <p:sldId id="4027" r:id="rId22"/>
    <p:sldId id="4919" r:id="rId23"/>
    <p:sldId id="4032" r:id="rId24"/>
    <p:sldId id="4028" r:id="rId25"/>
    <p:sldId id="4029" r:id="rId26"/>
    <p:sldId id="4030" r:id="rId27"/>
    <p:sldId id="4033" r:id="rId28"/>
    <p:sldId id="4043" r:id="rId29"/>
    <p:sldId id="4920" r:id="rId30"/>
    <p:sldId id="4921" r:id="rId31"/>
    <p:sldId id="4924" r:id="rId32"/>
    <p:sldId id="4922" r:id="rId33"/>
    <p:sldId id="492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FF"/>
    <a:srgbClr val="0E920E"/>
    <a:srgbClr val="002060"/>
    <a:srgbClr val="014F97"/>
    <a:srgbClr val="FFFF00"/>
    <a:srgbClr val="FF0066"/>
    <a:srgbClr val="FF7D00"/>
    <a:srgbClr val="FF3EFF"/>
    <a:srgbClr val="E8BC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31" autoAdjust="0"/>
    <p:restoredTop sz="95127" autoAdjust="0"/>
  </p:normalViewPr>
  <p:slideViewPr>
    <p:cSldViewPr snapToGrid="0">
      <p:cViewPr varScale="1">
        <p:scale>
          <a:sx n="120" d="100"/>
          <a:sy n="120" d="100"/>
        </p:scale>
        <p:origin x="228" y="96"/>
      </p:cViewPr>
      <p:guideLst>
        <p:guide orient="horz" pos="2137"/>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478"/>
    </p:cViewPr>
  </p:sorterViewPr>
  <p:notesViewPr>
    <p:cSldViewPr snapToGrid="0">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E8F7B-28ED-438E-8C80-84CFFDA28EB9}" type="datetimeFigureOut">
              <a:rPr lang="zh-CN" altLang="en-US" smtClean="0"/>
              <a:t>2023/5/8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8C0C3-4464-4D55-94B5-DAC4AAED035D}" type="slidenum">
              <a:rPr lang="zh-CN" altLang="en-US" smtClean="0"/>
              <a:t>‹#›</a:t>
            </a:fld>
            <a:endParaRPr lang="zh-CN" altLang="en-US"/>
          </a:p>
        </p:txBody>
      </p:sp>
    </p:spTree>
    <p:extLst>
      <p:ext uri="{BB962C8B-B14F-4D97-AF65-F5344CB8AC3E}">
        <p14:creationId xmlns:p14="http://schemas.microsoft.com/office/powerpoint/2010/main" val="400124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903288" y="739775"/>
            <a:ext cx="4935537" cy="370205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669248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10</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4232775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043336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014207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13</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143536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14</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451629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15</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369949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16</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463284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536594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18</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898692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19</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64106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903288" y="739775"/>
            <a:ext cx="4935537" cy="370205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197115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20</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4004934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797623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069282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23</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838041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24</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85282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25</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4150546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26</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008993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128687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28</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903288" y="739775"/>
            <a:ext cx="4935537" cy="370205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49571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29</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903288" y="739775"/>
            <a:ext cx="4935537" cy="370205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4093402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787605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30</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903288" y="739775"/>
            <a:ext cx="4935537" cy="370205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83662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31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903288" y="739775"/>
            <a:ext cx="4935537" cy="370205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808008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32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903288" y="739775"/>
            <a:ext cx="4935537" cy="370205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92395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4</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903288" y="739775"/>
            <a:ext cx="4935537" cy="370205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952286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5</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281212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6</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067081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288804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8</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451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9</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2644775" y="555625"/>
            <a:ext cx="3700463" cy="27765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881804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B299207-A22D-4C0B-8BC6-0A450BE7DC24}"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304067138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E940E7A-912F-41C1-BF35-14C8FF108CE7}"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29612678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0AF57D0-4F26-4BA8-BA24-6AEA5CF165BE}"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4005506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5673" y="41336"/>
            <a:ext cx="8592652" cy="6443459"/>
          </a:xfrm>
          <a:prstGeom prst="rect">
            <a:avLst/>
          </a:prstGeom>
        </p:spPr>
      </p:pic>
      <p:sp>
        <p:nvSpPr>
          <p:cNvPr id="4" name="正方形/長方形 3"/>
          <p:cNvSpPr/>
          <p:nvPr userDrawn="1"/>
        </p:nvSpPr>
        <p:spPr>
          <a:xfrm>
            <a:off x="8300312" y="-4242"/>
            <a:ext cx="702078" cy="119427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正方形/長方形 6"/>
          <p:cNvSpPr/>
          <p:nvPr userDrawn="1"/>
        </p:nvSpPr>
        <p:spPr>
          <a:xfrm>
            <a:off x="0" y="-4242"/>
            <a:ext cx="9144000" cy="139180"/>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8" name="直線コネクタ 7"/>
          <p:cNvCxnSpPr/>
          <p:nvPr userDrawn="1"/>
        </p:nvCxnSpPr>
        <p:spPr>
          <a:xfrm>
            <a:off x="381363" y="3909153"/>
            <a:ext cx="8381274"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 name="タイトル 1"/>
          <p:cNvSpPr>
            <a:spLocks noGrp="1"/>
          </p:cNvSpPr>
          <p:nvPr>
            <p:ph type="ctrTitle"/>
          </p:nvPr>
        </p:nvSpPr>
        <p:spPr>
          <a:xfrm>
            <a:off x="685800" y="1886969"/>
            <a:ext cx="7772400" cy="1470025"/>
          </a:xfrm>
        </p:spPr>
        <p:txBody>
          <a:bodyPr>
            <a:normAutofit/>
          </a:bodyPr>
          <a:lstStyle>
            <a:lvl1pPr algn="ctr">
              <a:defRPr sz="3000" baseline="0">
                <a:solidFill>
                  <a:schemeClr val="accent5">
                    <a:lumMod val="50000"/>
                  </a:schemeClr>
                </a:solidFill>
                <a:latin typeface="+mj-ea"/>
                <a:ea typeface="+mj-ea"/>
              </a:defRPr>
            </a:lvl1pPr>
          </a:lstStyle>
          <a:p>
            <a:r>
              <a:rPr kumimoji="1" lang="ja-JP" altLang="en-US" dirty="0"/>
              <a:t>マスタ タイトルの書式設定</a:t>
            </a:r>
          </a:p>
        </p:txBody>
      </p:sp>
      <p:sp>
        <p:nvSpPr>
          <p:cNvPr id="3" name="サブタイトル 2"/>
          <p:cNvSpPr>
            <a:spLocks noGrp="1"/>
          </p:cNvSpPr>
          <p:nvPr>
            <p:ph type="subTitle" idx="1"/>
          </p:nvPr>
        </p:nvSpPr>
        <p:spPr>
          <a:xfrm>
            <a:off x="1371600" y="4340696"/>
            <a:ext cx="6400800" cy="1464568"/>
          </a:xfrm>
        </p:spPr>
        <p:txBody>
          <a:bodyPr>
            <a:normAutofit/>
          </a:bodyPr>
          <a:lstStyle>
            <a:lvl1pPr marL="0" indent="0" algn="ctr">
              <a:buNone/>
              <a:defRPr sz="2400" baseline="0">
                <a:solidFill>
                  <a:srgbClr val="203864"/>
                </a:solidFill>
                <a:latin typeface="+mj-ea"/>
                <a:ea typeface="+mj-e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dirty="0"/>
              <a:t>マスタ サブタイトルの書式設定</a:t>
            </a:r>
          </a:p>
        </p:txBody>
      </p:sp>
      <p:pic>
        <p:nvPicPr>
          <p:cNvPr id="9" name="図 8" descr="flag_l.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55802" y="11088"/>
            <a:ext cx="832396" cy="1547220"/>
          </a:xfrm>
          <a:prstGeom prst="rect">
            <a:avLst/>
          </a:prstGeom>
        </p:spPr>
      </p:pic>
    </p:spTree>
    <p:extLst>
      <p:ext uri="{BB962C8B-B14F-4D97-AF65-F5344CB8AC3E}">
        <p14:creationId xmlns:p14="http://schemas.microsoft.com/office/powerpoint/2010/main" val="379456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1" y="126751"/>
            <a:ext cx="8064896" cy="709963"/>
          </a:xfrm>
        </p:spPr>
        <p:txBody>
          <a:bodyPr bIns="0"/>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4" name="直線コネクタ 3"/>
          <p:cNvCxnSpPr/>
          <p:nvPr userDrawn="1"/>
        </p:nvCxnSpPr>
        <p:spPr>
          <a:xfrm flipV="1">
            <a:off x="1" y="842403"/>
            <a:ext cx="3347864"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827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 2"/>
          <p:cNvSpPr>
            <a:spLocks noGrp="1"/>
          </p:cNvSpPr>
          <p:nvPr>
            <p:ph sz="half" idx="1"/>
          </p:nvPr>
        </p:nvSpPr>
        <p:spPr>
          <a:xfrm>
            <a:off x="457200" y="1340768"/>
            <a:ext cx="4038600" cy="49685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340768"/>
            <a:ext cx="4038600" cy="49685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5" name="直線コネクタ 4"/>
          <p:cNvCxnSpPr/>
          <p:nvPr userDrawn="1"/>
        </p:nvCxnSpPr>
        <p:spPr>
          <a:xfrm flipV="1">
            <a:off x="1" y="842403"/>
            <a:ext cx="3347864"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938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Tree>
    <p:extLst>
      <p:ext uri="{BB962C8B-B14F-4D97-AF65-F5344CB8AC3E}">
        <p14:creationId xmlns:p14="http://schemas.microsoft.com/office/powerpoint/2010/main" val="1907956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2" name="正方形/長方形 1"/>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350" dirty="0"/>
          </a:p>
        </p:txBody>
      </p:sp>
      <p:sp>
        <p:nvSpPr>
          <p:cNvPr id="4" name="テキスト ボックス 3"/>
          <p:cNvSpPr txBox="1"/>
          <p:nvPr userDrawn="1"/>
        </p:nvSpPr>
        <p:spPr>
          <a:xfrm>
            <a:off x="7684806" y="6351712"/>
            <a:ext cx="1409582"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18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pic>
        <p:nvPicPr>
          <p:cNvPr id="5" name="図 4"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802" y="11088"/>
            <a:ext cx="832396" cy="1547220"/>
          </a:xfrm>
          <a:prstGeom prst="rect">
            <a:avLst/>
          </a:prstGeom>
        </p:spPr>
      </p:pic>
    </p:spTree>
    <p:extLst>
      <p:ext uri="{BB962C8B-B14F-4D97-AF65-F5344CB8AC3E}">
        <p14:creationId xmlns:p14="http://schemas.microsoft.com/office/powerpoint/2010/main" val="12524580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ユーザー設定レイアウ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CC2344-3C51-1546-8129-9C54973DD3EE}"/>
              </a:ext>
            </a:extLst>
          </p:cNvPr>
          <p:cNvSpPr/>
          <p:nvPr userDrawn="1"/>
        </p:nvSpPr>
        <p:spPr>
          <a:xfrm>
            <a:off x="7364896" y="0"/>
            <a:ext cx="1779104" cy="135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正方形/長方形 1"/>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5" name="直線コネクタ 4"/>
          <p:cNvCxnSpPr/>
          <p:nvPr userDrawn="1"/>
        </p:nvCxnSpPr>
        <p:spPr>
          <a:xfrm flipV="1">
            <a:off x="1" y="842403"/>
            <a:ext cx="3347864"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pic>
        <p:nvPicPr>
          <p:cNvPr id="6" name="図 5"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802" y="11088"/>
            <a:ext cx="832396" cy="1547220"/>
          </a:xfrm>
          <a:prstGeom prst="rect">
            <a:avLst/>
          </a:prstGeom>
        </p:spPr>
      </p:pic>
    </p:spTree>
    <p:extLst>
      <p:ext uri="{BB962C8B-B14F-4D97-AF65-F5344CB8AC3E}">
        <p14:creationId xmlns:p14="http://schemas.microsoft.com/office/powerpoint/2010/main" val="251670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C3FC073-8E43-4A27-BC9F-D283EADCF086}"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2253353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4634A21-2771-4A8E-B948-BC987F9A10EE}"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40004707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9B5A94D-BEFC-47F2-ADD9-CC1CDE86D830}"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34183598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CBCA061-458E-441E-BCEC-B7AB8E52ABFF}"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9211838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569594-6B2C-4AE0-AD8D-E8464A0C5F91}"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29622910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BC55A36-BB40-443C-9791-3BA8CB4CEEB2}"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328277144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FAF339D-AEDF-4C4B-BCEA-4EC7967453AC}"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42677080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B696F01-06F7-43B2-91C5-9275A55F7CEC}"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4700572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ea typeface="ＭＳ Ｐゴシック" pitchFamily="50"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ea typeface="ＭＳ Ｐゴシック" pitchFamily="50"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ea typeface="ＭＳ Ｐゴシック" pitchFamily="50"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7826E72-A05E-4B5E-AEF3-9B9A3E33DAE4}" type="slidenum">
              <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ja-JP" sz="1400" b="0" i="0" u="none" strike="noStrike" kern="1200" cap="none" spc="0" normalizeH="0" baseline="0" noProof="0">
              <a:ln>
                <a:noFill/>
              </a:ln>
              <a:solidFill>
                <a:srgbClr val="000000"/>
              </a:solidFill>
              <a:effectLst/>
              <a:uLnTx/>
              <a:uFillTx/>
              <a:latin typeface="Times New Roman"/>
              <a:ea typeface="ＭＳ Ｐゴシック" pitchFamily="50" charset="-128"/>
              <a:cs typeface="+mn-cs"/>
            </a:endParaRPr>
          </a:p>
        </p:txBody>
      </p:sp>
    </p:spTree>
    <p:extLst>
      <p:ext uri="{BB962C8B-B14F-4D97-AF65-F5344CB8AC3E}">
        <p14:creationId xmlns:p14="http://schemas.microsoft.com/office/powerpoint/2010/main" val="29751788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251521" y="116632"/>
            <a:ext cx="8064896" cy="720080"/>
          </a:xfrm>
          <a:prstGeom prst="rect">
            <a:avLst/>
          </a:prstGeom>
        </p:spPr>
        <p:txBody>
          <a:bodyPr vert="horz" lIns="91440" tIns="45720" rIns="91440" bIns="0" rtlCol="0" anchor="ctr">
            <a:normAutofit/>
          </a:bodyPr>
          <a:lstStyle/>
          <a:p>
            <a:r>
              <a:rPr kumimoji="1" lang="ja-JP" altLang="en-US" dirty="0"/>
              <a:t>マスタ タイトルの書式設定</a:t>
            </a:r>
          </a:p>
        </p:txBody>
      </p:sp>
      <p:sp>
        <p:nvSpPr>
          <p:cNvPr id="3" name="テキスト プレースホルダ 2"/>
          <p:cNvSpPr>
            <a:spLocks noGrp="1"/>
          </p:cNvSpPr>
          <p:nvPr>
            <p:ph type="body" idx="1"/>
          </p:nvPr>
        </p:nvSpPr>
        <p:spPr>
          <a:xfrm>
            <a:off x="467544" y="1268762"/>
            <a:ext cx="8219256" cy="5256585"/>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テキスト ボックス 7"/>
          <p:cNvSpPr txBox="1"/>
          <p:nvPr userDrawn="1"/>
        </p:nvSpPr>
        <p:spPr>
          <a:xfrm>
            <a:off x="7684806" y="6351712"/>
            <a:ext cx="1409582"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18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sp>
        <p:nvSpPr>
          <p:cNvPr id="9" name="正方形/長方形 8"/>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12" name="図 11" descr="flogs.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398427" y="9248"/>
            <a:ext cx="511256" cy="899472"/>
          </a:xfrm>
          <a:prstGeom prst="rect">
            <a:avLst/>
          </a:prstGeom>
        </p:spPr>
      </p:pic>
    </p:spTree>
    <p:extLst>
      <p:ext uri="{BB962C8B-B14F-4D97-AF65-F5344CB8AC3E}">
        <p14:creationId xmlns:p14="http://schemas.microsoft.com/office/powerpoint/2010/main" val="8255471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hf hdr="0" ftr="0" dt="0"/>
  <p:txStyles>
    <p:titleStyle>
      <a:lvl1pPr algn="l" defTabSz="685800" rtl="0" eaLnBrk="1" latinLnBrk="0" hangingPunct="1">
        <a:spcBef>
          <a:spcPct val="0"/>
        </a:spcBef>
        <a:buNone/>
        <a:defRPr kumimoji="1" sz="2700" kern="1200" baseline="0">
          <a:solidFill>
            <a:schemeClr val="accent5">
              <a:lumMod val="50000"/>
            </a:schemeClr>
          </a:solidFill>
          <a:latin typeface="Verdana" panose="020B0604030504040204" pitchFamily="34" charset="0"/>
          <a:ea typeface="メイリオ" panose="020B0604030504040204" pitchFamily="50" charset="-128"/>
          <a:cs typeface="+mj-cs"/>
        </a:defRPr>
      </a:lvl1pPr>
    </p:titleStyle>
    <p:bodyStyle>
      <a:lvl1pPr marL="257175" indent="-270000" algn="l" defTabSz="685800" rtl="0" eaLnBrk="1" latinLnBrk="0" hangingPunct="1">
        <a:spcBef>
          <a:spcPts val="900"/>
        </a:spcBef>
        <a:buFont typeface="Wingdings" panose="05000000000000000000" pitchFamily="2" charset="2"/>
        <a:buChar char="l"/>
        <a:defRPr kumimoji="1" sz="2400" kern="1200" baseline="0">
          <a:solidFill>
            <a:srgbClr val="203864"/>
          </a:solidFill>
          <a:latin typeface="Verdana" panose="020B0604030504040204" pitchFamily="34" charset="0"/>
          <a:ea typeface="メイリオ" panose="020B0604030504040204" pitchFamily="50" charset="-128"/>
          <a:cs typeface="+mn-cs"/>
        </a:defRPr>
      </a:lvl1pPr>
      <a:lvl2pPr marL="557213" indent="-270000" algn="l" defTabSz="685800" rtl="0" eaLnBrk="1" latinLnBrk="0" hangingPunct="1">
        <a:spcBef>
          <a:spcPts val="150"/>
        </a:spcBef>
        <a:buFont typeface="Wingdings" panose="05000000000000000000" pitchFamily="2" charset="2"/>
        <a:buChar char="n"/>
        <a:defRPr kumimoji="1" sz="2100" kern="1200" baseline="0">
          <a:solidFill>
            <a:schemeClr val="bg2">
              <a:lumMod val="50000"/>
            </a:schemeClr>
          </a:solidFill>
          <a:latin typeface="Verdana" panose="020B0604030504040204" pitchFamily="34" charset="0"/>
          <a:ea typeface="メイリオ" panose="020B0604030504040204" pitchFamily="50" charset="-128"/>
          <a:cs typeface="+mn-cs"/>
        </a:defRPr>
      </a:lvl2pPr>
      <a:lvl3pPr marL="740569" indent="-271463"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3pPr>
      <a:lvl4pPr marL="1012031" indent="-339329"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4pPr>
      <a:lvl5pPr marL="1276350" indent="-332185"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asums.issp.u-tokyo.ac.jp/physb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issp-center-dev.github.io/PHYSBO/manual/master/ja/introduction.html#id3" TargetMode="External"/><Relationship Id="rId4" Type="http://schemas.openxmlformats.org/officeDocument/2006/relationships/hyperlink" Target="https://issp-center-dev.github.io/PHYSBO/manual/master/ja/introduction.html#physb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0081FAC-3385-AD32-4C91-28C69CC7CD8F}"/>
              </a:ext>
            </a:extLst>
          </p:cNvPr>
          <p:cNvSpPr txBox="1"/>
          <p:nvPr/>
        </p:nvSpPr>
        <p:spPr>
          <a:xfrm>
            <a:off x="255693" y="1892020"/>
            <a:ext cx="8632613" cy="1323439"/>
          </a:xfrm>
          <a:prstGeom prst="rect">
            <a:avLst/>
          </a:prstGeom>
          <a:noFill/>
        </p:spPr>
        <p:txBody>
          <a:bodyPr wrap="square">
            <a:spAutoFit/>
          </a:bodyPr>
          <a:lstStyle/>
          <a:p>
            <a:pPr algn="ctr"/>
            <a:r>
              <a:rPr lang="en-US" altLang="ja-JP" sz="4000" b="1" dirty="0"/>
              <a:t>PHYSBO</a:t>
            </a:r>
            <a:r>
              <a:rPr lang="ja-JP" altLang="en-US" sz="4000" b="1" dirty="0"/>
              <a:t>を利用した</a:t>
            </a:r>
            <a:br>
              <a:rPr lang="en-US" altLang="ja-JP" sz="4000" b="1" dirty="0"/>
            </a:br>
            <a:r>
              <a:rPr lang="ja-JP" altLang="en-US" sz="4000" b="1" dirty="0"/>
              <a:t>強化学習プログラムの使い方</a:t>
            </a:r>
          </a:p>
        </p:txBody>
      </p:sp>
      <p:sp>
        <p:nvSpPr>
          <p:cNvPr id="5" name="タイトル 1">
            <a:extLst>
              <a:ext uri="{FF2B5EF4-FFF2-40B4-BE49-F238E27FC236}">
                <a16:creationId xmlns:a16="http://schemas.microsoft.com/office/drawing/2014/main" id="{0ED2C1F5-ACD7-F294-E32F-298C01E584CA}"/>
              </a:ext>
            </a:extLst>
          </p:cNvPr>
          <p:cNvSpPr txBox="1">
            <a:spLocks/>
          </p:cNvSpPr>
          <p:nvPr/>
        </p:nvSpPr>
        <p:spPr bwMode="auto">
          <a:xfrm>
            <a:off x="1183506" y="63542"/>
            <a:ext cx="9361040" cy="640166"/>
          </a:xfrm>
          <a:prstGeom prst="rect">
            <a:avLst/>
          </a:prstGeom>
          <a:noFill/>
          <a:ln w="9525">
            <a:noFill/>
            <a:miter lim="800000"/>
            <a:headEnd/>
            <a:tailEnd/>
          </a:ln>
        </p:spPr>
        <p:txBody>
          <a:bodyPr wrap="square" lIns="0" tIns="36000" rIns="0" bIns="36000" anchor="ctr" anchorCtr="0">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2000" b="1" i="0" u="sng" strike="noStrike" kern="1200" cap="none" spc="0" normalizeH="0" baseline="0" noProof="0" dirty="0">
                <a:ln>
                  <a:noFill/>
                </a:ln>
                <a:solidFill>
                  <a:prstClr val="black"/>
                </a:solidFill>
                <a:effectLst/>
                <a:uLnTx/>
                <a:uFillTx/>
                <a:latin typeface="Verdana"/>
                <a:ea typeface="メイリオ"/>
                <a:cs typeface="+mn-cs"/>
              </a:rPr>
              <a:t>智慧とデータが拓くエレクトロニクス新材料開発拠点</a:t>
            </a:r>
            <a:endParaRPr lang="en-US" altLang="ja-JP" sz="2000" b="1" u="sng" dirty="0">
              <a:solidFill>
                <a:prstClr val="black"/>
              </a:solidFill>
              <a:latin typeface="Verdana"/>
              <a:ea typeface="メイリオ"/>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203864"/>
                </a:solidFill>
                <a:effectLst/>
                <a:uLnTx/>
                <a:uFillTx/>
                <a:latin typeface="Verdana" panose="020B0604030504040204" pitchFamily="34" charset="0"/>
                <a:ea typeface="メイリオ" panose="020B0604030504040204" pitchFamily="50" charset="-128"/>
                <a:cs typeface="Lucida Bright" pitchFamily="18" charset="0"/>
              </a:rPr>
              <a:t>Data Driven Materials Research Institute for Electronics </a:t>
            </a:r>
          </a:p>
        </p:txBody>
      </p:sp>
      <p:pic>
        <p:nvPicPr>
          <p:cNvPr id="6" name="図 5" descr="アイコン&#10;&#10;低い精度で自動的に生成された説明">
            <a:extLst>
              <a:ext uri="{FF2B5EF4-FFF2-40B4-BE49-F238E27FC236}">
                <a16:creationId xmlns:a16="http://schemas.microsoft.com/office/drawing/2014/main" id="{66073070-1BD1-6114-3D47-82839B295988}"/>
              </a:ext>
            </a:extLst>
          </p:cNvPr>
          <p:cNvPicPr>
            <a:picLocks noChangeAspect="1"/>
          </p:cNvPicPr>
          <p:nvPr/>
        </p:nvPicPr>
        <p:blipFill>
          <a:blip r:embed="rId3"/>
          <a:stretch>
            <a:fillRect/>
          </a:stretch>
        </p:blipFill>
        <p:spPr>
          <a:xfrm>
            <a:off x="460625" y="39919"/>
            <a:ext cx="663789" cy="663789"/>
          </a:xfrm>
          <a:prstGeom prst="rect">
            <a:avLst/>
          </a:prstGeom>
        </p:spPr>
      </p:pic>
    </p:spTree>
    <p:extLst>
      <p:ext uri="{BB962C8B-B14F-4D97-AF65-F5344CB8AC3E}">
        <p14:creationId xmlns:p14="http://schemas.microsoft.com/office/powerpoint/2010/main" val="45829751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実行例 </a:t>
            </a:r>
            <a:r>
              <a:rPr lang="en-US" altLang="ja-JP" sz="3600" b="1" dirty="0">
                <a:solidFill>
                  <a:srgbClr val="0000FF"/>
                </a:solidFill>
              </a:rPr>
              <a:t>(</a:t>
            </a:r>
            <a:r>
              <a:rPr lang="ja-JP" altLang="en-US" sz="3600" b="1" dirty="0">
                <a:solidFill>
                  <a:srgbClr val="0000FF"/>
                </a:solidFill>
              </a:rPr>
              <a:t>最大値を探索</a:t>
            </a:r>
            <a:r>
              <a:rPr lang="en-US" altLang="ja-JP" sz="3600" b="1" dirty="0">
                <a:solidFill>
                  <a:srgbClr val="0000FF"/>
                </a:solidFill>
              </a:rPr>
              <a:t>)</a:t>
            </a:r>
          </a:p>
        </p:txBody>
      </p:sp>
      <p:sp>
        <p:nvSpPr>
          <p:cNvPr id="27" name="テキスト ボックス 26"/>
          <p:cNvSpPr txBox="1"/>
          <p:nvPr/>
        </p:nvSpPr>
        <p:spPr>
          <a:xfrm>
            <a:off x="34600" y="555140"/>
            <a:ext cx="90018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ja-JP" altLang="en-US" sz="1400" b="1" i="0" u="none" strike="noStrike" kern="1200" cap="none" spc="0" normalizeH="0" baseline="0" noProof="0" dirty="0">
                <a:ln>
                  <a:noFill/>
                </a:ln>
                <a:solidFill>
                  <a:srgbClr val="0000FF"/>
                </a:solidFill>
                <a:effectLst/>
                <a:uLnTx/>
                <a:uFillTx/>
                <a:latin typeface="Times New Roman"/>
                <a:ea typeface="ＭＳ Ｐゴシック"/>
                <a:cs typeface="+mn-cs"/>
              </a:rPr>
              <a:t>データファイル場所</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4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400" b="1" i="0" u="none" strike="noStrike" kern="1200" cap="none" spc="0" normalizeH="0" baseline="0" noProof="0" dirty="0" err="1">
                <a:ln>
                  <a:noFill/>
                </a:ln>
                <a:solidFill>
                  <a:srgbClr val="0000FF"/>
                </a:solidFill>
                <a:effectLst/>
                <a:uLnTx/>
                <a:uFillTx/>
                <a:latin typeface="Times New Roman"/>
                <a:ea typeface="ＭＳ Ｐゴシック"/>
                <a:cs typeface="+mn-cs"/>
              </a:rPr>
              <a:t>tkProg</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400" b="1" i="0" u="none" strike="noStrike" kern="1200" cap="none" spc="0" normalizeH="0" baseline="0" noProof="0" dirty="0" err="1">
                <a:ln>
                  <a:noFill/>
                </a:ln>
                <a:solidFill>
                  <a:srgbClr val="0000FF"/>
                </a:solidFill>
                <a:effectLst/>
                <a:uLnTx/>
                <a:uFillTx/>
                <a:latin typeface="Times New Roman"/>
                <a:ea typeface="ＭＳ Ｐゴシック"/>
                <a:cs typeface="+mn-cs"/>
              </a:rPr>
              <a:t>tkprog_X</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]\PHYSBO\</a:t>
            </a:r>
            <a:r>
              <a:rPr kumimoji="1" lang="en-US" altLang="ja-JP" sz="1400" b="1" i="0" u="none" strike="noStrike" kern="1200" cap="none" spc="0" normalizeH="0" baseline="0" noProof="0" dirty="0">
                <a:ln>
                  <a:noFill/>
                </a:ln>
                <a:solidFill>
                  <a:srgbClr val="FF0000"/>
                </a:solidFill>
                <a:effectLst/>
                <a:uLnTx/>
                <a:uFillTx/>
                <a:latin typeface="Times New Roman" pitchFamily="18" charset="0"/>
                <a:ea typeface="ＭＳ Ｐゴシック" pitchFamily="50" charset="-128"/>
                <a:cs typeface="+mn-cs"/>
              </a:rPr>
              <a:t>data_simple.xlsx</a:t>
            </a:r>
            <a:endPar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lvl="0">
              <a:tabLst>
                <a:tab pos="263525" algn="l"/>
                <a:tab pos="3054350" algn="l"/>
              </a:tabLst>
              <a:defRPr/>
            </a:pPr>
            <a:r>
              <a:rPr lang="en-US" altLang="ja-JP" sz="1400" dirty="0"/>
              <a:t>Read data_simple.xlsx, </a:t>
            </a:r>
            <a:r>
              <a:rPr lang="en-US" altLang="ja-JP" sz="1400" dirty="0" err="1"/>
              <a:t>max_num_probes</a:t>
            </a:r>
            <a:r>
              <a:rPr lang="en-US" altLang="ja-JP" sz="1400" dirty="0"/>
              <a:t> = 1, </a:t>
            </a:r>
            <a:r>
              <a:rPr lang="en-US" altLang="ja-JP" sz="1400" dirty="0" err="1"/>
              <a:t>num_rand_basis</a:t>
            </a:r>
            <a:r>
              <a:rPr lang="en-US" altLang="ja-JP" sz="1400" dirty="0"/>
              <a:t> = 200, </a:t>
            </a:r>
            <a:r>
              <a:rPr lang="en-US" altLang="ja-JP" sz="1400" dirty="0" err="1"/>
              <a:t>score_mode</a:t>
            </a:r>
            <a:r>
              <a:rPr lang="en-US" altLang="ja-JP" sz="1400" dirty="0"/>
              <a:t> = ‘EI’, and </a:t>
            </a:r>
            <a:r>
              <a:rPr lang="en-US" altLang="ja-JP" sz="1400" dirty="0" err="1"/>
              <a:t>iterval</a:t>
            </a:r>
            <a:r>
              <a:rPr lang="en-US" altLang="ja-JP" sz="1400" dirty="0"/>
              <a:t> = 0</a:t>
            </a:r>
          </a:p>
        </p:txBody>
      </p:sp>
      <p:pic>
        <p:nvPicPr>
          <p:cNvPr id="7" name="図 6">
            <a:extLst>
              <a:ext uri="{FF2B5EF4-FFF2-40B4-BE49-F238E27FC236}">
                <a16:creationId xmlns:a16="http://schemas.microsoft.com/office/drawing/2014/main" id="{F0E415B4-C556-8E18-0170-C11F30043AB7}"/>
              </a:ext>
            </a:extLst>
          </p:cNvPr>
          <p:cNvPicPr>
            <a:picLocks noChangeAspect="1"/>
          </p:cNvPicPr>
          <p:nvPr/>
        </p:nvPicPr>
        <p:blipFill>
          <a:blip r:embed="rId3"/>
          <a:stretch>
            <a:fillRect/>
          </a:stretch>
        </p:blipFill>
        <p:spPr>
          <a:xfrm>
            <a:off x="4666484" y="1812326"/>
            <a:ext cx="4477516" cy="3233348"/>
          </a:xfrm>
          <a:prstGeom prst="rect">
            <a:avLst/>
          </a:prstGeom>
        </p:spPr>
      </p:pic>
      <p:pic>
        <p:nvPicPr>
          <p:cNvPr id="11" name="図 10">
            <a:extLst>
              <a:ext uri="{FF2B5EF4-FFF2-40B4-BE49-F238E27FC236}">
                <a16:creationId xmlns:a16="http://schemas.microsoft.com/office/drawing/2014/main" id="{F15F5978-9F2F-41C2-4F8B-210739020DD6}"/>
              </a:ext>
            </a:extLst>
          </p:cNvPr>
          <p:cNvPicPr>
            <a:picLocks noChangeAspect="1"/>
          </p:cNvPicPr>
          <p:nvPr/>
        </p:nvPicPr>
        <p:blipFill>
          <a:blip r:embed="rId4"/>
          <a:stretch>
            <a:fillRect/>
          </a:stretch>
        </p:blipFill>
        <p:spPr>
          <a:xfrm>
            <a:off x="0" y="1866900"/>
            <a:ext cx="4477518" cy="3233349"/>
          </a:xfrm>
          <a:prstGeom prst="rect">
            <a:avLst/>
          </a:prstGeom>
        </p:spPr>
      </p:pic>
      <p:sp>
        <p:nvSpPr>
          <p:cNvPr id="14" name="テキスト ボックス 13">
            <a:extLst>
              <a:ext uri="{FF2B5EF4-FFF2-40B4-BE49-F238E27FC236}">
                <a16:creationId xmlns:a16="http://schemas.microsoft.com/office/drawing/2014/main" id="{FB7103C9-CBDD-B3F0-097B-70A3E6B0D9D9}"/>
              </a:ext>
            </a:extLst>
          </p:cNvPr>
          <p:cNvSpPr txBox="1"/>
          <p:nvPr/>
        </p:nvSpPr>
        <p:spPr>
          <a:xfrm>
            <a:off x="1920240" y="1528600"/>
            <a:ext cx="1432560" cy="369332"/>
          </a:xfrm>
          <a:prstGeom prst="rect">
            <a:avLst/>
          </a:prstGeom>
          <a:noFill/>
        </p:spPr>
        <p:txBody>
          <a:bodyPr wrap="square">
            <a:spAutoFit/>
          </a:bodyPr>
          <a:lstStyle/>
          <a:p>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平均マップ</a:t>
            </a:r>
            <a:endParaRPr lang="ja-JP" altLang="en-US" dirty="0"/>
          </a:p>
        </p:txBody>
      </p:sp>
      <p:sp>
        <p:nvSpPr>
          <p:cNvPr id="15" name="テキスト ボックス 14">
            <a:extLst>
              <a:ext uri="{FF2B5EF4-FFF2-40B4-BE49-F238E27FC236}">
                <a16:creationId xmlns:a16="http://schemas.microsoft.com/office/drawing/2014/main" id="{D1823EE0-BED5-6E06-EEB8-79917B86BD9B}"/>
              </a:ext>
            </a:extLst>
          </p:cNvPr>
          <p:cNvSpPr txBox="1"/>
          <p:nvPr/>
        </p:nvSpPr>
        <p:spPr>
          <a:xfrm>
            <a:off x="6598920" y="1497568"/>
            <a:ext cx="1379220" cy="369332"/>
          </a:xfrm>
          <a:prstGeom prst="rect">
            <a:avLst/>
          </a:prstGeom>
          <a:noFill/>
        </p:spPr>
        <p:txBody>
          <a:bodyPr wrap="square">
            <a:spAutoFit/>
          </a:bodyPr>
          <a:lstStyle/>
          <a:p>
            <a:r>
              <a:rPr kumimoji="1" lang="ja-JP" altLang="en-US" sz="1800" b="1" i="0" u="none" strike="noStrike" kern="1200" cap="none" spc="0" normalizeH="0" baseline="0" noProof="0" dirty="0">
                <a:ln>
                  <a:noFill/>
                </a:ln>
                <a:solidFill>
                  <a:srgbClr val="0000FF"/>
                </a:solidFill>
                <a:effectLst/>
                <a:uLnTx/>
                <a:uFillTx/>
                <a:latin typeface="Times New Roman"/>
                <a:ea typeface="ＭＳ Ｐゴシック"/>
                <a:cs typeface="+mn-cs"/>
              </a:rPr>
              <a:t>分散マップ</a:t>
            </a:r>
            <a:endParaRPr lang="ja-JP" altLang="en-US" dirty="0"/>
          </a:p>
        </p:txBody>
      </p:sp>
    </p:spTree>
    <p:extLst>
      <p:ext uri="{BB962C8B-B14F-4D97-AF65-F5344CB8AC3E}">
        <p14:creationId xmlns:p14="http://schemas.microsoft.com/office/powerpoint/2010/main" val="182602390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獲得関数</a:t>
            </a:r>
            <a:endParaRPr lang="en-US" altLang="ja-JP" sz="3600" b="1" dirty="0">
              <a:solidFill>
                <a:srgbClr val="0000FF"/>
              </a:solidFill>
            </a:endParaRPr>
          </a:p>
        </p:txBody>
      </p:sp>
      <p:sp>
        <p:nvSpPr>
          <p:cNvPr id="2" name="テキスト ボックス 1">
            <a:extLst>
              <a:ext uri="{FF2B5EF4-FFF2-40B4-BE49-F238E27FC236}">
                <a16:creationId xmlns:a16="http://schemas.microsoft.com/office/drawing/2014/main" id="{9D639D91-5969-1946-8D4D-262A6248E446}"/>
              </a:ext>
            </a:extLst>
          </p:cNvPr>
          <p:cNvSpPr txBox="1"/>
          <p:nvPr/>
        </p:nvSpPr>
        <p:spPr>
          <a:xfrm>
            <a:off x="116114" y="841829"/>
            <a:ext cx="8926286" cy="6186309"/>
          </a:xfrm>
          <a:prstGeom prst="rect">
            <a:avLst/>
          </a:prstGeom>
          <a:solidFill>
            <a:schemeClr val="bg1"/>
          </a:solidFill>
        </p:spPr>
        <p:txBody>
          <a:bodyPr wrap="square">
            <a:spAutoFit/>
          </a:bodyPr>
          <a:lstStyle/>
          <a:p>
            <a:r>
              <a:rPr lang="ja-JP" altLang="en-US" sz="2000" i="1" dirty="0"/>
              <a:t>（</a:t>
            </a:r>
            <a:r>
              <a:rPr lang="en-US" altLang="ja-JP" sz="2000" i="1" dirty="0"/>
              <a:t>PHYSBO</a:t>
            </a:r>
            <a:r>
              <a:rPr lang="ja-JP" altLang="en-US" sz="2000" i="1" dirty="0"/>
              <a:t>マニュアルより改変して引用</a:t>
            </a:r>
            <a:r>
              <a:rPr lang="en-US" altLang="ja-JP" sz="2000" i="1" dirty="0"/>
              <a:t>)</a:t>
            </a:r>
          </a:p>
          <a:p>
            <a:endParaRPr lang="en-US" altLang="ja-JP" sz="3200" b="1" dirty="0">
              <a:solidFill>
                <a:srgbClr val="0E920E"/>
              </a:solidFill>
            </a:endParaRPr>
          </a:p>
          <a:p>
            <a:r>
              <a:rPr lang="ja-JP" altLang="en-US" sz="3200" b="1" dirty="0">
                <a:solidFill>
                  <a:srgbClr val="0000FF"/>
                </a:solidFill>
              </a:rPr>
              <a:t>獲得関数 </a:t>
            </a:r>
            <a:r>
              <a:rPr lang="en-US" altLang="ja-JP" sz="3200" b="1" dirty="0">
                <a:solidFill>
                  <a:srgbClr val="0000FF"/>
                </a:solidFill>
              </a:rPr>
              <a:t>(acquisition function, score)</a:t>
            </a:r>
            <a:br>
              <a:rPr lang="en-US" altLang="ja-JP" sz="3200" b="1" dirty="0">
                <a:solidFill>
                  <a:srgbClr val="0E920E"/>
                </a:solidFill>
              </a:rPr>
            </a:br>
            <a:r>
              <a:rPr lang="en-US" altLang="ja-JP" sz="3200" b="1" dirty="0">
                <a:solidFill>
                  <a:srgbClr val="0E920E"/>
                </a:solidFill>
              </a:rPr>
              <a:t>• TS (Thompson Sampling):</a:t>
            </a:r>
            <a:r>
              <a:rPr lang="en-US" altLang="ja-JP" sz="2400" b="1" dirty="0">
                <a:solidFill>
                  <a:srgbClr val="0E920E"/>
                </a:solidFill>
              </a:rPr>
              <a:t> </a:t>
            </a:r>
            <a:br>
              <a:rPr lang="en-US" altLang="ja-JP" sz="2400" b="1" dirty="0">
                <a:solidFill>
                  <a:srgbClr val="0E920E"/>
                </a:solidFill>
              </a:rPr>
            </a:br>
            <a:r>
              <a:rPr lang="ja-JP" altLang="en-US" sz="2400" b="1" dirty="0"/>
              <a:t>事後確率分布から回帰関数を１つサンプリングし、それを用いた予測が最大となる点を候補として選択</a:t>
            </a:r>
            <a:endParaRPr lang="ja-JP" altLang="en-US" sz="3200" b="1" dirty="0"/>
          </a:p>
          <a:p>
            <a:endParaRPr lang="en-US" altLang="ja-JP" sz="3200" b="1" dirty="0">
              <a:solidFill>
                <a:srgbClr val="0E920E"/>
              </a:solidFill>
            </a:endParaRPr>
          </a:p>
          <a:p>
            <a:r>
              <a:rPr lang="en-US" altLang="ja-JP" sz="3200" b="1" dirty="0">
                <a:solidFill>
                  <a:srgbClr val="0E920E"/>
                </a:solidFill>
              </a:rPr>
              <a:t>• EI (Expected Improvement):</a:t>
            </a:r>
            <a:r>
              <a:rPr lang="en-US" altLang="ja-JP" sz="2400" b="1" dirty="0">
                <a:solidFill>
                  <a:srgbClr val="0E920E"/>
                </a:solidFill>
              </a:rPr>
              <a:t> </a:t>
            </a:r>
            <a:br>
              <a:rPr lang="en-US" altLang="ja-JP" sz="2400" b="1" dirty="0">
                <a:solidFill>
                  <a:srgbClr val="0E920E"/>
                </a:solidFill>
              </a:rPr>
            </a:br>
            <a:r>
              <a:rPr lang="ja-JP" altLang="en-US" sz="2400" b="1" dirty="0"/>
              <a:t>予測値と現状での最大値との差の期待値が最大となる点を候補として選択</a:t>
            </a:r>
          </a:p>
          <a:p>
            <a:endParaRPr lang="en-US" altLang="ja-JP" sz="3200" b="1" dirty="0">
              <a:solidFill>
                <a:srgbClr val="0E920E"/>
              </a:solidFill>
            </a:endParaRPr>
          </a:p>
          <a:p>
            <a:r>
              <a:rPr lang="en-US" altLang="ja-JP" sz="3200" b="1" dirty="0">
                <a:solidFill>
                  <a:srgbClr val="0E920E"/>
                </a:solidFill>
              </a:rPr>
              <a:t>• PI (Probability of Improvement):</a:t>
            </a:r>
            <a:br>
              <a:rPr lang="en-US" altLang="ja-JP" sz="3200" b="1" dirty="0">
                <a:solidFill>
                  <a:srgbClr val="0E920E"/>
                </a:solidFill>
              </a:rPr>
            </a:br>
            <a:r>
              <a:rPr lang="ja-JP" altLang="en-US" sz="2400" b="1" dirty="0"/>
              <a:t>現状での最大値を超える確率が最大となる点を候補として選択</a:t>
            </a:r>
            <a:br>
              <a:rPr lang="en-US" altLang="ja-JP" sz="2400" b="1" dirty="0"/>
            </a:br>
            <a:endParaRPr lang="ja-JP" altLang="en-US" sz="3200" i="1" dirty="0"/>
          </a:p>
        </p:txBody>
      </p:sp>
    </p:spTree>
    <p:extLst>
      <p:ext uri="{BB962C8B-B14F-4D97-AF65-F5344CB8AC3E}">
        <p14:creationId xmlns:p14="http://schemas.microsoft.com/office/powerpoint/2010/main" val="36188278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F9B91E6-BB23-49E1-D97A-C1032C421961}"/>
              </a:ext>
            </a:extLst>
          </p:cNvPr>
          <p:cNvPicPr>
            <a:picLocks noChangeAspect="1"/>
          </p:cNvPicPr>
          <p:nvPr/>
        </p:nvPicPr>
        <p:blipFill>
          <a:blip r:embed="rId3"/>
          <a:stretch>
            <a:fillRect/>
          </a:stretch>
        </p:blipFill>
        <p:spPr>
          <a:xfrm>
            <a:off x="542925" y="1168281"/>
            <a:ext cx="7879080" cy="5689719"/>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data_test.xlsx</a:t>
            </a:r>
            <a:r>
              <a:rPr lang="ja-JP" altLang="en-US" sz="3600" b="1" dirty="0">
                <a:solidFill>
                  <a:srgbClr val="0000FF"/>
                </a:solidFill>
              </a:rPr>
              <a:t>を使って、最適化の過程を見る</a:t>
            </a:r>
            <a:endParaRPr lang="en-US" altLang="ja-JP" sz="3600" b="1" dirty="0">
              <a:solidFill>
                <a:srgbClr val="0000FF"/>
              </a:solidFill>
            </a:endParaRPr>
          </a:p>
        </p:txBody>
      </p:sp>
      <p:sp>
        <p:nvSpPr>
          <p:cNvPr id="27" name="テキスト ボックス 26"/>
          <p:cNvSpPr txBox="1"/>
          <p:nvPr/>
        </p:nvSpPr>
        <p:spPr>
          <a:xfrm>
            <a:off x="34600" y="555140"/>
            <a:ext cx="90018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ja-JP" altLang="en-US" sz="1400" b="1" i="0" u="none" strike="noStrike" kern="1200" cap="none" spc="0" normalizeH="0" baseline="0" noProof="0" dirty="0">
                <a:ln>
                  <a:noFill/>
                </a:ln>
                <a:solidFill>
                  <a:srgbClr val="0000FF"/>
                </a:solidFill>
                <a:effectLst/>
                <a:uLnTx/>
                <a:uFillTx/>
                <a:latin typeface="Times New Roman"/>
                <a:ea typeface="ＭＳ Ｐゴシック"/>
                <a:cs typeface="+mn-cs"/>
              </a:rPr>
              <a:t>データファイル場所</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4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400" b="1" i="0" u="none" strike="noStrike" kern="1200" cap="none" spc="0" normalizeH="0" baseline="0" noProof="0" dirty="0" err="1">
                <a:ln>
                  <a:noFill/>
                </a:ln>
                <a:solidFill>
                  <a:srgbClr val="0000FF"/>
                </a:solidFill>
                <a:effectLst/>
                <a:uLnTx/>
                <a:uFillTx/>
                <a:latin typeface="Times New Roman"/>
                <a:ea typeface="ＭＳ Ｐゴシック"/>
                <a:cs typeface="+mn-cs"/>
              </a:rPr>
              <a:t>tkProg</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400" b="1" i="0" u="none" strike="noStrike" kern="1200" cap="none" spc="0" normalizeH="0" baseline="0" noProof="0" dirty="0" err="1">
                <a:ln>
                  <a:noFill/>
                </a:ln>
                <a:solidFill>
                  <a:srgbClr val="0000FF"/>
                </a:solidFill>
                <a:effectLst/>
                <a:uLnTx/>
                <a:uFillTx/>
                <a:latin typeface="Times New Roman"/>
                <a:ea typeface="ＭＳ Ｐゴシック"/>
                <a:cs typeface="+mn-cs"/>
              </a:rPr>
              <a:t>tkprog_X</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]\PHYSBO\</a:t>
            </a:r>
            <a:r>
              <a:rPr kumimoji="1" lang="en-US" altLang="ja-JP" sz="1400" b="1" i="0" u="none" strike="noStrike" kern="1200" cap="none" spc="0" normalizeH="0" baseline="0" noProof="0" dirty="0">
                <a:ln>
                  <a:noFill/>
                </a:ln>
                <a:solidFill>
                  <a:srgbClr val="FF0000"/>
                </a:solidFill>
                <a:effectLst/>
                <a:uLnTx/>
                <a:uFillTx/>
                <a:latin typeface="Times New Roman" pitchFamily="18" charset="0"/>
                <a:ea typeface="ＭＳ Ｐゴシック" pitchFamily="50" charset="-128"/>
                <a:cs typeface="+mn-cs"/>
              </a:rPr>
              <a:t>data_test.xlsx</a:t>
            </a:r>
            <a:endPar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lvl="0">
              <a:tabLst>
                <a:tab pos="263525" algn="l"/>
                <a:tab pos="3054350" algn="l"/>
              </a:tabLst>
              <a:defRPr/>
            </a:pPr>
            <a:endParaRPr lang="en-US" altLang="ja-JP" sz="1400" dirty="0"/>
          </a:p>
        </p:txBody>
      </p:sp>
      <p:sp>
        <p:nvSpPr>
          <p:cNvPr id="7" name="楕円 6">
            <a:extLst>
              <a:ext uri="{FF2B5EF4-FFF2-40B4-BE49-F238E27FC236}">
                <a16:creationId xmlns:a16="http://schemas.microsoft.com/office/drawing/2014/main" id="{037A3AE5-A4DF-0444-FB7F-72E6A1AA0818}"/>
              </a:ext>
            </a:extLst>
          </p:cNvPr>
          <p:cNvSpPr/>
          <p:nvPr/>
        </p:nvSpPr>
        <p:spPr bwMode="auto">
          <a:xfrm>
            <a:off x="4282440" y="1691640"/>
            <a:ext cx="182880" cy="19812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8" name="楕円 7">
            <a:extLst>
              <a:ext uri="{FF2B5EF4-FFF2-40B4-BE49-F238E27FC236}">
                <a16:creationId xmlns:a16="http://schemas.microsoft.com/office/drawing/2014/main" id="{DBF6632F-B19B-5C86-7AC5-7F3756C634EE}"/>
              </a:ext>
            </a:extLst>
          </p:cNvPr>
          <p:cNvSpPr/>
          <p:nvPr/>
        </p:nvSpPr>
        <p:spPr bwMode="auto">
          <a:xfrm>
            <a:off x="6079807" y="1607820"/>
            <a:ext cx="182880" cy="19812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1" name="テキスト ボックス 10">
            <a:extLst>
              <a:ext uri="{FF2B5EF4-FFF2-40B4-BE49-F238E27FC236}">
                <a16:creationId xmlns:a16="http://schemas.microsoft.com/office/drawing/2014/main" id="{9001695A-2402-6839-9280-284ACE60396D}"/>
              </a:ext>
            </a:extLst>
          </p:cNvPr>
          <p:cNvSpPr txBox="1"/>
          <p:nvPr/>
        </p:nvSpPr>
        <p:spPr>
          <a:xfrm>
            <a:off x="4373880" y="1436608"/>
            <a:ext cx="1699260" cy="369332"/>
          </a:xfrm>
          <a:prstGeom prst="rect">
            <a:avLst/>
          </a:prstGeom>
          <a:noFill/>
        </p:spPr>
        <p:txBody>
          <a:bodyPr wrap="square">
            <a:spAutoFit/>
          </a:bodyPr>
          <a:lstStyle/>
          <a:p>
            <a:r>
              <a:rPr lang="en-US" altLang="ja-JP" sz="1800" b="1" dirty="0">
                <a:solidFill>
                  <a:srgbClr val="FF0000"/>
                </a:solidFill>
              </a:rPr>
              <a:t>Already have</a:t>
            </a:r>
            <a:endParaRPr lang="ja-JP" altLang="en-US" dirty="0">
              <a:solidFill>
                <a:srgbClr val="FF0000"/>
              </a:solidFill>
            </a:endParaRPr>
          </a:p>
        </p:txBody>
      </p:sp>
      <p:sp>
        <p:nvSpPr>
          <p:cNvPr id="13" name="テキスト ボックス 12">
            <a:extLst>
              <a:ext uri="{FF2B5EF4-FFF2-40B4-BE49-F238E27FC236}">
                <a16:creationId xmlns:a16="http://schemas.microsoft.com/office/drawing/2014/main" id="{8DBEF13C-A361-EC2A-BECE-575CAF91BF2B}"/>
              </a:ext>
            </a:extLst>
          </p:cNvPr>
          <p:cNvSpPr txBox="1"/>
          <p:nvPr/>
        </p:nvSpPr>
        <p:spPr>
          <a:xfrm>
            <a:off x="5693247" y="1301234"/>
            <a:ext cx="727710" cy="369332"/>
          </a:xfrm>
          <a:prstGeom prst="rect">
            <a:avLst/>
          </a:prstGeom>
          <a:noFill/>
        </p:spPr>
        <p:txBody>
          <a:bodyPr wrap="square">
            <a:spAutoFit/>
          </a:bodyPr>
          <a:lstStyle/>
          <a:p>
            <a:r>
              <a:rPr lang="en-US" altLang="ja-JP" sz="1800" b="1" dirty="0">
                <a:solidFill>
                  <a:srgbClr val="FF0000"/>
                </a:solidFill>
              </a:rPr>
              <a:t>ADD</a:t>
            </a:r>
            <a:endParaRPr lang="ja-JP" altLang="en-US" dirty="0">
              <a:solidFill>
                <a:srgbClr val="FF0000"/>
              </a:solidFill>
            </a:endParaRPr>
          </a:p>
        </p:txBody>
      </p:sp>
    </p:spTree>
    <p:extLst>
      <p:ext uri="{BB962C8B-B14F-4D97-AF65-F5344CB8AC3E}">
        <p14:creationId xmlns:p14="http://schemas.microsoft.com/office/powerpoint/2010/main" val="22138439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E1D43CA-C85F-A837-C6D1-493384D2D7E7}"/>
              </a:ext>
            </a:extLst>
          </p:cNvPr>
          <p:cNvPicPr>
            <a:picLocks noChangeAspect="1"/>
          </p:cNvPicPr>
          <p:nvPr/>
        </p:nvPicPr>
        <p:blipFill>
          <a:blip r:embed="rId3"/>
          <a:stretch>
            <a:fillRect/>
          </a:stretch>
        </p:blipFill>
        <p:spPr>
          <a:xfrm>
            <a:off x="740788" y="1078360"/>
            <a:ext cx="7589520" cy="5480619"/>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data_test.xlsx</a:t>
            </a:r>
            <a:r>
              <a:rPr lang="ja-JP" altLang="en-US" sz="3600" b="1" dirty="0">
                <a:solidFill>
                  <a:srgbClr val="0000FF"/>
                </a:solidFill>
              </a:rPr>
              <a:t>を使って、最適化の過程を見る</a:t>
            </a:r>
            <a:endParaRPr lang="en-US" altLang="ja-JP" sz="3600" b="1" dirty="0">
              <a:solidFill>
                <a:srgbClr val="0000FF"/>
              </a:solidFill>
            </a:endParaRPr>
          </a:p>
        </p:txBody>
      </p:sp>
      <p:sp>
        <p:nvSpPr>
          <p:cNvPr id="27" name="テキスト ボックス 26"/>
          <p:cNvSpPr txBox="1"/>
          <p:nvPr/>
        </p:nvSpPr>
        <p:spPr>
          <a:xfrm>
            <a:off x="34600" y="555140"/>
            <a:ext cx="90018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ja-JP" altLang="en-US" sz="1400" b="1" i="0" u="none" strike="noStrike" kern="1200" cap="none" spc="0" normalizeH="0" baseline="0" noProof="0" dirty="0">
                <a:ln>
                  <a:noFill/>
                </a:ln>
                <a:solidFill>
                  <a:srgbClr val="0000FF"/>
                </a:solidFill>
                <a:effectLst/>
                <a:uLnTx/>
                <a:uFillTx/>
                <a:latin typeface="Times New Roman"/>
                <a:ea typeface="ＭＳ Ｐゴシック"/>
                <a:cs typeface="+mn-cs"/>
              </a:rPr>
              <a:t>データファイル場所</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4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400" b="1" i="0" u="none" strike="noStrike" kern="1200" cap="none" spc="0" normalizeH="0" baseline="0" noProof="0" dirty="0" err="1">
                <a:ln>
                  <a:noFill/>
                </a:ln>
                <a:solidFill>
                  <a:srgbClr val="0000FF"/>
                </a:solidFill>
                <a:effectLst/>
                <a:uLnTx/>
                <a:uFillTx/>
                <a:latin typeface="Times New Roman"/>
                <a:ea typeface="ＭＳ Ｐゴシック"/>
                <a:cs typeface="+mn-cs"/>
              </a:rPr>
              <a:t>tkProg</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400" b="1" i="0" u="none" strike="noStrike" kern="1200" cap="none" spc="0" normalizeH="0" baseline="0" noProof="0" dirty="0" err="1">
                <a:ln>
                  <a:noFill/>
                </a:ln>
                <a:solidFill>
                  <a:srgbClr val="0000FF"/>
                </a:solidFill>
                <a:effectLst/>
                <a:uLnTx/>
                <a:uFillTx/>
                <a:latin typeface="Times New Roman"/>
                <a:ea typeface="ＭＳ Ｐゴシック"/>
                <a:cs typeface="+mn-cs"/>
              </a:rPr>
              <a:t>tkprog_X</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]\PHYSBO\</a:t>
            </a:r>
            <a:r>
              <a:rPr kumimoji="1" lang="en-US" altLang="ja-JP" sz="1400" b="1" i="0" u="none" strike="noStrike" kern="1200" cap="none" spc="0" normalizeH="0" baseline="0" noProof="0" dirty="0">
                <a:ln>
                  <a:noFill/>
                </a:ln>
                <a:solidFill>
                  <a:srgbClr val="FF0000"/>
                </a:solidFill>
                <a:effectLst/>
                <a:uLnTx/>
                <a:uFillTx/>
                <a:latin typeface="Times New Roman" pitchFamily="18" charset="0"/>
                <a:ea typeface="ＭＳ Ｐゴシック" pitchFamily="50" charset="-128"/>
                <a:cs typeface="+mn-cs"/>
              </a:rPr>
              <a:t>data_test.xlsx</a:t>
            </a:r>
            <a:endPar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lvl="0">
              <a:tabLst>
                <a:tab pos="263525" algn="l"/>
                <a:tab pos="3054350" algn="l"/>
              </a:tabLst>
              <a:defRPr/>
            </a:pPr>
            <a:endParaRPr lang="en-US" altLang="ja-JP" sz="1400" dirty="0"/>
          </a:p>
        </p:txBody>
      </p:sp>
      <p:sp>
        <p:nvSpPr>
          <p:cNvPr id="8" name="楕円 7">
            <a:extLst>
              <a:ext uri="{FF2B5EF4-FFF2-40B4-BE49-F238E27FC236}">
                <a16:creationId xmlns:a16="http://schemas.microsoft.com/office/drawing/2014/main" id="{DBF6632F-B19B-5C86-7AC5-7F3756C634EE}"/>
              </a:ext>
            </a:extLst>
          </p:cNvPr>
          <p:cNvSpPr/>
          <p:nvPr/>
        </p:nvSpPr>
        <p:spPr bwMode="auto">
          <a:xfrm>
            <a:off x="2909887" y="1733288"/>
            <a:ext cx="182880" cy="19812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3" name="テキスト ボックス 12">
            <a:extLst>
              <a:ext uri="{FF2B5EF4-FFF2-40B4-BE49-F238E27FC236}">
                <a16:creationId xmlns:a16="http://schemas.microsoft.com/office/drawing/2014/main" id="{8DBEF13C-A361-EC2A-BECE-575CAF91BF2B}"/>
              </a:ext>
            </a:extLst>
          </p:cNvPr>
          <p:cNvSpPr txBox="1"/>
          <p:nvPr/>
        </p:nvSpPr>
        <p:spPr>
          <a:xfrm>
            <a:off x="2523327" y="1426702"/>
            <a:ext cx="727710" cy="369332"/>
          </a:xfrm>
          <a:prstGeom prst="rect">
            <a:avLst/>
          </a:prstGeom>
          <a:noFill/>
        </p:spPr>
        <p:txBody>
          <a:bodyPr wrap="square">
            <a:spAutoFit/>
          </a:bodyPr>
          <a:lstStyle/>
          <a:p>
            <a:r>
              <a:rPr lang="en-US" altLang="ja-JP" sz="1800" b="1" dirty="0">
                <a:solidFill>
                  <a:srgbClr val="FF0000"/>
                </a:solidFill>
              </a:rPr>
              <a:t>ADD</a:t>
            </a:r>
            <a:endParaRPr lang="ja-JP" altLang="en-US" dirty="0">
              <a:solidFill>
                <a:srgbClr val="FF0000"/>
              </a:solidFill>
            </a:endParaRPr>
          </a:p>
        </p:txBody>
      </p:sp>
      <p:sp>
        <p:nvSpPr>
          <p:cNvPr id="4" name="楕円 3">
            <a:extLst>
              <a:ext uri="{FF2B5EF4-FFF2-40B4-BE49-F238E27FC236}">
                <a16:creationId xmlns:a16="http://schemas.microsoft.com/office/drawing/2014/main" id="{D692FE9B-164C-E555-6AFC-A872283177FE}"/>
              </a:ext>
            </a:extLst>
          </p:cNvPr>
          <p:cNvSpPr/>
          <p:nvPr/>
        </p:nvSpPr>
        <p:spPr bwMode="auto">
          <a:xfrm>
            <a:off x="6095047" y="2906768"/>
            <a:ext cx="182880" cy="19812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6" name="テキスト ボックス 5">
            <a:extLst>
              <a:ext uri="{FF2B5EF4-FFF2-40B4-BE49-F238E27FC236}">
                <a16:creationId xmlns:a16="http://schemas.microsoft.com/office/drawing/2014/main" id="{A6F1DCA9-A883-A2C8-12CA-A6E73058EE60}"/>
              </a:ext>
            </a:extLst>
          </p:cNvPr>
          <p:cNvSpPr txBox="1"/>
          <p:nvPr/>
        </p:nvSpPr>
        <p:spPr>
          <a:xfrm>
            <a:off x="5708486" y="2600182"/>
            <a:ext cx="890433" cy="369332"/>
          </a:xfrm>
          <a:prstGeom prst="rect">
            <a:avLst/>
          </a:prstGeom>
          <a:noFill/>
        </p:spPr>
        <p:txBody>
          <a:bodyPr wrap="square">
            <a:spAutoFit/>
          </a:bodyPr>
          <a:lstStyle/>
          <a:p>
            <a:r>
              <a:rPr lang="en-US" altLang="ja-JP" sz="1800" b="1" dirty="0">
                <a:solidFill>
                  <a:srgbClr val="FF0000"/>
                </a:solidFill>
              </a:rPr>
              <a:t>Added</a:t>
            </a:r>
            <a:endParaRPr lang="ja-JP" altLang="en-US" dirty="0">
              <a:solidFill>
                <a:srgbClr val="FF0000"/>
              </a:solidFill>
            </a:endParaRPr>
          </a:p>
        </p:txBody>
      </p:sp>
    </p:spTree>
    <p:extLst>
      <p:ext uri="{BB962C8B-B14F-4D97-AF65-F5344CB8AC3E}">
        <p14:creationId xmlns:p14="http://schemas.microsoft.com/office/powerpoint/2010/main" val="1981930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39AFCC4-B24C-60CB-A4A5-F2BC33FFE72A}"/>
              </a:ext>
            </a:extLst>
          </p:cNvPr>
          <p:cNvPicPr>
            <a:picLocks noChangeAspect="1"/>
          </p:cNvPicPr>
          <p:nvPr/>
        </p:nvPicPr>
        <p:blipFill>
          <a:blip r:embed="rId3"/>
          <a:stretch>
            <a:fillRect/>
          </a:stretch>
        </p:blipFill>
        <p:spPr>
          <a:xfrm>
            <a:off x="723900" y="949000"/>
            <a:ext cx="7932420" cy="5728237"/>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data_test.xlsx</a:t>
            </a:r>
            <a:r>
              <a:rPr lang="ja-JP" altLang="en-US" sz="3600" b="1" dirty="0">
                <a:solidFill>
                  <a:srgbClr val="0000FF"/>
                </a:solidFill>
              </a:rPr>
              <a:t>を使って、最適化の過程を見る</a:t>
            </a:r>
            <a:endParaRPr lang="en-US" altLang="ja-JP" sz="3600" b="1" dirty="0">
              <a:solidFill>
                <a:srgbClr val="0000FF"/>
              </a:solidFill>
            </a:endParaRPr>
          </a:p>
        </p:txBody>
      </p:sp>
      <p:sp>
        <p:nvSpPr>
          <p:cNvPr id="27" name="テキスト ボックス 26"/>
          <p:cNvSpPr txBox="1"/>
          <p:nvPr/>
        </p:nvSpPr>
        <p:spPr>
          <a:xfrm>
            <a:off x="34600" y="555140"/>
            <a:ext cx="90018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ja-JP" altLang="en-US" sz="1400" b="1" i="0" u="none" strike="noStrike" kern="1200" cap="none" spc="0" normalizeH="0" baseline="0" noProof="0" dirty="0">
                <a:ln>
                  <a:noFill/>
                </a:ln>
                <a:solidFill>
                  <a:srgbClr val="0000FF"/>
                </a:solidFill>
                <a:effectLst/>
                <a:uLnTx/>
                <a:uFillTx/>
                <a:latin typeface="Times New Roman"/>
                <a:ea typeface="ＭＳ Ｐゴシック"/>
                <a:cs typeface="+mn-cs"/>
              </a:rPr>
              <a:t>データファイル場所</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4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400" b="1" i="0" u="none" strike="noStrike" kern="1200" cap="none" spc="0" normalizeH="0" baseline="0" noProof="0" dirty="0" err="1">
                <a:ln>
                  <a:noFill/>
                </a:ln>
                <a:solidFill>
                  <a:srgbClr val="0000FF"/>
                </a:solidFill>
                <a:effectLst/>
                <a:uLnTx/>
                <a:uFillTx/>
                <a:latin typeface="Times New Roman"/>
                <a:ea typeface="ＭＳ Ｐゴシック"/>
                <a:cs typeface="+mn-cs"/>
              </a:rPr>
              <a:t>tkProg</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400" b="1" i="0" u="none" strike="noStrike" kern="1200" cap="none" spc="0" normalizeH="0" baseline="0" noProof="0" dirty="0" err="1">
                <a:ln>
                  <a:noFill/>
                </a:ln>
                <a:solidFill>
                  <a:srgbClr val="0000FF"/>
                </a:solidFill>
                <a:effectLst/>
                <a:uLnTx/>
                <a:uFillTx/>
                <a:latin typeface="Times New Roman"/>
                <a:ea typeface="ＭＳ Ｐゴシック"/>
                <a:cs typeface="+mn-cs"/>
              </a:rPr>
              <a:t>tkprog_X</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]\PHYSBO\</a:t>
            </a:r>
            <a:r>
              <a:rPr kumimoji="1" lang="en-US" altLang="ja-JP" sz="1400" b="1" i="0" u="none" strike="noStrike" kern="1200" cap="none" spc="0" normalizeH="0" baseline="0" noProof="0" dirty="0">
                <a:ln>
                  <a:noFill/>
                </a:ln>
                <a:solidFill>
                  <a:srgbClr val="FF0000"/>
                </a:solidFill>
                <a:effectLst/>
                <a:uLnTx/>
                <a:uFillTx/>
                <a:latin typeface="Times New Roman" pitchFamily="18" charset="0"/>
                <a:ea typeface="ＭＳ Ｐゴシック" pitchFamily="50" charset="-128"/>
                <a:cs typeface="+mn-cs"/>
              </a:rPr>
              <a:t>data_test.xlsx</a:t>
            </a:r>
            <a:endPar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lvl="0">
              <a:tabLst>
                <a:tab pos="263525" algn="l"/>
                <a:tab pos="3054350" algn="l"/>
              </a:tabLst>
              <a:defRPr/>
            </a:pPr>
            <a:endParaRPr lang="en-US" altLang="ja-JP" sz="1400" dirty="0"/>
          </a:p>
        </p:txBody>
      </p:sp>
      <p:sp>
        <p:nvSpPr>
          <p:cNvPr id="8" name="楕円 7">
            <a:extLst>
              <a:ext uri="{FF2B5EF4-FFF2-40B4-BE49-F238E27FC236}">
                <a16:creationId xmlns:a16="http://schemas.microsoft.com/office/drawing/2014/main" id="{DBF6632F-B19B-5C86-7AC5-7F3756C634EE}"/>
              </a:ext>
            </a:extLst>
          </p:cNvPr>
          <p:cNvSpPr/>
          <p:nvPr/>
        </p:nvSpPr>
        <p:spPr bwMode="auto">
          <a:xfrm>
            <a:off x="3001327" y="4819388"/>
            <a:ext cx="182880" cy="19812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3" name="テキスト ボックス 12">
            <a:extLst>
              <a:ext uri="{FF2B5EF4-FFF2-40B4-BE49-F238E27FC236}">
                <a16:creationId xmlns:a16="http://schemas.microsoft.com/office/drawing/2014/main" id="{8DBEF13C-A361-EC2A-BECE-575CAF91BF2B}"/>
              </a:ext>
            </a:extLst>
          </p:cNvPr>
          <p:cNvSpPr txBox="1"/>
          <p:nvPr/>
        </p:nvSpPr>
        <p:spPr>
          <a:xfrm>
            <a:off x="2614766" y="4512802"/>
            <a:ext cx="890433" cy="369332"/>
          </a:xfrm>
          <a:prstGeom prst="rect">
            <a:avLst/>
          </a:prstGeom>
          <a:noFill/>
        </p:spPr>
        <p:txBody>
          <a:bodyPr wrap="square">
            <a:spAutoFit/>
          </a:bodyPr>
          <a:lstStyle/>
          <a:p>
            <a:r>
              <a:rPr lang="en-US" altLang="ja-JP" sz="1800" b="1" dirty="0">
                <a:solidFill>
                  <a:srgbClr val="FF0000"/>
                </a:solidFill>
              </a:rPr>
              <a:t>Added</a:t>
            </a:r>
            <a:endParaRPr lang="ja-JP" altLang="en-US" dirty="0">
              <a:solidFill>
                <a:srgbClr val="FF0000"/>
              </a:solidFill>
            </a:endParaRPr>
          </a:p>
        </p:txBody>
      </p:sp>
      <p:sp>
        <p:nvSpPr>
          <p:cNvPr id="5" name="楕円 4">
            <a:extLst>
              <a:ext uri="{FF2B5EF4-FFF2-40B4-BE49-F238E27FC236}">
                <a16:creationId xmlns:a16="http://schemas.microsoft.com/office/drawing/2014/main" id="{641A51A0-784C-AD98-61E7-91DEEE1079D6}"/>
              </a:ext>
            </a:extLst>
          </p:cNvPr>
          <p:cNvSpPr/>
          <p:nvPr/>
        </p:nvSpPr>
        <p:spPr bwMode="auto">
          <a:xfrm>
            <a:off x="5020627" y="1367528"/>
            <a:ext cx="182880" cy="19812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6" name="テキスト ボックス 5">
            <a:extLst>
              <a:ext uri="{FF2B5EF4-FFF2-40B4-BE49-F238E27FC236}">
                <a16:creationId xmlns:a16="http://schemas.microsoft.com/office/drawing/2014/main" id="{B9A5C5B6-4CD5-4072-F07B-52ED8130E4E4}"/>
              </a:ext>
            </a:extLst>
          </p:cNvPr>
          <p:cNvSpPr txBox="1"/>
          <p:nvPr/>
        </p:nvSpPr>
        <p:spPr>
          <a:xfrm>
            <a:off x="4634067" y="1060942"/>
            <a:ext cx="727710" cy="369332"/>
          </a:xfrm>
          <a:prstGeom prst="rect">
            <a:avLst/>
          </a:prstGeom>
          <a:noFill/>
        </p:spPr>
        <p:txBody>
          <a:bodyPr wrap="square">
            <a:spAutoFit/>
          </a:bodyPr>
          <a:lstStyle/>
          <a:p>
            <a:r>
              <a:rPr lang="en-US" altLang="ja-JP" sz="1800" b="1" dirty="0">
                <a:solidFill>
                  <a:srgbClr val="FF0000"/>
                </a:solidFill>
              </a:rPr>
              <a:t>ADD</a:t>
            </a:r>
            <a:endParaRPr lang="ja-JP" altLang="en-US" dirty="0">
              <a:solidFill>
                <a:srgbClr val="FF0000"/>
              </a:solidFill>
            </a:endParaRPr>
          </a:p>
        </p:txBody>
      </p:sp>
    </p:spTree>
    <p:extLst>
      <p:ext uri="{BB962C8B-B14F-4D97-AF65-F5344CB8AC3E}">
        <p14:creationId xmlns:p14="http://schemas.microsoft.com/office/powerpoint/2010/main" val="332335710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6BF3190-FBD4-89F4-F000-BF544DC45E67}"/>
              </a:ext>
            </a:extLst>
          </p:cNvPr>
          <p:cNvPicPr>
            <a:picLocks noChangeAspect="1"/>
          </p:cNvPicPr>
          <p:nvPr/>
        </p:nvPicPr>
        <p:blipFill>
          <a:blip r:embed="rId3"/>
          <a:stretch>
            <a:fillRect/>
          </a:stretch>
        </p:blipFill>
        <p:spPr>
          <a:xfrm>
            <a:off x="754380" y="946464"/>
            <a:ext cx="7978140" cy="5761253"/>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data_test.xlsx</a:t>
            </a:r>
            <a:r>
              <a:rPr lang="ja-JP" altLang="en-US" sz="3600" b="1" dirty="0">
                <a:solidFill>
                  <a:srgbClr val="0000FF"/>
                </a:solidFill>
              </a:rPr>
              <a:t>を使って、最適化の過程を見る</a:t>
            </a:r>
            <a:endParaRPr lang="en-US" altLang="ja-JP" sz="3600" b="1" dirty="0">
              <a:solidFill>
                <a:srgbClr val="0000FF"/>
              </a:solidFill>
            </a:endParaRPr>
          </a:p>
        </p:txBody>
      </p:sp>
      <p:sp>
        <p:nvSpPr>
          <p:cNvPr id="27" name="テキスト ボックス 26"/>
          <p:cNvSpPr txBox="1"/>
          <p:nvPr/>
        </p:nvSpPr>
        <p:spPr>
          <a:xfrm>
            <a:off x="34600" y="555140"/>
            <a:ext cx="90018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ja-JP" altLang="en-US" sz="1400" b="1" i="0" u="none" strike="noStrike" kern="1200" cap="none" spc="0" normalizeH="0" baseline="0" noProof="0" dirty="0">
                <a:ln>
                  <a:noFill/>
                </a:ln>
                <a:solidFill>
                  <a:srgbClr val="0000FF"/>
                </a:solidFill>
                <a:effectLst/>
                <a:uLnTx/>
                <a:uFillTx/>
                <a:latin typeface="Times New Roman"/>
                <a:ea typeface="ＭＳ Ｐゴシック"/>
                <a:cs typeface="+mn-cs"/>
              </a:rPr>
              <a:t>データファイル場所</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4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400" b="1" i="0" u="none" strike="noStrike" kern="1200" cap="none" spc="0" normalizeH="0" baseline="0" noProof="0" dirty="0" err="1">
                <a:ln>
                  <a:noFill/>
                </a:ln>
                <a:solidFill>
                  <a:srgbClr val="0000FF"/>
                </a:solidFill>
                <a:effectLst/>
                <a:uLnTx/>
                <a:uFillTx/>
                <a:latin typeface="Times New Roman"/>
                <a:ea typeface="ＭＳ Ｐゴシック"/>
                <a:cs typeface="+mn-cs"/>
              </a:rPr>
              <a:t>tkProg</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400" b="1" i="0" u="none" strike="noStrike" kern="1200" cap="none" spc="0" normalizeH="0" baseline="0" noProof="0" dirty="0" err="1">
                <a:ln>
                  <a:noFill/>
                </a:ln>
                <a:solidFill>
                  <a:srgbClr val="0000FF"/>
                </a:solidFill>
                <a:effectLst/>
                <a:uLnTx/>
                <a:uFillTx/>
                <a:latin typeface="Times New Roman"/>
                <a:ea typeface="ＭＳ Ｐゴシック"/>
                <a:cs typeface="+mn-cs"/>
              </a:rPr>
              <a:t>tkprog_X</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]\PHYSBO\</a:t>
            </a:r>
            <a:r>
              <a:rPr kumimoji="1" lang="en-US" altLang="ja-JP" sz="1400" b="1" i="0" u="none" strike="noStrike" kern="1200" cap="none" spc="0" normalizeH="0" baseline="0" noProof="0" dirty="0">
                <a:ln>
                  <a:noFill/>
                </a:ln>
                <a:solidFill>
                  <a:srgbClr val="FF0000"/>
                </a:solidFill>
                <a:effectLst/>
                <a:uLnTx/>
                <a:uFillTx/>
                <a:latin typeface="Times New Roman" pitchFamily="18" charset="0"/>
                <a:ea typeface="ＭＳ Ｐゴシック" pitchFamily="50" charset="-128"/>
                <a:cs typeface="+mn-cs"/>
              </a:rPr>
              <a:t>data_test.xlsx</a:t>
            </a:r>
            <a:endPar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lvl="0">
              <a:tabLst>
                <a:tab pos="263525" algn="l"/>
                <a:tab pos="3054350" algn="l"/>
              </a:tabLst>
              <a:defRPr/>
            </a:pPr>
            <a:endParaRPr lang="en-US" altLang="ja-JP" sz="1400" dirty="0"/>
          </a:p>
        </p:txBody>
      </p:sp>
      <p:sp>
        <p:nvSpPr>
          <p:cNvPr id="8" name="楕円 7">
            <a:extLst>
              <a:ext uri="{FF2B5EF4-FFF2-40B4-BE49-F238E27FC236}">
                <a16:creationId xmlns:a16="http://schemas.microsoft.com/office/drawing/2014/main" id="{DBF6632F-B19B-5C86-7AC5-7F3756C634EE}"/>
              </a:ext>
            </a:extLst>
          </p:cNvPr>
          <p:cNvSpPr/>
          <p:nvPr/>
        </p:nvSpPr>
        <p:spPr bwMode="auto">
          <a:xfrm>
            <a:off x="5020627" y="1633500"/>
            <a:ext cx="182880" cy="19812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3" name="テキスト ボックス 12">
            <a:extLst>
              <a:ext uri="{FF2B5EF4-FFF2-40B4-BE49-F238E27FC236}">
                <a16:creationId xmlns:a16="http://schemas.microsoft.com/office/drawing/2014/main" id="{8DBEF13C-A361-EC2A-BECE-575CAF91BF2B}"/>
              </a:ext>
            </a:extLst>
          </p:cNvPr>
          <p:cNvSpPr txBox="1"/>
          <p:nvPr/>
        </p:nvSpPr>
        <p:spPr>
          <a:xfrm>
            <a:off x="5289386" y="1544752"/>
            <a:ext cx="890433" cy="369332"/>
          </a:xfrm>
          <a:prstGeom prst="rect">
            <a:avLst/>
          </a:prstGeom>
          <a:noFill/>
        </p:spPr>
        <p:txBody>
          <a:bodyPr wrap="square">
            <a:spAutoFit/>
          </a:bodyPr>
          <a:lstStyle/>
          <a:p>
            <a:r>
              <a:rPr lang="en-US" altLang="ja-JP" sz="1800" b="1" dirty="0">
                <a:solidFill>
                  <a:srgbClr val="FF0000"/>
                </a:solidFill>
              </a:rPr>
              <a:t>Added</a:t>
            </a:r>
            <a:endParaRPr lang="ja-JP" altLang="en-US" dirty="0">
              <a:solidFill>
                <a:srgbClr val="FF0000"/>
              </a:solidFill>
            </a:endParaRPr>
          </a:p>
        </p:txBody>
      </p:sp>
      <p:sp>
        <p:nvSpPr>
          <p:cNvPr id="5" name="楕円 4">
            <a:extLst>
              <a:ext uri="{FF2B5EF4-FFF2-40B4-BE49-F238E27FC236}">
                <a16:creationId xmlns:a16="http://schemas.microsoft.com/office/drawing/2014/main" id="{641A51A0-784C-AD98-61E7-91DEEE1079D6}"/>
              </a:ext>
            </a:extLst>
          </p:cNvPr>
          <p:cNvSpPr/>
          <p:nvPr/>
        </p:nvSpPr>
        <p:spPr bwMode="auto">
          <a:xfrm>
            <a:off x="3527107" y="3638288"/>
            <a:ext cx="182880" cy="19812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6" name="テキスト ボックス 5">
            <a:extLst>
              <a:ext uri="{FF2B5EF4-FFF2-40B4-BE49-F238E27FC236}">
                <a16:creationId xmlns:a16="http://schemas.microsoft.com/office/drawing/2014/main" id="{B9A5C5B6-4CD5-4072-F07B-52ED8130E4E4}"/>
              </a:ext>
            </a:extLst>
          </p:cNvPr>
          <p:cNvSpPr txBox="1"/>
          <p:nvPr/>
        </p:nvSpPr>
        <p:spPr>
          <a:xfrm>
            <a:off x="3140547" y="3331702"/>
            <a:ext cx="727710" cy="369332"/>
          </a:xfrm>
          <a:prstGeom prst="rect">
            <a:avLst/>
          </a:prstGeom>
          <a:noFill/>
        </p:spPr>
        <p:txBody>
          <a:bodyPr wrap="square">
            <a:spAutoFit/>
          </a:bodyPr>
          <a:lstStyle/>
          <a:p>
            <a:r>
              <a:rPr lang="en-US" altLang="ja-JP" sz="1800" b="1" dirty="0">
                <a:solidFill>
                  <a:srgbClr val="FF0000"/>
                </a:solidFill>
              </a:rPr>
              <a:t>ADD</a:t>
            </a:r>
            <a:endParaRPr lang="ja-JP" altLang="en-US" dirty="0">
              <a:solidFill>
                <a:srgbClr val="FF0000"/>
              </a:solidFill>
            </a:endParaRPr>
          </a:p>
        </p:txBody>
      </p:sp>
    </p:spTree>
    <p:extLst>
      <p:ext uri="{BB962C8B-B14F-4D97-AF65-F5344CB8AC3E}">
        <p14:creationId xmlns:p14="http://schemas.microsoft.com/office/powerpoint/2010/main" val="29376282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6BF3190-FBD4-89F4-F000-BF544DC45E67}"/>
              </a:ext>
            </a:extLst>
          </p:cNvPr>
          <p:cNvPicPr>
            <a:picLocks noChangeAspect="1"/>
          </p:cNvPicPr>
          <p:nvPr/>
        </p:nvPicPr>
        <p:blipFill>
          <a:blip r:embed="rId3"/>
          <a:stretch>
            <a:fillRect/>
          </a:stretch>
        </p:blipFill>
        <p:spPr>
          <a:xfrm>
            <a:off x="754380" y="946464"/>
            <a:ext cx="7978140" cy="5761253"/>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data_test.xlsx</a:t>
            </a:r>
            <a:r>
              <a:rPr lang="ja-JP" altLang="en-US" sz="3600" b="1" dirty="0">
                <a:solidFill>
                  <a:srgbClr val="0000FF"/>
                </a:solidFill>
              </a:rPr>
              <a:t>を使って、最適化の過程を見る</a:t>
            </a:r>
            <a:endParaRPr lang="en-US" altLang="ja-JP" sz="3600" b="1" dirty="0">
              <a:solidFill>
                <a:srgbClr val="0000FF"/>
              </a:solidFill>
            </a:endParaRPr>
          </a:p>
        </p:txBody>
      </p:sp>
      <p:sp>
        <p:nvSpPr>
          <p:cNvPr id="27" name="テキスト ボックス 26"/>
          <p:cNvSpPr txBox="1"/>
          <p:nvPr/>
        </p:nvSpPr>
        <p:spPr>
          <a:xfrm>
            <a:off x="34600" y="555140"/>
            <a:ext cx="90018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ja-JP" altLang="en-US" sz="1400" b="1" i="0" u="none" strike="noStrike" kern="1200" cap="none" spc="0" normalizeH="0" baseline="0" noProof="0" dirty="0">
                <a:ln>
                  <a:noFill/>
                </a:ln>
                <a:solidFill>
                  <a:srgbClr val="0000FF"/>
                </a:solidFill>
                <a:effectLst/>
                <a:uLnTx/>
                <a:uFillTx/>
                <a:latin typeface="Times New Roman"/>
                <a:ea typeface="ＭＳ Ｐゴシック"/>
                <a:cs typeface="+mn-cs"/>
              </a:rPr>
              <a:t>データファイル場所</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4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400" b="1" i="0" u="none" strike="noStrike" kern="1200" cap="none" spc="0" normalizeH="0" baseline="0" noProof="0" dirty="0" err="1">
                <a:ln>
                  <a:noFill/>
                </a:ln>
                <a:solidFill>
                  <a:srgbClr val="0000FF"/>
                </a:solidFill>
                <a:effectLst/>
                <a:uLnTx/>
                <a:uFillTx/>
                <a:latin typeface="Times New Roman"/>
                <a:ea typeface="ＭＳ Ｐゴシック"/>
                <a:cs typeface="+mn-cs"/>
              </a:rPr>
              <a:t>tkProg</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400" b="1" i="0" u="none" strike="noStrike" kern="1200" cap="none" spc="0" normalizeH="0" baseline="0" noProof="0" dirty="0" err="1">
                <a:ln>
                  <a:noFill/>
                </a:ln>
                <a:solidFill>
                  <a:srgbClr val="0000FF"/>
                </a:solidFill>
                <a:effectLst/>
                <a:uLnTx/>
                <a:uFillTx/>
                <a:latin typeface="Times New Roman"/>
                <a:ea typeface="ＭＳ Ｐゴシック"/>
                <a:cs typeface="+mn-cs"/>
              </a:rPr>
              <a:t>tkprog_X</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]\PHYSBO\</a:t>
            </a:r>
            <a:r>
              <a:rPr kumimoji="1" lang="en-US" altLang="ja-JP" sz="1400" b="1" i="0" u="none" strike="noStrike" kern="1200" cap="none" spc="0" normalizeH="0" baseline="0" noProof="0" dirty="0">
                <a:ln>
                  <a:noFill/>
                </a:ln>
                <a:solidFill>
                  <a:srgbClr val="FF0000"/>
                </a:solidFill>
                <a:effectLst/>
                <a:uLnTx/>
                <a:uFillTx/>
                <a:latin typeface="Times New Roman" pitchFamily="18" charset="0"/>
                <a:ea typeface="ＭＳ Ｐゴシック" pitchFamily="50" charset="-128"/>
                <a:cs typeface="+mn-cs"/>
              </a:rPr>
              <a:t>data_test.xlsx</a:t>
            </a:r>
            <a:endPar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lvl="0">
              <a:tabLst>
                <a:tab pos="263525" algn="l"/>
                <a:tab pos="3054350" algn="l"/>
              </a:tabLst>
              <a:defRPr/>
            </a:pPr>
            <a:endParaRPr lang="en-US" altLang="ja-JP" sz="1400" dirty="0"/>
          </a:p>
        </p:txBody>
      </p:sp>
      <p:sp>
        <p:nvSpPr>
          <p:cNvPr id="8" name="楕円 7">
            <a:extLst>
              <a:ext uri="{FF2B5EF4-FFF2-40B4-BE49-F238E27FC236}">
                <a16:creationId xmlns:a16="http://schemas.microsoft.com/office/drawing/2014/main" id="{DBF6632F-B19B-5C86-7AC5-7F3756C634EE}"/>
              </a:ext>
            </a:extLst>
          </p:cNvPr>
          <p:cNvSpPr/>
          <p:nvPr/>
        </p:nvSpPr>
        <p:spPr bwMode="auto">
          <a:xfrm>
            <a:off x="5020627" y="1633500"/>
            <a:ext cx="182880" cy="19812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3" name="テキスト ボックス 12">
            <a:extLst>
              <a:ext uri="{FF2B5EF4-FFF2-40B4-BE49-F238E27FC236}">
                <a16:creationId xmlns:a16="http://schemas.microsoft.com/office/drawing/2014/main" id="{8DBEF13C-A361-EC2A-BECE-575CAF91BF2B}"/>
              </a:ext>
            </a:extLst>
          </p:cNvPr>
          <p:cNvSpPr txBox="1"/>
          <p:nvPr/>
        </p:nvSpPr>
        <p:spPr>
          <a:xfrm>
            <a:off x="5289386" y="1544752"/>
            <a:ext cx="890433" cy="369332"/>
          </a:xfrm>
          <a:prstGeom prst="rect">
            <a:avLst/>
          </a:prstGeom>
          <a:noFill/>
        </p:spPr>
        <p:txBody>
          <a:bodyPr wrap="square">
            <a:spAutoFit/>
          </a:bodyPr>
          <a:lstStyle/>
          <a:p>
            <a:r>
              <a:rPr lang="en-US" altLang="ja-JP" sz="1800" b="1" dirty="0">
                <a:solidFill>
                  <a:srgbClr val="FF0000"/>
                </a:solidFill>
              </a:rPr>
              <a:t>Added</a:t>
            </a:r>
            <a:endParaRPr lang="ja-JP" altLang="en-US" dirty="0">
              <a:solidFill>
                <a:srgbClr val="FF0000"/>
              </a:solidFill>
            </a:endParaRPr>
          </a:p>
        </p:txBody>
      </p:sp>
      <p:sp>
        <p:nvSpPr>
          <p:cNvPr id="5" name="楕円 4">
            <a:extLst>
              <a:ext uri="{FF2B5EF4-FFF2-40B4-BE49-F238E27FC236}">
                <a16:creationId xmlns:a16="http://schemas.microsoft.com/office/drawing/2014/main" id="{641A51A0-784C-AD98-61E7-91DEEE1079D6}"/>
              </a:ext>
            </a:extLst>
          </p:cNvPr>
          <p:cNvSpPr/>
          <p:nvPr/>
        </p:nvSpPr>
        <p:spPr bwMode="auto">
          <a:xfrm>
            <a:off x="3527107" y="3638288"/>
            <a:ext cx="182880" cy="19812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 name="テキスト ボックス 1">
            <a:extLst>
              <a:ext uri="{FF2B5EF4-FFF2-40B4-BE49-F238E27FC236}">
                <a16:creationId xmlns:a16="http://schemas.microsoft.com/office/drawing/2014/main" id="{60954DB7-0BCA-60AA-2AAF-2B81A9333687}"/>
              </a:ext>
            </a:extLst>
          </p:cNvPr>
          <p:cNvSpPr txBox="1"/>
          <p:nvPr/>
        </p:nvSpPr>
        <p:spPr>
          <a:xfrm>
            <a:off x="1912620" y="3052048"/>
            <a:ext cx="2148840" cy="646331"/>
          </a:xfrm>
          <a:prstGeom prst="rect">
            <a:avLst/>
          </a:prstGeom>
          <a:noFill/>
        </p:spPr>
        <p:txBody>
          <a:bodyPr wrap="square">
            <a:spAutoFit/>
          </a:bodyPr>
          <a:lstStyle/>
          <a:p>
            <a:pPr algn="r"/>
            <a:r>
              <a:rPr lang="en-US" altLang="ja-JP" sz="1800" b="1" dirty="0">
                <a:solidFill>
                  <a:srgbClr val="FF0000"/>
                </a:solidFill>
              </a:rPr>
              <a:t>Ambiguous point</a:t>
            </a:r>
            <a:br>
              <a:rPr lang="en-US" altLang="ja-JP" sz="1800" b="1" dirty="0">
                <a:solidFill>
                  <a:srgbClr val="FF0000"/>
                </a:solidFill>
              </a:rPr>
            </a:br>
            <a:r>
              <a:rPr lang="en-US" altLang="ja-JP" sz="1800" b="1" dirty="0">
                <a:solidFill>
                  <a:srgbClr val="FF0000"/>
                </a:solidFill>
              </a:rPr>
              <a:t>ADD?</a:t>
            </a:r>
            <a:endParaRPr lang="ja-JP" altLang="en-US" dirty="0">
              <a:solidFill>
                <a:srgbClr val="FF0000"/>
              </a:solidFill>
            </a:endParaRPr>
          </a:p>
        </p:txBody>
      </p:sp>
    </p:spTree>
    <p:extLst>
      <p:ext uri="{BB962C8B-B14F-4D97-AF65-F5344CB8AC3E}">
        <p14:creationId xmlns:p14="http://schemas.microsoft.com/office/powerpoint/2010/main" val="186671872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FDBBD80-C2F7-32DA-38B6-AE4642581D0E}"/>
              </a:ext>
            </a:extLst>
          </p:cNvPr>
          <p:cNvPicPr>
            <a:picLocks noChangeAspect="1"/>
          </p:cNvPicPr>
          <p:nvPr/>
        </p:nvPicPr>
        <p:blipFill>
          <a:blip r:embed="rId3"/>
          <a:stretch>
            <a:fillRect/>
          </a:stretch>
        </p:blipFill>
        <p:spPr>
          <a:xfrm>
            <a:off x="419100" y="897790"/>
            <a:ext cx="8077200" cy="5832787"/>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data_test.xlsx</a:t>
            </a:r>
            <a:r>
              <a:rPr lang="ja-JP" altLang="en-US" sz="3600" b="1" dirty="0">
                <a:solidFill>
                  <a:srgbClr val="0000FF"/>
                </a:solidFill>
              </a:rPr>
              <a:t>を使って、最適化の過程を見る</a:t>
            </a:r>
            <a:endParaRPr lang="en-US" altLang="ja-JP" sz="3600" b="1" dirty="0">
              <a:solidFill>
                <a:srgbClr val="0000FF"/>
              </a:solidFill>
            </a:endParaRPr>
          </a:p>
        </p:txBody>
      </p:sp>
      <p:sp>
        <p:nvSpPr>
          <p:cNvPr id="7" name="楕円 6">
            <a:extLst>
              <a:ext uri="{FF2B5EF4-FFF2-40B4-BE49-F238E27FC236}">
                <a16:creationId xmlns:a16="http://schemas.microsoft.com/office/drawing/2014/main" id="{037A3AE5-A4DF-0444-FB7F-72E6A1AA0818}"/>
              </a:ext>
            </a:extLst>
          </p:cNvPr>
          <p:cNvSpPr/>
          <p:nvPr/>
        </p:nvSpPr>
        <p:spPr bwMode="auto">
          <a:xfrm>
            <a:off x="3223260" y="4716780"/>
            <a:ext cx="182880" cy="19812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1" name="テキスト ボックス 10">
            <a:extLst>
              <a:ext uri="{FF2B5EF4-FFF2-40B4-BE49-F238E27FC236}">
                <a16:creationId xmlns:a16="http://schemas.microsoft.com/office/drawing/2014/main" id="{9001695A-2402-6839-9280-284ACE60396D}"/>
              </a:ext>
            </a:extLst>
          </p:cNvPr>
          <p:cNvSpPr txBox="1"/>
          <p:nvPr/>
        </p:nvSpPr>
        <p:spPr>
          <a:xfrm>
            <a:off x="1569720" y="4865608"/>
            <a:ext cx="2148840" cy="369332"/>
          </a:xfrm>
          <a:prstGeom prst="rect">
            <a:avLst/>
          </a:prstGeom>
          <a:noFill/>
        </p:spPr>
        <p:txBody>
          <a:bodyPr wrap="square">
            <a:spAutoFit/>
          </a:bodyPr>
          <a:lstStyle/>
          <a:p>
            <a:pPr algn="r"/>
            <a:r>
              <a:rPr lang="en-US" altLang="ja-JP" sz="1800" b="1" dirty="0">
                <a:solidFill>
                  <a:srgbClr val="FF0000"/>
                </a:solidFill>
              </a:rPr>
              <a:t>Added</a:t>
            </a:r>
            <a:endParaRPr lang="ja-JP" altLang="en-US" dirty="0">
              <a:solidFill>
                <a:srgbClr val="FF0000"/>
              </a:solidFill>
            </a:endParaRPr>
          </a:p>
        </p:txBody>
      </p:sp>
      <p:sp>
        <p:nvSpPr>
          <p:cNvPr id="2" name="テキスト ボックス 1">
            <a:extLst>
              <a:ext uri="{FF2B5EF4-FFF2-40B4-BE49-F238E27FC236}">
                <a16:creationId xmlns:a16="http://schemas.microsoft.com/office/drawing/2014/main" id="{41A75F40-F8D2-347E-1B81-72107331E5B5}"/>
              </a:ext>
            </a:extLst>
          </p:cNvPr>
          <p:cNvSpPr txBox="1"/>
          <p:nvPr/>
        </p:nvSpPr>
        <p:spPr>
          <a:xfrm>
            <a:off x="34600" y="555140"/>
            <a:ext cx="90018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ja-JP" altLang="en-US" sz="1400" b="1" i="0" u="none" strike="noStrike" kern="1200" cap="none" spc="0" normalizeH="0" baseline="0" noProof="0" dirty="0">
                <a:ln>
                  <a:noFill/>
                </a:ln>
                <a:solidFill>
                  <a:srgbClr val="0000FF"/>
                </a:solidFill>
                <a:effectLst/>
                <a:uLnTx/>
                <a:uFillTx/>
                <a:latin typeface="Times New Roman"/>
                <a:ea typeface="ＭＳ Ｐゴシック"/>
                <a:cs typeface="+mn-cs"/>
              </a:rPr>
              <a:t>データファイル場所</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4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400" b="1" i="0" u="none" strike="noStrike" kern="1200" cap="none" spc="0" normalizeH="0" baseline="0" noProof="0" dirty="0" err="1">
                <a:ln>
                  <a:noFill/>
                </a:ln>
                <a:solidFill>
                  <a:srgbClr val="0000FF"/>
                </a:solidFill>
                <a:effectLst/>
                <a:uLnTx/>
                <a:uFillTx/>
                <a:latin typeface="Times New Roman"/>
                <a:ea typeface="ＭＳ Ｐゴシック"/>
                <a:cs typeface="+mn-cs"/>
              </a:rPr>
              <a:t>tkProg</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400" b="1" i="0" u="none" strike="noStrike" kern="1200" cap="none" spc="0" normalizeH="0" baseline="0" noProof="0" dirty="0" err="1">
                <a:ln>
                  <a:noFill/>
                </a:ln>
                <a:solidFill>
                  <a:srgbClr val="0000FF"/>
                </a:solidFill>
                <a:effectLst/>
                <a:uLnTx/>
                <a:uFillTx/>
                <a:latin typeface="Times New Roman"/>
                <a:ea typeface="ＭＳ Ｐゴシック"/>
                <a:cs typeface="+mn-cs"/>
              </a:rPr>
              <a:t>tkprog_X</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]\PHYSBO\</a:t>
            </a:r>
            <a:r>
              <a:rPr kumimoji="1" lang="en-US" altLang="ja-JP" sz="1400" b="1" i="0" u="none" strike="noStrike" kern="1200" cap="none" spc="0" normalizeH="0" baseline="0" noProof="0" dirty="0">
                <a:ln>
                  <a:noFill/>
                </a:ln>
                <a:solidFill>
                  <a:srgbClr val="FF0000"/>
                </a:solidFill>
                <a:effectLst/>
                <a:uLnTx/>
                <a:uFillTx/>
                <a:latin typeface="Times New Roman" pitchFamily="18" charset="0"/>
                <a:ea typeface="ＭＳ Ｐゴシック" pitchFamily="50" charset="-128"/>
                <a:cs typeface="+mn-cs"/>
              </a:rPr>
              <a:t>data_test.xlsx</a:t>
            </a:r>
            <a:endPar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lvl="0">
              <a:tabLst>
                <a:tab pos="263525" algn="l"/>
                <a:tab pos="3054350" algn="l"/>
              </a:tabLst>
              <a:defRPr/>
            </a:pPr>
            <a:endParaRPr lang="en-US" altLang="ja-JP" sz="1400" dirty="0"/>
          </a:p>
        </p:txBody>
      </p:sp>
    </p:spTree>
    <p:extLst>
      <p:ext uri="{BB962C8B-B14F-4D97-AF65-F5344CB8AC3E}">
        <p14:creationId xmlns:p14="http://schemas.microsoft.com/office/powerpoint/2010/main" val="24663057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    </a:t>
            </a:r>
            <a:r>
              <a:rPr lang="ja-JP" altLang="en-US" sz="3600" b="1" dirty="0">
                <a:solidFill>
                  <a:srgbClr val="0000FF"/>
                </a:solidFill>
              </a:rPr>
              <a:t>多目的最適化の入力ファイル </a:t>
            </a:r>
            <a:r>
              <a:rPr lang="en-US" altLang="ja-JP" sz="3600" b="1" dirty="0">
                <a:solidFill>
                  <a:srgbClr val="0000FF"/>
                </a:solidFill>
              </a:rPr>
              <a:t>(2</a:t>
            </a:r>
            <a:r>
              <a:rPr lang="ja-JP" altLang="en-US" sz="3600" b="1" dirty="0">
                <a:solidFill>
                  <a:srgbClr val="0000FF"/>
                </a:solidFill>
              </a:rPr>
              <a:t>目的関数</a:t>
            </a:r>
            <a:r>
              <a:rPr lang="en-US" altLang="ja-JP" sz="3600" b="1" dirty="0">
                <a:solidFill>
                  <a:srgbClr val="0000FF"/>
                </a:solidFill>
              </a:rPr>
              <a:t>)</a:t>
            </a:r>
          </a:p>
        </p:txBody>
      </p:sp>
      <p:sp>
        <p:nvSpPr>
          <p:cNvPr id="27" name="テキスト ボックス 26"/>
          <p:cNvSpPr txBox="1"/>
          <p:nvPr/>
        </p:nvSpPr>
        <p:spPr>
          <a:xfrm>
            <a:off x="44027" y="775849"/>
            <a:ext cx="37122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data_2targets.xlsx</a:t>
            </a:r>
            <a:endParaRPr kumimoji="0"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3" name="テキスト ボックス 2">
            <a:extLst>
              <a:ext uri="{FF2B5EF4-FFF2-40B4-BE49-F238E27FC236}">
                <a16:creationId xmlns:a16="http://schemas.microsoft.com/office/drawing/2014/main" id="{5D3CADE0-E29A-CC0F-F938-7DE6AF8F4A9A}"/>
              </a:ext>
            </a:extLst>
          </p:cNvPr>
          <p:cNvSpPr txBox="1"/>
          <p:nvPr/>
        </p:nvSpPr>
        <p:spPr>
          <a:xfrm>
            <a:off x="3450065" y="958204"/>
            <a:ext cx="5344025"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Header labels can have the following control tags at the top (case insensitive).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Specify following target functions more</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than</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‘max:’ (default): Find maximum </a:t>
            </a:r>
            <a:r>
              <a:rPr lang="en-US" altLang="ja-JP" b="1" dirty="0">
                <a:latin typeface="Times New Roman"/>
                <a:ea typeface="ＭＳ Ｐゴシック"/>
              </a:rPr>
              <a:t>value</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‘min{</a:t>
            </a:r>
            <a:r>
              <a:rPr kumimoji="0" lang="en-US" altLang="ja-JP" sz="1800" b="1" i="0" u="none" strike="noStrike" kern="1200" cap="none" spc="0" normalizeH="0" baseline="0" noProof="0" dirty="0" err="1">
                <a:ln>
                  <a:noFill/>
                </a:ln>
                <a:solidFill>
                  <a:srgbClr val="000000"/>
                </a:solidFill>
                <a:effectLst/>
                <a:uLnTx/>
                <a:uFillTx/>
                <a:latin typeface="Times New Roman"/>
                <a:ea typeface="ＭＳ Ｐゴシック"/>
                <a:cs typeface="+mn-cs"/>
              </a:rPr>
              <a:t>idx</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Find minimum </a:t>
            </a:r>
            <a:r>
              <a:rPr lang="en-US" altLang="ja-JP" b="1" dirty="0">
                <a:latin typeface="Times New Roman"/>
                <a:ea typeface="ＭＳ Ｐゴシック"/>
              </a:rPr>
              <a:t>value</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lang="en-US" altLang="ja-JP" dirty="0">
                <a:latin typeface="Times New Roman"/>
                <a:ea typeface="ＭＳ Ｐゴシック"/>
              </a:rPr>
              <a:t>Objective</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function is converted to –t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(t denotes the objective function)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Ignore this column </a:t>
            </a:r>
            <a:b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neither as objective function nor descriptors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0"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st</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column: #1 target function</a:t>
            </a:r>
            <a:endParaRPr kumimoji="0" lang="en-US" altLang="ja-JP" sz="1800" b="1" i="1"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2</a:t>
            </a:r>
            <a:r>
              <a:rPr kumimoji="0"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nd</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column: #2 target function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3</a:t>
            </a:r>
            <a:r>
              <a:rPr kumimoji="0"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rd</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and 4</a:t>
            </a:r>
            <a:r>
              <a:rPr kumimoji="0"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th</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columns: Descriptors</a:t>
            </a:r>
            <a:endParaRPr kumimoji="0"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2" name="テキスト ボックス 1">
            <a:extLst>
              <a:ext uri="{FF2B5EF4-FFF2-40B4-BE49-F238E27FC236}">
                <a16:creationId xmlns:a16="http://schemas.microsoft.com/office/drawing/2014/main" id="{442E61D2-8D15-60C4-1A29-92938EE6BA79}"/>
              </a:ext>
            </a:extLst>
          </p:cNvPr>
          <p:cNvSpPr txBox="1"/>
          <p:nvPr/>
        </p:nvSpPr>
        <p:spPr>
          <a:xfrm>
            <a:off x="1" y="5657671"/>
            <a:ext cx="5115696" cy="1200329"/>
          </a:xfrm>
          <a:prstGeom prst="rect">
            <a:avLst/>
          </a:prstGeom>
          <a:solidFill>
            <a:schemeClr val="accent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t>IMPORTANT NOTE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t>  At least ONE BLANK target function data is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t>  required. Or the program will be terminated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t>  by ERROR in </a:t>
            </a:r>
            <a:r>
              <a:rPr kumimoji="0" lang="en-US" altLang="ja-JP" sz="1800" b="1" i="0" u="none" strike="noStrike" kern="1200" cap="none" spc="0" normalizeH="0" baseline="0" noProof="0" dirty="0" err="1">
                <a:ln>
                  <a:noFill/>
                </a:ln>
                <a:solidFill>
                  <a:srgbClr val="FFFF00"/>
                </a:solidFill>
                <a:effectLst/>
                <a:uLnTx/>
                <a:uFillTx/>
                <a:latin typeface="Times New Roman"/>
                <a:ea typeface="ＭＳ Ｐゴシック"/>
                <a:cs typeface="+mn-cs"/>
              </a:rPr>
              <a:t>base_search</a:t>
            </a:r>
            <a: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t>()</a:t>
            </a:r>
          </a:p>
        </p:txBody>
      </p:sp>
      <p:graphicFrame>
        <p:nvGraphicFramePr>
          <p:cNvPr id="7" name="オブジェクト 6">
            <a:extLst>
              <a:ext uri="{FF2B5EF4-FFF2-40B4-BE49-F238E27FC236}">
                <a16:creationId xmlns:a16="http://schemas.microsoft.com/office/drawing/2014/main" id="{20392CC7-97EB-DC37-3069-9DDE617399C9}"/>
              </a:ext>
            </a:extLst>
          </p:cNvPr>
          <p:cNvGraphicFramePr>
            <a:graphicFrameLocks noChangeAspect="1"/>
          </p:cNvGraphicFramePr>
          <p:nvPr/>
        </p:nvGraphicFramePr>
        <p:xfrm>
          <a:off x="403011" y="1390788"/>
          <a:ext cx="2752725" cy="3105150"/>
        </p:xfrm>
        <a:graphic>
          <a:graphicData uri="http://schemas.openxmlformats.org/presentationml/2006/ole">
            <mc:AlternateContent xmlns:mc="http://schemas.openxmlformats.org/markup-compatibility/2006">
              <mc:Choice xmlns:v="urn:schemas-microsoft-com:vml" Requires="v">
                <p:oleObj name="Worksheet" r:id="rId3" imgW="2752901" imgH="3105286" progId="Excel.Sheet.12">
                  <p:embed/>
                </p:oleObj>
              </mc:Choice>
              <mc:Fallback>
                <p:oleObj name="Worksheet" r:id="rId3" imgW="2752901" imgH="3105286" progId="Excel.Sheet.12">
                  <p:embed/>
                  <p:pic>
                    <p:nvPicPr>
                      <p:cNvPr id="7" name="オブジェクト 6">
                        <a:extLst>
                          <a:ext uri="{FF2B5EF4-FFF2-40B4-BE49-F238E27FC236}">
                            <a16:creationId xmlns:a16="http://schemas.microsoft.com/office/drawing/2014/main" id="{20392CC7-97EB-DC37-3069-9DDE617399C9}"/>
                          </a:ext>
                        </a:extLst>
                      </p:cNvPr>
                      <p:cNvPicPr/>
                      <p:nvPr/>
                    </p:nvPicPr>
                    <p:blipFill>
                      <a:blip r:embed="rId4"/>
                      <a:stretch>
                        <a:fillRect/>
                      </a:stretch>
                    </p:blipFill>
                    <p:spPr>
                      <a:xfrm>
                        <a:off x="403011" y="1390788"/>
                        <a:ext cx="2752725" cy="3105150"/>
                      </a:xfrm>
                      <a:prstGeom prst="rect">
                        <a:avLst/>
                      </a:prstGeom>
                    </p:spPr>
                  </p:pic>
                </p:oleObj>
              </mc:Fallback>
            </mc:AlternateContent>
          </a:graphicData>
        </a:graphic>
      </p:graphicFrame>
    </p:spTree>
    <p:extLst>
      <p:ext uri="{BB962C8B-B14F-4D97-AF65-F5344CB8AC3E}">
        <p14:creationId xmlns:p14="http://schemas.microsoft.com/office/powerpoint/2010/main" val="149969816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1016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200" b="1" dirty="0">
                <a:solidFill>
                  <a:srgbClr val="0000FF"/>
                </a:solidFill>
              </a:rPr>
              <a:t>目的関数 </a:t>
            </a:r>
            <a:r>
              <a:rPr lang="en-US" altLang="ja-JP" sz="3200" b="1" dirty="0">
                <a:solidFill>
                  <a:srgbClr val="0000FF"/>
                </a:solidFill>
              </a:rPr>
              <a:t>t1</a:t>
            </a:r>
            <a:r>
              <a:rPr lang="ja-JP" altLang="en-US" sz="3200" b="1" dirty="0">
                <a:solidFill>
                  <a:srgbClr val="0000FF"/>
                </a:solidFill>
              </a:rPr>
              <a:t>、</a:t>
            </a:r>
            <a:r>
              <a:rPr lang="en-US" altLang="ja-JP" sz="3200" b="1" dirty="0">
                <a:solidFill>
                  <a:srgbClr val="0000FF"/>
                </a:solidFill>
              </a:rPr>
              <a:t>t2</a:t>
            </a:r>
            <a:r>
              <a:rPr lang="ja-JP" altLang="en-US" sz="3200" b="1" dirty="0">
                <a:solidFill>
                  <a:srgbClr val="0000FF"/>
                </a:solidFill>
              </a:rPr>
              <a:t>の予測分布 </a:t>
            </a:r>
            <a:r>
              <a:rPr lang="en-US" altLang="ja-JP" sz="3200" b="1" dirty="0">
                <a:solidFill>
                  <a:srgbClr val="0000FF"/>
                </a:solidFill>
              </a:rPr>
              <a:t>(</a:t>
            </a:r>
            <a:r>
              <a:rPr lang="ja-JP" altLang="en-US" sz="3200" b="1" dirty="0">
                <a:solidFill>
                  <a:srgbClr val="0000FF"/>
                </a:solidFill>
              </a:rPr>
              <a:t>平均、標準偏差</a:t>
            </a:r>
            <a:r>
              <a:rPr lang="en-US" altLang="ja-JP" sz="3200" b="1" dirty="0">
                <a:solidFill>
                  <a:srgbClr val="0000FF"/>
                </a:solidFill>
              </a:rPr>
              <a:t>) </a:t>
            </a:r>
          </a:p>
        </p:txBody>
      </p:sp>
      <p:sp>
        <p:nvSpPr>
          <p:cNvPr id="27" name="テキスト ボックス 26"/>
          <p:cNvSpPr txBox="1"/>
          <p:nvPr/>
        </p:nvSpPr>
        <p:spPr>
          <a:xfrm>
            <a:off x="34600" y="773580"/>
            <a:ext cx="9001896"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263525" algn="l"/>
                <a:tab pos="3054350" algn="l"/>
              </a:tabLst>
              <a:defRPr/>
            </a:pPr>
            <a:r>
              <a:rPr kumimoji="0" lang="en-US" altLang="ja-JP" sz="1400" b="1" i="0" u="none" strike="noStrike" kern="1200" cap="none" spc="0" normalizeH="0" baseline="0" noProof="0" dirty="0">
                <a:ln>
                  <a:noFill/>
                </a:ln>
                <a:solidFill>
                  <a:srgbClr val="0E920E"/>
                </a:solidFill>
                <a:effectLst/>
                <a:uLnTx/>
                <a:uFillTx/>
                <a:latin typeface="Times New Roman"/>
                <a:ea typeface="ＭＳ Ｐゴシック"/>
                <a:cs typeface="+mn-cs"/>
              </a:rPr>
              <a:t>python bayes_gp_plain.py data_2targets.xlsx</a:t>
            </a:r>
          </a:p>
          <a:p>
            <a:pPr marL="0" marR="0" lvl="0" indent="0" algn="l" defTabSz="457200" rtl="0" eaLnBrk="1" fontAlgn="auto" latinLnBrk="0" hangingPunct="1">
              <a:lnSpc>
                <a:spcPct val="100000"/>
              </a:lnSpc>
              <a:spcBef>
                <a:spcPts val="0"/>
              </a:spcBef>
              <a:spcAft>
                <a:spcPts val="0"/>
              </a:spcAft>
              <a:buClrTx/>
              <a:buSzTx/>
              <a:buFontTx/>
              <a:buNone/>
              <a:tabLst>
                <a:tab pos="263525" algn="l"/>
                <a:tab pos="3054350" algn="l"/>
              </a:tabLst>
              <a:defRPr/>
            </a:pPr>
            <a:endParaRPr lang="en-US" altLang="ja-JP" sz="1400" b="1" dirty="0">
              <a:solidFill>
                <a:srgbClr val="0E920E"/>
              </a:solidFill>
              <a:latin typeface="Times New Roman"/>
              <a:ea typeface="ＭＳ Ｐゴシック"/>
            </a:endParaRPr>
          </a:p>
          <a:p>
            <a:pPr marL="0" marR="0" lvl="0" indent="0" algn="l" defTabSz="457200" rtl="0" eaLnBrk="1" fontAlgn="auto" latinLnBrk="0" hangingPunct="1">
              <a:lnSpc>
                <a:spcPct val="100000"/>
              </a:lnSpc>
              <a:spcBef>
                <a:spcPts val="0"/>
              </a:spcBef>
              <a:spcAft>
                <a:spcPts val="0"/>
              </a:spcAft>
              <a:buClrTx/>
              <a:buSzTx/>
              <a:buFontTx/>
              <a:buNone/>
              <a:tabLst>
                <a:tab pos="263525" algn="l"/>
                <a:tab pos="3054350" algn="l"/>
              </a:tabLst>
              <a:defRPr/>
            </a:pPr>
            <a:r>
              <a:rPr lang="en-US" altLang="ja-JP" b="1" dirty="0">
                <a:latin typeface="Times New Roman"/>
                <a:ea typeface="ＭＳ Ｐゴシック"/>
              </a:rPr>
              <a:t>Index</a:t>
            </a:r>
            <a:r>
              <a:rPr lang="ja-JP" altLang="en-US" b="1" dirty="0">
                <a:latin typeface="Times New Roman"/>
                <a:ea typeface="ＭＳ Ｐゴシック"/>
              </a:rPr>
              <a:t>は入力ファイルのデータ番号</a:t>
            </a:r>
            <a:endParaRPr kumimoji="0" lang="en-US" altLang="ja-JP" b="0" i="0" u="none" strike="noStrike" kern="1200" cap="none" spc="0" normalizeH="0" baseline="0" noProof="0" dirty="0">
              <a:ln>
                <a:noFill/>
              </a:ln>
              <a:effectLst/>
              <a:uLnTx/>
              <a:uFillTx/>
              <a:latin typeface="Times New Roman"/>
              <a:ea typeface="ＭＳ Ｐゴシック"/>
              <a:cs typeface="+mn-cs"/>
            </a:endParaRPr>
          </a:p>
        </p:txBody>
      </p:sp>
      <p:pic>
        <p:nvPicPr>
          <p:cNvPr id="4" name="図 3">
            <a:extLst>
              <a:ext uri="{FF2B5EF4-FFF2-40B4-BE49-F238E27FC236}">
                <a16:creationId xmlns:a16="http://schemas.microsoft.com/office/drawing/2014/main" id="{971A5327-4DE0-0F95-F222-850C5E99315C}"/>
              </a:ext>
            </a:extLst>
          </p:cNvPr>
          <p:cNvPicPr>
            <a:picLocks noChangeAspect="1"/>
          </p:cNvPicPr>
          <p:nvPr/>
        </p:nvPicPr>
        <p:blipFill>
          <a:blip r:embed="rId3"/>
          <a:stretch>
            <a:fillRect/>
          </a:stretch>
        </p:blipFill>
        <p:spPr>
          <a:xfrm>
            <a:off x="861060" y="1540748"/>
            <a:ext cx="7155180" cy="5166969"/>
          </a:xfrm>
          <a:prstGeom prst="rect">
            <a:avLst/>
          </a:prstGeom>
        </p:spPr>
      </p:pic>
    </p:spTree>
    <p:extLst>
      <p:ext uri="{BB962C8B-B14F-4D97-AF65-F5344CB8AC3E}">
        <p14:creationId xmlns:p14="http://schemas.microsoft.com/office/powerpoint/2010/main" val="113369936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75217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注意</a:t>
            </a:r>
            <a:endParaRPr lang="en-US" altLang="ja-JP" sz="3600" b="1" dirty="0">
              <a:solidFill>
                <a:srgbClr val="0000FF"/>
              </a:solidFill>
            </a:endParaRPr>
          </a:p>
        </p:txBody>
      </p:sp>
      <p:sp>
        <p:nvSpPr>
          <p:cNvPr id="9" name="テキスト ボックス 8">
            <a:extLst>
              <a:ext uri="{FF2B5EF4-FFF2-40B4-BE49-F238E27FC236}">
                <a16:creationId xmlns:a16="http://schemas.microsoft.com/office/drawing/2014/main" id="{3A2F1B4B-8B06-0D1E-3343-C7A48BB48423}"/>
              </a:ext>
            </a:extLst>
          </p:cNvPr>
          <p:cNvSpPr txBox="1"/>
          <p:nvPr/>
        </p:nvSpPr>
        <p:spPr>
          <a:xfrm>
            <a:off x="145143" y="656470"/>
            <a:ext cx="8998857" cy="2615524"/>
          </a:xfrm>
          <a:prstGeom prst="rect">
            <a:avLst/>
          </a:prstGeom>
          <a:noFill/>
        </p:spPr>
        <p:txBody>
          <a:bodyPr wrap="square" rtlCol="0">
            <a:spAutoFit/>
          </a:bodyPr>
          <a:lstStyle/>
          <a:p>
            <a:pPr>
              <a:lnSpc>
                <a:spcPct val="150000"/>
              </a:lnSpc>
              <a:spcAft>
                <a:spcPts val="600"/>
              </a:spcAft>
            </a:pPr>
            <a:r>
              <a:rPr kumimoji="1" lang="ja-JP" altLang="en-US" sz="2000" b="1" dirty="0">
                <a:solidFill>
                  <a:srgbClr val="0000FF"/>
                </a:solidFill>
              </a:rPr>
              <a:t>本プログラム </a:t>
            </a:r>
            <a:r>
              <a:rPr kumimoji="1" lang="en-US" altLang="ja-JP" sz="2000" b="1" dirty="0">
                <a:solidFill>
                  <a:srgbClr val="0000FF"/>
                </a:solidFill>
              </a:rPr>
              <a:t>bayes_gp_plain.py:</a:t>
            </a:r>
          </a:p>
          <a:p>
            <a:pPr marL="342900" indent="-342900">
              <a:lnSpc>
                <a:spcPct val="150000"/>
              </a:lnSpc>
              <a:spcAft>
                <a:spcPts val="600"/>
              </a:spcAft>
              <a:buFont typeface="Arial" panose="020B0604020202020204" pitchFamily="34" charset="0"/>
              <a:buChar char="•"/>
            </a:pPr>
            <a:r>
              <a:rPr kumimoji="1" lang="ja-JP" altLang="en-US" sz="2000" dirty="0"/>
              <a:t>東大 物性研で開発された </a:t>
            </a:r>
            <a:r>
              <a:rPr kumimoji="1" lang="en-US" altLang="ja-JP" sz="2000" dirty="0"/>
              <a:t>Python</a:t>
            </a:r>
            <a:r>
              <a:rPr kumimoji="1" lang="ja-JP" altLang="en-US" sz="2000" dirty="0"/>
              <a:t>ライブラリ </a:t>
            </a:r>
            <a:r>
              <a:rPr kumimoji="1" lang="en-US" altLang="ja-JP" sz="2000" dirty="0"/>
              <a:t>PHYSBO</a:t>
            </a:r>
            <a:r>
              <a:rPr kumimoji="1" lang="ja-JP" altLang="en-US" sz="2000" dirty="0"/>
              <a:t> を使用しています。使用条件、著作権、引用は</a:t>
            </a:r>
            <a:r>
              <a:rPr kumimoji="1" lang="en-US" altLang="ja-JP" sz="2000" dirty="0"/>
              <a:t>PHYSBO</a:t>
            </a:r>
            <a:r>
              <a:rPr kumimoji="1" lang="ja-JP" altLang="en-US" sz="2000" dirty="0"/>
              <a:t>の規則に従ってください</a:t>
            </a:r>
            <a:br>
              <a:rPr kumimoji="1" lang="en-US" altLang="ja-JP" sz="2000" dirty="0"/>
            </a:br>
            <a:r>
              <a:rPr kumimoji="1" lang="en-US" altLang="ja-JP" sz="1600" dirty="0"/>
              <a:t>PHYSBO</a:t>
            </a:r>
            <a:r>
              <a:rPr kumimoji="1" lang="ja-JP" altLang="en-US" sz="1600" dirty="0"/>
              <a:t> </a:t>
            </a:r>
            <a:r>
              <a:rPr kumimoji="1" lang="en-US" altLang="ja-JP" sz="1600" dirty="0"/>
              <a:t>HP:</a:t>
            </a:r>
            <a:r>
              <a:rPr kumimoji="1" lang="ja-JP" altLang="en-US" sz="1600" dirty="0"/>
              <a:t> </a:t>
            </a:r>
            <a:r>
              <a:rPr kumimoji="1" lang="en-US" altLang="ja-JP" sz="1600" dirty="0">
                <a:hlinkClick r:id="rId3">
                  <a:extLst>
                    <a:ext uri="{A12FA001-AC4F-418D-AE19-62706E023703}">
                      <ahyp:hlinkClr xmlns:ahyp="http://schemas.microsoft.com/office/drawing/2018/hyperlinkcolor" val="tx"/>
                    </a:ext>
                  </a:extLst>
                </a:hlinkClick>
              </a:rPr>
              <a:t>https://www.pasums.issp.u-tokyo.ac.jp/physbo/</a:t>
            </a:r>
            <a:br>
              <a:rPr kumimoji="1" lang="en-US" altLang="ja-JP" sz="1600" dirty="0"/>
            </a:br>
            <a:r>
              <a:rPr kumimoji="1" lang="ja-JP" altLang="en-US" sz="1600" dirty="0"/>
              <a:t>開発者</a:t>
            </a:r>
            <a:r>
              <a:rPr kumimoji="1" lang="en-US" altLang="ja-JP" sz="1600" dirty="0"/>
              <a:t>:</a:t>
            </a:r>
            <a:r>
              <a:rPr kumimoji="1" lang="ja-JP" altLang="en-US" sz="1600" dirty="0"/>
              <a:t> </a:t>
            </a:r>
            <a:r>
              <a:rPr kumimoji="1" lang="en-US" altLang="ja-JP" sz="1600" dirty="0">
                <a:hlinkClick r:id="rId4">
                  <a:extLst>
                    <a:ext uri="{A12FA001-AC4F-418D-AE19-62706E023703}">
                      <ahyp:hlinkClr xmlns:ahyp="http://schemas.microsoft.com/office/drawing/2018/hyperlinkcolor" val="tx"/>
                    </a:ext>
                  </a:extLst>
                </a:hlinkClick>
              </a:rPr>
              <a:t>https://issp-center-dev.github.io/PHYSBO/manual/master/ja/introduction.html#physbo</a:t>
            </a:r>
            <a:br>
              <a:rPr kumimoji="1" lang="en-US" altLang="ja-JP" sz="1600" dirty="0"/>
            </a:br>
            <a:r>
              <a:rPr kumimoji="1" lang="ja-JP" altLang="en-US" sz="1600" dirty="0"/>
              <a:t>引用</a:t>
            </a:r>
            <a:r>
              <a:rPr kumimoji="1" lang="en-US" altLang="ja-JP" sz="1600" dirty="0"/>
              <a:t>:</a:t>
            </a:r>
            <a:r>
              <a:rPr kumimoji="1" lang="ja-JP" altLang="en-US" sz="1600" dirty="0"/>
              <a:t> </a:t>
            </a:r>
            <a:r>
              <a:rPr kumimoji="1" lang="en-US" altLang="ja-JP" sz="1600" dirty="0">
                <a:hlinkClick r:id="rId5">
                  <a:extLst>
                    <a:ext uri="{A12FA001-AC4F-418D-AE19-62706E023703}">
                      <ahyp:hlinkClr xmlns:ahyp="http://schemas.microsoft.com/office/drawing/2018/hyperlinkcolor" val="tx"/>
                    </a:ext>
                  </a:extLst>
                </a:hlinkClick>
              </a:rPr>
              <a:t>https://issp-center-dev.github.io/PHYSBO/manual/master/ja/introduction.html#id3</a:t>
            </a:r>
            <a:endParaRPr kumimoji="1" lang="en-US" altLang="ja-JP" sz="2000" dirty="0"/>
          </a:p>
        </p:txBody>
      </p:sp>
    </p:spTree>
    <p:extLst>
      <p:ext uri="{BB962C8B-B14F-4D97-AF65-F5344CB8AC3E}">
        <p14:creationId xmlns:p14="http://schemas.microsoft.com/office/powerpoint/2010/main" val="14139161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2400" b="1" dirty="0">
                <a:solidFill>
                  <a:srgbClr val="0000FF"/>
                </a:solidFill>
              </a:rPr>
              <a:t>目的関数 </a:t>
            </a:r>
            <a:r>
              <a:rPr lang="en-US" altLang="ja-JP" sz="2400" b="1" dirty="0">
                <a:solidFill>
                  <a:srgbClr val="0000FF"/>
                </a:solidFill>
              </a:rPr>
              <a:t>t1</a:t>
            </a:r>
            <a:r>
              <a:rPr lang="ja-JP" altLang="en-US" sz="2400" b="1" dirty="0">
                <a:solidFill>
                  <a:srgbClr val="0000FF"/>
                </a:solidFill>
              </a:rPr>
              <a:t>、</a:t>
            </a:r>
            <a:r>
              <a:rPr lang="en-US" altLang="ja-JP" sz="2400" b="1" dirty="0">
                <a:solidFill>
                  <a:srgbClr val="0000FF"/>
                </a:solidFill>
              </a:rPr>
              <a:t>t2</a:t>
            </a:r>
            <a:r>
              <a:rPr lang="ja-JP" altLang="en-US" sz="2400" b="1" dirty="0">
                <a:solidFill>
                  <a:srgbClr val="0000FF"/>
                </a:solidFill>
              </a:rPr>
              <a:t>の予測平均の </a:t>
            </a:r>
            <a:r>
              <a:rPr lang="en-US" altLang="ja-JP" sz="2400" b="1" dirty="0">
                <a:solidFill>
                  <a:srgbClr val="0000FF"/>
                </a:solidFill>
              </a:rPr>
              <a:t>x, y </a:t>
            </a:r>
            <a:r>
              <a:rPr lang="ja-JP" altLang="en-US" sz="2400" b="1" dirty="0">
                <a:solidFill>
                  <a:srgbClr val="0000FF"/>
                </a:solidFill>
              </a:rPr>
              <a:t>に選んだ記述子に対する分布</a:t>
            </a:r>
          </a:p>
        </p:txBody>
      </p:sp>
      <p:sp>
        <p:nvSpPr>
          <p:cNvPr id="27" name="テキスト ボックス 26"/>
          <p:cNvSpPr txBox="1"/>
          <p:nvPr/>
        </p:nvSpPr>
        <p:spPr>
          <a:xfrm>
            <a:off x="34600" y="555140"/>
            <a:ext cx="900189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263525" algn="l"/>
                <a:tab pos="3054350" algn="l"/>
              </a:tabLst>
              <a:defRPr/>
            </a:pPr>
            <a:r>
              <a:rPr kumimoji="0" lang="en-US" altLang="ja-JP" sz="1400" b="1" i="0" u="none" strike="noStrike" kern="1200" cap="none" spc="0" normalizeH="0" baseline="0" noProof="0" dirty="0">
                <a:ln>
                  <a:noFill/>
                </a:ln>
                <a:solidFill>
                  <a:srgbClr val="0E920E"/>
                </a:solidFill>
                <a:effectLst/>
                <a:uLnTx/>
                <a:uFillTx/>
                <a:latin typeface="Times New Roman"/>
                <a:ea typeface="ＭＳ Ｐゴシック"/>
                <a:cs typeface="+mn-cs"/>
              </a:rPr>
              <a:t>python bayes_gp_plain.py data_2targets.xlsx</a:t>
            </a:r>
          </a:p>
        </p:txBody>
      </p:sp>
      <p:pic>
        <p:nvPicPr>
          <p:cNvPr id="3" name="図 2">
            <a:extLst>
              <a:ext uri="{FF2B5EF4-FFF2-40B4-BE49-F238E27FC236}">
                <a16:creationId xmlns:a16="http://schemas.microsoft.com/office/drawing/2014/main" id="{EC6F069B-13FC-8C45-9328-4D983E13484D}"/>
              </a:ext>
            </a:extLst>
          </p:cNvPr>
          <p:cNvPicPr>
            <a:picLocks noChangeAspect="1"/>
          </p:cNvPicPr>
          <p:nvPr/>
        </p:nvPicPr>
        <p:blipFill>
          <a:blip r:embed="rId3"/>
          <a:stretch>
            <a:fillRect/>
          </a:stretch>
        </p:blipFill>
        <p:spPr>
          <a:xfrm>
            <a:off x="952500" y="976919"/>
            <a:ext cx="7703820" cy="5563158"/>
          </a:xfrm>
          <a:prstGeom prst="rect">
            <a:avLst/>
          </a:prstGeom>
        </p:spPr>
      </p:pic>
    </p:spTree>
    <p:extLst>
      <p:ext uri="{BB962C8B-B14F-4D97-AF65-F5344CB8AC3E}">
        <p14:creationId xmlns:p14="http://schemas.microsoft.com/office/powerpoint/2010/main" val="159297249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2400" b="1" dirty="0">
                <a:solidFill>
                  <a:srgbClr val="0000FF"/>
                </a:solidFill>
              </a:rPr>
              <a:t>目的関数 </a:t>
            </a:r>
            <a:r>
              <a:rPr lang="en-US" altLang="ja-JP" sz="2400" b="1" dirty="0">
                <a:solidFill>
                  <a:srgbClr val="0000FF"/>
                </a:solidFill>
              </a:rPr>
              <a:t>t1</a:t>
            </a:r>
            <a:r>
              <a:rPr lang="ja-JP" altLang="en-US" sz="2400" b="1" dirty="0">
                <a:solidFill>
                  <a:srgbClr val="0000FF"/>
                </a:solidFill>
              </a:rPr>
              <a:t>、</a:t>
            </a:r>
            <a:r>
              <a:rPr lang="en-US" altLang="ja-JP" sz="2400" b="1" dirty="0">
                <a:solidFill>
                  <a:srgbClr val="0000FF"/>
                </a:solidFill>
              </a:rPr>
              <a:t>t2</a:t>
            </a:r>
            <a:r>
              <a:rPr lang="ja-JP" altLang="en-US" sz="2400" b="1" dirty="0">
                <a:solidFill>
                  <a:srgbClr val="0000FF"/>
                </a:solidFill>
              </a:rPr>
              <a:t>の予測値の</a:t>
            </a:r>
            <a:r>
              <a:rPr lang="ja-JP" altLang="en-US" sz="2400" b="1">
                <a:solidFill>
                  <a:srgbClr val="0000FF"/>
                </a:solidFill>
              </a:rPr>
              <a:t>標準偏差</a:t>
            </a:r>
            <a:endParaRPr lang="ja-JP" altLang="en-US" sz="2400" b="1" dirty="0">
              <a:solidFill>
                <a:srgbClr val="0000FF"/>
              </a:solidFill>
            </a:endParaRPr>
          </a:p>
        </p:txBody>
      </p:sp>
      <p:sp>
        <p:nvSpPr>
          <p:cNvPr id="27" name="テキスト ボックス 26"/>
          <p:cNvSpPr txBox="1"/>
          <p:nvPr/>
        </p:nvSpPr>
        <p:spPr>
          <a:xfrm>
            <a:off x="34600" y="555140"/>
            <a:ext cx="900189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263525" algn="l"/>
                <a:tab pos="3054350" algn="l"/>
              </a:tabLst>
              <a:defRPr/>
            </a:pPr>
            <a:r>
              <a:rPr kumimoji="0" lang="en-US" altLang="ja-JP" sz="1400" b="1" i="0" u="none" strike="noStrike" kern="1200" cap="none" spc="0" normalizeH="0" baseline="0" noProof="0" dirty="0">
                <a:ln>
                  <a:noFill/>
                </a:ln>
                <a:solidFill>
                  <a:srgbClr val="0E920E"/>
                </a:solidFill>
                <a:effectLst/>
                <a:uLnTx/>
                <a:uFillTx/>
                <a:latin typeface="Times New Roman"/>
                <a:ea typeface="ＭＳ Ｐゴシック"/>
                <a:cs typeface="+mn-cs"/>
              </a:rPr>
              <a:t>python bayes_gp_plain.py data_2targets.xlsx</a:t>
            </a:r>
          </a:p>
        </p:txBody>
      </p:sp>
      <p:pic>
        <p:nvPicPr>
          <p:cNvPr id="4" name="図 3">
            <a:extLst>
              <a:ext uri="{FF2B5EF4-FFF2-40B4-BE49-F238E27FC236}">
                <a16:creationId xmlns:a16="http://schemas.microsoft.com/office/drawing/2014/main" id="{0C46FCC2-F2CD-2707-96DB-A3081536C904}"/>
              </a:ext>
            </a:extLst>
          </p:cNvPr>
          <p:cNvPicPr>
            <a:picLocks noChangeAspect="1"/>
          </p:cNvPicPr>
          <p:nvPr/>
        </p:nvPicPr>
        <p:blipFill>
          <a:blip r:embed="rId3"/>
          <a:stretch>
            <a:fillRect/>
          </a:stretch>
        </p:blipFill>
        <p:spPr>
          <a:xfrm>
            <a:off x="693420" y="994302"/>
            <a:ext cx="7985760" cy="5766755"/>
          </a:xfrm>
          <a:prstGeom prst="rect">
            <a:avLst/>
          </a:prstGeom>
        </p:spPr>
      </p:pic>
    </p:spTree>
    <p:extLst>
      <p:ext uri="{BB962C8B-B14F-4D97-AF65-F5344CB8AC3E}">
        <p14:creationId xmlns:p14="http://schemas.microsoft.com/office/powerpoint/2010/main" val="18761584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9EFFBF0-3764-94FF-A505-F84E1C808840}"/>
              </a:ext>
            </a:extLst>
          </p:cNvPr>
          <p:cNvPicPr>
            <a:picLocks noChangeAspect="1"/>
          </p:cNvPicPr>
          <p:nvPr/>
        </p:nvPicPr>
        <p:blipFill>
          <a:blip r:embed="rId3"/>
          <a:stretch>
            <a:fillRect/>
          </a:stretch>
        </p:blipFill>
        <p:spPr>
          <a:xfrm>
            <a:off x="0" y="1669798"/>
            <a:ext cx="6415830" cy="4633062"/>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2400" b="1" dirty="0">
                <a:solidFill>
                  <a:srgbClr val="0000FF"/>
                </a:solidFill>
              </a:rPr>
              <a:t>目的関数 </a:t>
            </a:r>
            <a:r>
              <a:rPr lang="en-US" altLang="ja-JP" sz="2400" b="1" dirty="0">
                <a:solidFill>
                  <a:srgbClr val="0000FF"/>
                </a:solidFill>
              </a:rPr>
              <a:t>t1</a:t>
            </a:r>
            <a:r>
              <a:rPr lang="ja-JP" altLang="en-US" sz="2400" b="1" dirty="0">
                <a:solidFill>
                  <a:srgbClr val="0000FF"/>
                </a:solidFill>
              </a:rPr>
              <a:t>、</a:t>
            </a:r>
            <a:r>
              <a:rPr lang="en-US" altLang="ja-JP" sz="2400" b="1" dirty="0">
                <a:solidFill>
                  <a:srgbClr val="0000FF"/>
                </a:solidFill>
              </a:rPr>
              <a:t>t2</a:t>
            </a:r>
            <a:r>
              <a:rPr lang="ja-JP" altLang="en-US" sz="2400" b="1" dirty="0">
                <a:solidFill>
                  <a:srgbClr val="0000FF"/>
                </a:solidFill>
              </a:rPr>
              <a:t>の入力値と予測平均の分布</a:t>
            </a:r>
          </a:p>
        </p:txBody>
      </p:sp>
      <p:sp>
        <p:nvSpPr>
          <p:cNvPr id="27" name="テキスト ボックス 26"/>
          <p:cNvSpPr txBox="1"/>
          <p:nvPr/>
        </p:nvSpPr>
        <p:spPr>
          <a:xfrm>
            <a:off x="34600" y="555140"/>
            <a:ext cx="900189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263525" algn="l"/>
                <a:tab pos="3054350" algn="l"/>
              </a:tabLst>
              <a:defRPr/>
            </a:pPr>
            <a:r>
              <a:rPr kumimoji="0" lang="en-US" altLang="ja-JP" sz="1400" b="1" i="0" u="none" strike="noStrike" kern="1200" cap="none" spc="0" normalizeH="0" baseline="0" noProof="0" dirty="0">
                <a:ln>
                  <a:noFill/>
                </a:ln>
                <a:solidFill>
                  <a:srgbClr val="0E920E"/>
                </a:solidFill>
                <a:effectLst/>
                <a:uLnTx/>
                <a:uFillTx/>
                <a:latin typeface="Times New Roman"/>
                <a:ea typeface="ＭＳ Ｐゴシック"/>
                <a:cs typeface="+mn-cs"/>
              </a:rPr>
              <a:t>python bayes_gp_plain.py data_2targets.xlsx</a:t>
            </a:r>
          </a:p>
        </p:txBody>
      </p:sp>
      <p:sp>
        <p:nvSpPr>
          <p:cNvPr id="5" name="Rectangle 2">
            <a:extLst>
              <a:ext uri="{FF2B5EF4-FFF2-40B4-BE49-F238E27FC236}">
                <a16:creationId xmlns:a16="http://schemas.microsoft.com/office/drawing/2014/main" id="{B6CFDA39-8D64-BCF4-4087-E9EE0F5A0EF3}"/>
              </a:ext>
            </a:extLst>
          </p:cNvPr>
          <p:cNvSpPr txBox="1">
            <a:spLocks noChangeArrowheads="1"/>
          </p:cNvSpPr>
          <p:nvPr/>
        </p:nvSpPr>
        <p:spPr bwMode="auto">
          <a:xfrm>
            <a:off x="292100" y="906738"/>
            <a:ext cx="4940300" cy="687118"/>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defTabSz="914400" eaLnBrk="1" hangingPunct="1"/>
            <a:r>
              <a:rPr lang="ja-JP" altLang="en-US" sz="2000" b="1" kern="0" dirty="0">
                <a:solidFill>
                  <a:srgbClr val="0000FF"/>
                </a:solidFill>
              </a:rPr>
              <a:t>★</a:t>
            </a:r>
            <a:r>
              <a:rPr lang="en-US" altLang="ja-JP" sz="2000" b="1" kern="0" dirty="0">
                <a:solidFill>
                  <a:srgbClr val="0000FF"/>
                </a:solidFill>
              </a:rPr>
              <a:t>:</a:t>
            </a:r>
            <a:r>
              <a:rPr lang="ja-JP" altLang="en-US" sz="2000" b="1" kern="0" dirty="0">
                <a:solidFill>
                  <a:srgbClr val="0000FF"/>
                </a:solidFill>
              </a:rPr>
              <a:t> 入力値</a:t>
            </a:r>
            <a:endParaRPr lang="en-US" altLang="ja-JP" sz="2000" b="1" kern="0" dirty="0">
              <a:solidFill>
                <a:srgbClr val="0000FF"/>
              </a:solidFill>
            </a:endParaRPr>
          </a:p>
          <a:p>
            <a:pPr algn="l" defTabSz="914400" eaLnBrk="1" hangingPunct="1"/>
            <a:r>
              <a:rPr lang="ja-JP" altLang="en-US" sz="2000" b="1" kern="0" dirty="0">
                <a:solidFill>
                  <a:srgbClr val="FF0000"/>
                </a:solidFill>
              </a:rPr>
              <a:t>●</a:t>
            </a:r>
            <a:r>
              <a:rPr lang="en-US" altLang="ja-JP" sz="2000" b="1" kern="0" dirty="0">
                <a:solidFill>
                  <a:srgbClr val="0000FF"/>
                </a:solidFill>
              </a:rPr>
              <a:t>:</a:t>
            </a:r>
            <a:r>
              <a:rPr lang="ja-JP" altLang="en-US" sz="2000" b="1" kern="0" dirty="0">
                <a:solidFill>
                  <a:srgbClr val="0000FF"/>
                </a:solidFill>
              </a:rPr>
              <a:t> 予測平均 </a:t>
            </a:r>
            <a:r>
              <a:rPr lang="en-US" altLang="ja-JP" sz="2000" b="1" kern="0" dirty="0">
                <a:solidFill>
                  <a:srgbClr val="0000FF"/>
                </a:solidFill>
              </a:rPr>
              <a:t>(</a:t>
            </a:r>
            <a:r>
              <a:rPr lang="ja-JP" altLang="en-US" sz="2000" b="1" kern="0" dirty="0">
                <a:solidFill>
                  <a:srgbClr val="0000FF"/>
                </a:solidFill>
              </a:rPr>
              <a:t>●の大きさは予測値に対応</a:t>
            </a:r>
            <a:r>
              <a:rPr lang="en-US" altLang="ja-JP" sz="2000" b="1" kern="0" dirty="0">
                <a:solidFill>
                  <a:srgbClr val="0000FF"/>
                </a:solidFill>
              </a:rPr>
              <a:t>)</a:t>
            </a:r>
            <a:endParaRPr lang="ja-JP" altLang="en-US" sz="2000" b="1" kern="0" dirty="0">
              <a:solidFill>
                <a:srgbClr val="0000FF"/>
              </a:solidFill>
            </a:endParaRPr>
          </a:p>
        </p:txBody>
      </p:sp>
      <p:sp>
        <p:nvSpPr>
          <p:cNvPr id="6" name="Rectangle 2">
            <a:extLst>
              <a:ext uri="{FF2B5EF4-FFF2-40B4-BE49-F238E27FC236}">
                <a16:creationId xmlns:a16="http://schemas.microsoft.com/office/drawing/2014/main" id="{EBB9E4DF-2DD3-B0CB-7767-235E19C1E690}"/>
              </a:ext>
            </a:extLst>
          </p:cNvPr>
          <p:cNvSpPr txBox="1">
            <a:spLocks noChangeArrowheads="1"/>
          </p:cNvSpPr>
          <p:nvPr/>
        </p:nvSpPr>
        <p:spPr bwMode="auto">
          <a:xfrm>
            <a:off x="4082906" y="2068671"/>
            <a:ext cx="1731154" cy="362487"/>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defTabSz="914400" eaLnBrk="1" hangingPunct="1"/>
            <a:r>
              <a:rPr lang="ja-JP" altLang="en-US" sz="1800" b="1" kern="0" dirty="0">
                <a:solidFill>
                  <a:srgbClr val="0000FF"/>
                </a:solidFill>
              </a:rPr>
              <a:t>パレート解</a:t>
            </a:r>
          </a:p>
        </p:txBody>
      </p:sp>
      <p:cxnSp>
        <p:nvCxnSpPr>
          <p:cNvPr id="9" name="直線矢印コネクタ 8">
            <a:extLst>
              <a:ext uri="{FF2B5EF4-FFF2-40B4-BE49-F238E27FC236}">
                <a16:creationId xmlns:a16="http://schemas.microsoft.com/office/drawing/2014/main" id="{5F00D050-4B14-BD64-27CA-02951155670A}"/>
              </a:ext>
            </a:extLst>
          </p:cNvPr>
          <p:cNvCxnSpPr>
            <a:cxnSpLocks/>
            <a:stCxn id="6" idx="1"/>
          </p:cNvCxnSpPr>
          <p:nvPr/>
        </p:nvCxnSpPr>
        <p:spPr bwMode="auto">
          <a:xfrm flipH="1" flipV="1">
            <a:off x="2628900" y="2068671"/>
            <a:ext cx="1454006" cy="18124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直線矢印コネクタ 10">
            <a:extLst>
              <a:ext uri="{FF2B5EF4-FFF2-40B4-BE49-F238E27FC236}">
                <a16:creationId xmlns:a16="http://schemas.microsoft.com/office/drawing/2014/main" id="{E7AC315E-2DD8-B141-46B9-4E2C707E7E7A}"/>
              </a:ext>
            </a:extLst>
          </p:cNvPr>
          <p:cNvCxnSpPr>
            <a:cxnSpLocks/>
            <a:stCxn id="6" idx="1"/>
          </p:cNvCxnSpPr>
          <p:nvPr/>
        </p:nvCxnSpPr>
        <p:spPr bwMode="auto">
          <a:xfrm flipH="1">
            <a:off x="3502063" y="2249915"/>
            <a:ext cx="580843" cy="18124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直線矢印コネクタ 13">
            <a:extLst>
              <a:ext uri="{FF2B5EF4-FFF2-40B4-BE49-F238E27FC236}">
                <a16:creationId xmlns:a16="http://schemas.microsoft.com/office/drawing/2014/main" id="{E7B2834F-4F8A-EBF7-7B04-6A7A8FC02831}"/>
              </a:ext>
            </a:extLst>
          </p:cNvPr>
          <p:cNvCxnSpPr>
            <a:cxnSpLocks/>
          </p:cNvCxnSpPr>
          <p:nvPr/>
        </p:nvCxnSpPr>
        <p:spPr bwMode="auto">
          <a:xfrm flipH="1">
            <a:off x="4162179" y="2431158"/>
            <a:ext cx="48042" cy="43005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直線矢印コネクタ 15">
            <a:extLst>
              <a:ext uri="{FF2B5EF4-FFF2-40B4-BE49-F238E27FC236}">
                <a16:creationId xmlns:a16="http://schemas.microsoft.com/office/drawing/2014/main" id="{2CA41CF6-E186-4E89-18E2-BB79D23823D3}"/>
              </a:ext>
            </a:extLst>
          </p:cNvPr>
          <p:cNvCxnSpPr>
            <a:cxnSpLocks/>
          </p:cNvCxnSpPr>
          <p:nvPr/>
        </p:nvCxnSpPr>
        <p:spPr bwMode="auto">
          <a:xfrm>
            <a:off x="4610006" y="2476596"/>
            <a:ext cx="283402" cy="91801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直線矢印コネクタ 17">
            <a:extLst>
              <a:ext uri="{FF2B5EF4-FFF2-40B4-BE49-F238E27FC236}">
                <a16:creationId xmlns:a16="http://schemas.microsoft.com/office/drawing/2014/main" id="{BFE73EA6-F213-A453-6A86-877F5AE4544D}"/>
              </a:ext>
            </a:extLst>
          </p:cNvPr>
          <p:cNvCxnSpPr>
            <a:cxnSpLocks/>
          </p:cNvCxnSpPr>
          <p:nvPr/>
        </p:nvCxnSpPr>
        <p:spPr bwMode="auto">
          <a:xfrm>
            <a:off x="4685256" y="2476596"/>
            <a:ext cx="474576" cy="121002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直線矢印コネクタ 19">
            <a:extLst>
              <a:ext uri="{FF2B5EF4-FFF2-40B4-BE49-F238E27FC236}">
                <a16:creationId xmlns:a16="http://schemas.microsoft.com/office/drawing/2014/main" id="{398AF545-1BE6-2E23-AB83-9F4C4D7E6AB3}"/>
              </a:ext>
            </a:extLst>
          </p:cNvPr>
          <p:cNvCxnSpPr>
            <a:cxnSpLocks/>
          </p:cNvCxnSpPr>
          <p:nvPr/>
        </p:nvCxnSpPr>
        <p:spPr bwMode="auto">
          <a:xfrm>
            <a:off x="4760505" y="2476596"/>
            <a:ext cx="689289" cy="134408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直線矢印コネクタ 21">
            <a:extLst>
              <a:ext uri="{FF2B5EF4-FFF2-40B4-BE49-F238E27FC236}">
                <a16:creationId xmlns:a16="http://schemas.microsoft.com/office/drawing/2014/main" id="{2D43E6A5-88CF-EF38-6427-6A16F847156C}"/>
              </a:ext>
            </a:extLst>
          </p:cNvPr>
          <p:cNvCxnSpPr>
            <a:cxnSpLocks/>
          </p:cNvCxnSpPr>
          <p:nvPr/>
        </p:nvCxnSpPr>
        <p:spPr bwMode="auto">
          <a:xfrm>
            <a:off x="4766607" y="2431158"/>
            <a:ext cx="1122702" cy="174460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8" name="Rectangle 2">
            <a:extLst>
              <a:ext uri="{FF2B5EF4-FFF2-40B4-BE49-F238E27FC236}">
                <a16:creationId xmlns:a16="http://schemas.microsoft.com/office/drawing/2014/main" id="{5B52E956-2A0B-BE16-A167-6FE1EC6AB408}"/>
              </a:ext>
            </a:extLst>
          </p:cNvPr>
          <p:cNvSpPr txBox="1">
            <a:spLocks noChangeArrowheads="1"/>
          </p:cNvSpPr>
          <p:nvPr/>
        </p:nvSpPr>
        <p:spPr bwMode="auto">
          <a:xfrm>
            <a:off x="6064106" y="906738"/>
            <a:ext cx="3079894" cy="5827891"/>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defTabSz="914400" eaLnBrk="1" hangingPunct="1"/>
            <a:r>
              <a:rPr lang="ja-JP" altLang="en-US" sz="1600" b="1" kern="0" dirty="0">
                <a:solidFill>
                  <a:schemeClr val="tx1"/>
                </a:solidFill>
              </a:rPr>
              <a:t>多目的最適化においては、</a:t>
            </a:r>
            <a:br>
              <a:rPr lang="en-US" altLang="ja-JP" sz="1600" b="1" kern="0" dirty="0">
                <a:solidFill>
                  <a:schemeClr val="tx1"/>
                </a:solidFill>
              </a:rPr>
            </a:br>
            <a:r>
              <a:rPr lang="ja-JP" altLang="en-US" sz="1600" b="1" kern="0" dirty="0">
                <a:solidFill>
                  <a:schemeClr val="tx1"/>
                </a:solidFill>
              </a:rPr>
              <a:t>目的関数間にトレードオフが存在する場合がある</a:t>
            </a:r>
            <a:br>
              <a:rPr lang="en-US" altLang="ja-JP" sz="1600" b="1" kern="0" dirty="0">
                <a:solidFill>
                  <a:schemeClr val="tx1"/>
                </a:solidFill>
              </a:rPr>
            </a:br>
            <a:r>
              <a:rPr lang="en-US" altLang="ja-JP" sz="1600" b="1" kern="0" dirty="0">
                <a:solidFill>
                  <a:schemeClr val="tx1"/>
                </a:solidFill>
              </a:rPr>
              <a:t>=&gt;</a:t>
            </a:r>
            <a:r>
              <a:rPr lang="ja-JP" altLang="en-US" sz="1600" b="1" kern="0" dirty="0">
                <a:solidFill>
                  <a:schemeClr val="tx1"/>
                </a:solidFill>
              </a:rPr>
              <a:t> 目的関数のバランスを考慮して、</a:t>
            </a:r>
            <a:r>
              <a:rPr lang="ja-JP" altLang="en-US" sz="1600" b="1" kern="0" dirty="0">
                <a:solidFill>
                  <a:srgbClr val="FF0000"/>
                </a:solidFill>
              </a:rPr>
              <a:t>解析の目的に対する最適解</a:t>
            </a:r>
            <a:r>
              <a:rPr lang="ja-JP" altLang="en-US" sz="1600" b="1" kern="0" dirty="0">
                <a:solidFill>
                  <a:schemeClr val="tx1"/>
                </a:solidFill>
              </a:rPr>
              <a:t>を選ぶ</a:t>
            </a:r>
            <a:endParaRPr lang="en-US" altLang="ja-JP" sz="1600" b="1" kern="0" dirty="0">
              <a:solidFill>
                <a:schemeClr val="tx1"/>
              </a:solidFill>
            </a:endParaRPr>
          </a:p>
          <a:p>
            <a:pPr algn="l" defTabSz="914400" eaLnBrk="1" hangingPunct="1"/>
            <a:endParaRPr lang="en-US" altLang="ja-JP" sz="1600" b="1" kern="0" dirty="0">
              <a:solidFill>
                <a:srgbClr val="0000FF"/>
              </a:solidFill>
            </a:endParaRPr>
          </a:p>
          <a:p>
            <a:pPr algn="l" defTabSz="914400" eaLnBrk="1" hangingPunct="1"/>
            <a:r>
              <a:rPr lang="ja-JP" altLang="en-US" sz="1600" b="1" kern="0" dirty="0">
                <a:solidFill>
                  <a:srgbClr val="0000FF"/>
                </a:solidFill>
              </a:rPr>
              <a:t>パレート解</a:t>
            </a:r>
            <a:r>
              <a:rPr lang="en-US" altLang="ja-JP" sz="1600" b="1" kern="0" dirty="0">
                <a:solidFill>
                  <a:srgbClr val="0000FF"/>
                </a:solidFill>
              </a:rPr>
              <a:t>:</a:t>
            </a:r>
            <a:br>
              <a:rPr lang="en-US" altLang="ja-JP" sz="1600" b="1" kern="0" dirty="0">
                <a:solidFill>
                  <a:schemeClr val="tx1"/>
                </a:solidFill>
              </a:rPr>
            </a:br>
            <a:r>
              <a:rPr lang="ja-JP" altLang="en-US" sz="1600" b="1" kern="0" dirty="0">
                <a:solidFill>
                  <a:schemeClr val="tx1"/>
                </a:solidFill>
              </a:rPr>
              <a:t>任意の目的関数の値を改善しようとした場合、他の目的関数のうちどれかひとつは悪化するような解</a:t>
            </a:r>
            <a:br>
              <a:rPr lang="en-US" altLang="ja-JP" sz="1600" b="1" kern="0" dirty="0">
                <a:solidFill>
                  <a:schemeClr val="tx1"/>
                </a:solidFill>
              </a:rPr>
            </a:br>
            <a:r>
              <a:rPr lang="ja-JP" altLang="en-US" sz="1600" b="1" kern="0" dirty="0">
                <a:solidFill>
                  <a:schemeClr val="tx1"/>
                </a:solidFill>
              </a:rPr>
              <a:t> </a:t>
            </a:r>
            <a:r>
              <a:rPr lang="en-US" altLang="ja-JP" sz="1600" i="1" kern="0" dirty="0">
                <a:solidFill>
                  <a:schemeClr val="tx1"/>
                </a:solidFill>
              </a:rPr>
              <a:t> (PHYSBO</a:t>
            </a:r>
            <a:r>
              <a:rPr lang="ja-JP" altLang="en-US" sz="1600" i="1" kern="0" dirty="0">
                <a:solidFill>
                  <a:schemeClr val="tx1"/>
                </a:solidFill>
              </a:rPr>
              <a:t>マニュアルより引用</a:t>
            </a:r>
            <a:r>
              <a:rPr lang="en-US" altLang="ja-JP" sz="1600" i="1" kern="0" dirty="0">
                <a:solidFill>
                  <a:schemeClr val="tx1"/>
                </a:solidFill>
              </a:rPr>
              <a:t>)</a:t>
            </a:r>
          </a:p>
          <a:p>
            <a:pPr algn="l" defTabSz="914400" eaLnBrk="1" hangingPunct="1"/>
            <a:endParaRPr lang="en-US" altLang="ja-JP" sz="1600" b="1" kern="0" dirty="0">
              <a:solidFill>
                <a:schemeClr val="tx1"/>
              </a:solidFill>
            </a:endParaRPr>
          </a:p>
          <a:p>
            <a:pPr algn="l" defTabSz="914400" eaLnBrk="1" hangingPunct="1"/>
            <a:r>
              <a:rPr lang="ja-JP" altLang="en-US" sz="1600" b="1" kern="0" dirty="0">
                <a:solidFill>
                  <a:srgbClr val="0000FF"/>
                </a:solidFill>
              </a:rPr>
              <a:t>パレートフロント</a:t>
            </a:r>
            <a:r>
              <a:rPr lang="en-US" altLang="ja-JP" sz="1600" b="1" kern="0" dirty="0">
                <a:solidFill>
                  <a:srgbClr val="0000FF"/>
                </a:solidFill>
              </a:rPr>
              <a:t>:</a:t>
            </a:r>
          </a:p>
          <a:p>
            <a:pPr algn="l" defTabSz="914400" eaLnBrk="1" hangingPunct="1"/>
            <a:r>
              <a:rPr lang="ja-JP" altLang="en-US" sz="1600" b="1" kern="0" dirty="0">
                <a:solidFill>
                  <a:schemeClr val="tx1"/>
                </a:solidFill>
              </a:rPr>
              <a:t>複数のパレート解がつくる曲面</a:t>
            </a:r>
          </a:p>
        </p:txBody>
      </p:sp>
    </p:spTree>
    <p:extLst>
      <p:ext uri="{BB962C8B-B14F-4D97-AF65-F5344CB8AC3E}">
        <p14:creationId xmlns:p14="http://schemas.microsoft.com/office/powerpoint/2010/main" val="45727977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    3</a:t>
            </a:r>
            <a:r>
              <a:rPr lang="ja-JP" altLang="en-US" sz="3600" b="1" dirty="0">
                <a:solidFill>
                  <a:srgbClr val="0000FF"/>
                </a:solidFill>
              </a:rPr>
              <a:t>つ以上の目的関数も扱える</a:t>
            </a:r>
            <a:endParaRPr lang="en-US" altLang="ja-JP" sz="3600" b="1" dirty="0">
              <a:solidFill>
                <a:srgbClr val="0000FF"/>
              </a:solidFill>
            </a:endParaRPr>
          </a:p>
        </p:txBody>
      </p:sp>
      <p:sp>
        <p:nvSpPr>
          <p:cNvPr id="27" name="テキスト ボックス 26"/>
          <p:cNvSpPr txBox="1"/>
          <p:nvPr/>
        </p:nvSpPr>
        <p:spPr>
          <a:xfrm>
            <a:off x="44027" y="775849"/>
            <a:ext cx="37122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data_3targets.xlsx</a:t>
            </a:r>
            <a:endParaRPr kumimoji="0"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3" name="テキスト ボックス 2">
            <a:extLst>
              <a:ext uri="{FF2B5EF4-FFF2-40B4-BE49-F238E27FC236}">
                <a16:creationId xmlns:a16="http://schemas.microsoft.com/office/drawing/2014/main" id="{5D3CADE0-E29A-CC0F-F938-7DE6AF8F4A9A}"/>
              </a:ext>
            </a:extLst>
          </p:cNvPr>
          <p:cNvSpPr txBox="1"/>
          <p:nvPr/>
        </p:nvSpPr>
        <p:spPr>
          <a:xfrm>
            <a:off x="3830455" y="797010"/>
            <a:ext cx="5344025"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Header labels can have the following control tags at the top (case insensitive).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‘max{</a:t>
            </a:r>
            <a:r>
              <a:rPr kumimoji="0" lang="en-US" altLang="ja-JP" sz="1800" b="1" i="0" u="none" strike="noStrike" kern="1200" cap="none" spc="0" normalizeH="0" baseline="0" noProof="0" dirty="0" err="1">
                <a:ln>
                  <a:noFill/>
                </a:ln>
                <a:solidFill>
                  <a:srgbClr val="000000"/>
                </a:solidFill>
                <a:effectLst/>
                <a:uLnTx/>
                <a:uFillTx/>
                <a:latin typeface="Times New Roman"/>
                <a:ea typeface="ＭＳ Ｐゴシック"/>
                <a:cs typeface="+mn-cs"/>
              </a:rPr>
              <a:t>idx</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(default): Find maximum </a:t>
            </a:r>
            <a:r>
              <a:rPr lang="en-US" altLang="ja-JP" b="1" dirty="0">
                <a:latin typeface="Times New Roman"/>
                <a:ea typeface="ＭＳ Ｐゴシック"/>
              </a:rPr>
              <a:t>value</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800" b="1" i="0" u="none" strike="noStrike" kern="1200" cap="none" spc="0" normalizeH="0" baseline="0" noProof="0" dirty="0" err="1">
                <a:ln>
                  <a:noFill/>
                </a:ln>
                <a:solidFill>
                  <a:srgbClr val="000000"/>
                </a:solidFill>
                <a:effectLst/>
                <a:uLnTx/>
                <a:uFillTx/>
                <a:latin typeface="Times New Roman"/>
                <a:ea typeface="ＭＳ Ｐゴシック"/>
                <a:cs typeface="+mn-cs"/>
              </a:rPr>
              <a:t>idx</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is blank or integer starting from 1, </a:t>
            </a:r>
            <a:b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must be unique and sequential for target vars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‘min{</a:t>
            </a:r>
            <a:r>
              <a:rPr kumimoji="0" lang="en-US" altLang="ja-JP" sz="1800" b="1" i="0" u="none" strike="noStrike" kern="1200" cap="none" spc="0" normalizeH="0" baseline="0" noProof="0" dirty="0" err="1">
                <a:ln>
                  <a:noFill/>
                </a:ln>
                <a:solidFill>
                  <a:srgbClr val="000000"/>
                </a:solidFill>
                <a:effectLst/>
                <a:uLnTx/>
                <a:uFillTx/>
                <a:latin typeface="Times New Roman"/>
                <a:ea typeface="ＭＳ Ｐゴシック"/>
                <a:cs typeface="+mn-cs"/>
              </a:rPr>
              <a:t>idx</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Find minimum score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lang="en-US" altLang="ja-JP" dirty="0">
                <a:latin typeface="Times New Roman"/>
                <a:ea typeface="ＭＳ Ｐゴシック"/>
              </a:rPr>
              <a:t>Objective</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function is converted to –t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(t denotes the objective function)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Ignore this column </a:t>
            </a:r>
            <a:b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neither as objective function nor descriptors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0"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st</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column: #1 target function</a:t>
            </a:r>
            <a:endParaRPr kumimoji="0" lang="en-US" altLang="ja-JP" sz="1800" b="1" i="1"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2</a:t>
            </a:r>
            <a:r>
              <a:rPr kumimoji="0"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nd</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column: #2 target function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3</a:t>
            </a:r>
            <a:r>
              <a:rPr kumimoji="0"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nd</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column: #3 target function, equal to t1 * 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4</a:t>
            </a:r>
            <a:r>
              <a:rPr kumimoji="0"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rd</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and 5</a:t>
            </a:r>
            <a:r>
              <a:rPr kumimoji="0"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th</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columns: Descriptors</a:t>
            </a:r>
            <a:endParaRPr kumimoji="0"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2" name="テキスト ボックス 1">
            <a:extLst>
              <a:ext uri="{FF2B5EF4-FFF2-40B4-BE49-F238E27FC236}">
                <a16:creationId xmlns:a16="http://schemas.microsoft.com/office/drawing/2014/main" id="{442E61D2-8D15-60C4-1A29-92938EE6BA79}"/>
              </a:ext>
            </a:extLst>
          </p:cNvPr>
          <p:cNvSpPr txBox="1"/>
          <p:nvPr/>
        </p:nvSpPr>
        <p:spPr>
          <a:xfrm>
            <a:off x="1" y="5657671"/>
            <a:ext cx="5115696" cy="1200329"/>
          </a:xfrm>
          <a:prstGeom prst="rect">
            <a:avLst/>
          </a:prstGeom>
          <a:solidFill>
            <a:schemeClr val="accent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t>IMPORTANT NOTE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t>  At least ONE BLANK target function data is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t>  required. Or the program will be terminated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t>  by ERROR in </a:t>
            </a:r>
            <a:r>
              <a:rPr kumimoji="0" lang="en-US" altLang="ja-JP" sz="1800" b="1" i="0" u="none" strike="noStrike" kern="1200" cap="none" spc="0" normalizeH="0" baseline="0" noProof="0" dirty="0" err="1">
                <a:ln>
                  <a:noFill/>
                </a:ln>
                <a:solidFill>
                  <a:srgbClr val="FFFF00"/>
                </a:solidFill>
                <a:effectLst/>
                <a:uLnTx/>
                <a:uFillTx/>
                <a:latin typeface="Times New Roman"/>
                <a:ea typeface="ＭＳ Ｐゴシック"/>
                <a:cs typeface="+mn-cs"/>
              </a:rPr>
              <a:t>base_search</a:t>
            </a:r>
            <a: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t>()</a:t>
            </a:r>
          </a:p>
        </p:txBody>
      </p:sp>
      <p:graphicFrame>
        <p:nvGraphicFramePr>
          <p:cNvPr id="4" name="オブジェクト 3">
            <a:extLst>
              <a:ext uri="{FF2B5EF4-FFF2-40B4-BE49-F238E27FC236}">
                <a16:creationId xmlns:a16="http://schemas.microsoft.com/office/drawing/2014/main" id="{C19D9350-AB69-52D9-4CD9-ADB92244891A}"/>
              </a:ext>
            </a:extLst>
          </p:cNvPr>
          <p:cNvGraphicFramePr>
            <a:graphicFrameLocks noChangeAspect="1"/>
          </p:cNvGraphicFramePr>
          <p:nvPr/>
        </p:nvGraphicFramePr>
        <p:xfrm>
          <a:off x="180888" y="1417504"/>
          <a:ext cx="3438525" cy="2628900"/>
        </p:xfrm>
        <a:graphic>
          <a:graphicData uri="http://schemas.openxmlformats.org/presentationml/2006/ole">
            <mc:AlternateContent xmlns:mc="http://schemas.openxmlformats.org/markup-compatibility/2006">
              <mc:Choice xmlns:v="urn:schemas-microsoft-com:vml" Requires="v">
                <p:oleObj name="Worksheet" r:id="rId3" imgW="3438675" imgH="2628900" progId="Excel.Sheet.12">
                  <p:embed/>
                </p:oleObj>
              </mc:Choice>
              <mc:Fallback>
                <p:oleObj name="Worksheet" r:id="rId3" imgW="3438675" imgH="2628900" progId="Excel.Sheet.12">
                  <p:embed/>
                  <p:pic>
                    <p:nvPicPr>
                      <p:cNvPr id="4" name="オブジェクト 3">
                        <a:extLst>
                          <a:ext uri="{FF2B5EF4-FFF2-40B4-BE49-F238E27FC236}">
                            <a16:creationId xmlns:a16="http://schemas.microsoft.com/office/drawing/2014/main" id="{C19D9350-AB69-52D9-4CD9-ADB92244891A}"/>
                          </a:ext>
                        </a:extLst>
                      </p:cNvPr>
                      <p:cNvPicPr/>
                      <p:nvPr/>
                    </p:nvPicPr>
                    <p:blipFill>
                      <a:blip r:embed="rId4"/>
                      <a:stretch>
                        <a:fillRect/>
                      </a:stretch>
                    </p:blipFill>
                    <p:spPr>
                      <a:xfrm>
                        <a:off x="180888" y="1417504"/>
                        <a:ext cx="3438525" cy="2628900"/>
                      </a:xfrm>
                      <a:prstGeom prst="rect">
                        <a:avLst/>
                      </a:prstGeom>
                    </p:spPr>
                  </p:pic>
                </p:oleObj>
              </mc:Fallback>
            </mc:AlternateContent>
          </a:graphicData>
        </a:graphic>
      </p:graphicFrame>
    </p:spTree>
    <p:extLst>
      <p:ext uri="{BB962C8B-B14F-4D97-AF65-F5344CB8AC3E}">
        <p14:creationId xmlns:p14="http://schemas.microsoft.com/office/powerpoint/2010/main" val="164939218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Variation of predictions</a:t>
            </a:r>
          </a:p>
        </p:txBody>
      </p:sp>
      <p:sp>
        <p:nvSpPr>
          <p:cNvPr id="27" name="テキスト ボックス 26"/>
          <p:cNvSpPr txBox="1"/>
          <p:nvPr/>
        </p:nvSpPr>
        <p:spPr>
          <a:xfrm>
            <a:off x="34600" y="555140"/>
            <a:ext cx="900189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263525" algn="l"/>
                <a:tab pos="3054350" algn="l"/>
              </a:tabLst>
              <a:defRPr/>
            </a:pPr>
            <a:r>
              <a:rPr kumimoji="0" lang="en-US" altLang="ja-JP" sz="1400" b="1" i="0" u="none" strike="noStrike" kern="1200" cap="none" spc="0" normalizeH="0" baseline="0" noProof="0" dirty="0">
                <a:ln>
                  <a:noFill/>
                </a:ln>
                <a:solidFill>
                  <a:srgbClr val="0E920E"/>
                </a:solidFill>
                <a:effectLst/>
                <a:uLnTx/>
                <a:uFillTx/>
                <a:latin typeface="Times New Roman"/>
                <a:ea typeface="ＭＳ Ｐゴシック"/>
                <a:cs typeface="+mn-cs"/>
              </a:rPr>
              <a:t>python bayes_gp_plain.py data_3targets.xlsx</a:t>
            </a:r>
            <a:endParaRPr kumimoji="0"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pic>
        <p:nvPicPr>
          <p:cNvPr id="3" name="図 2">
            <a:extLst>
              <a:ext uri="{FF2B5EF4-FFF2-40B4-BE49-F238E27FC236}">
                <a16:creationId xmlns:a16="http://schemas.microsoft.com/office/drawing/2014/main" id="{33766873-4A91-F24C-FA92-5CB51A003EE6}"/>
              </a:ext>
            </a:extLst>
          </p:cNvPr>
          <p:cNvPicPr>
            <a:picLocks noChangeAspect="1"/>
          </p:cNvPicPr>
          <p:nvPr/>
        </p:nvPicPr>
        <p:blipFill>
          <a:blip r:embed="rId3"/>
          <a:stretch>
            <a:fillRect/>
          </a:stretch>
        </p:blipFill>
        <p:spPr>
          <a:xfrm>
            <a:off x="0" y="862917"/>
            <a:ext cx="5329766" cy="3848783"/>
          </a:xfrm>
          <a:prstGeom prst="rect">
            <a:avLst/>
          </a:prstGeom>
        </p:spPr>
      </p:pic>
      <p:pic>
        <p:nvPicPr>
          <p:cNvPr id="8" name="図 7">
            <a:extLst>
              <a:ext uri="{FF2B5EF4-FFF2-40B4-BE49-F238E27FC236}">
                <a16:creationId xmlns:a16="http://schemas.microsoft.com/office/drawing/2014/main" id="{64DC03BE-5EB1-1E56-95F2-6CA3DE633F75}"/>
              </a:ext>
            </a:extLst>
          </p:cNvPr>
          <p:cNvPicPr>
            <a:picLocks noChangeAspect="1"/>
          </p:cNvPicPr>
          <p:nvPr/>
        </p:nvPicPr>
        <p:blipFill>
          <a:blip r:embed="rId4"/>
          <a:stretch>
            <a:fillRect/>
          </a:stretch>
        </p:blipFill>
        <p:spPr>
          <a:xfrm>
            <a:off x="577305" y="3227400"/>
            <a:ext cx="5027628" cy="3630600"/>
          </a:xfrm>
          <a:prstGeom prst="rect">
            <a:avLst/>
          </a:prstGeom>
        </p:spPr>
      </p:pic>
      <p:pic>
        <p:nvPicPr>
          <p:cNvPr id="6" name="図 5">
            <a:extLst>
              <a:ext uri="{FF2B5EF4-FFF2-40B4-BE49-F238E27FC236}">
                <a16:creationId xmlns:a16="http://schemas.microsoft.com/office/drawing/2014/main" id="{E9D825B7-4DCB-A3C9-88E0-AB2F3848F6BC}"/>
              </a:ext>
            </a:extLst>
          </p:cNvPr>
          <p:cNvPicPr>
            <a:picLocks noChangeAspect="1"/>
          </p:cNvPicPr>
          <p:nvPr/>
        </p:nvPicPr>
        <p:blipFill>
          <a:blip r:embed="rId5"/>
          <a:stretch>
            <a:fillRect/>
          </a:stretch>
        </p:blipFill>
        <p:spPr>
          <a:xfrm>
            <a:off x="5551181" y="2532540"/>
            <a:ext cx="3263900" cy="2356960"/>
          </a:xfrm>
          <a:prstGeom prst="rect">
            <a:avLst/>
          </a:prstGeom>
        </p:spPr>
      </p:pic>
    </p:spTree>
    <p:extLst>
      <p:ext uri="{BB962C8B-B14F-4D97-AF65-F5344CB8AC3E}">
        <p14:creationId xmlns:p14="http://schemas.microsoft.com/office/powerpoint/2010/main" val="27709388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    Input file for 2D</a:t>
            </a:r>
            <a:r>
              <a:rPr lang="ja-JP" altLang="en-US" sz="3600" b="1" dirty="0">
                <a:solidFill>
                  <a:srgbClr val="0000FF"/>
                </a:solidFill>
              </a:rPr>
              <a:t> </a:t>
            </a:r>
            <a:r>
              <a:rPr lang="en-US" altLang="ja-JP" sz="3600" b="1" dirty="0">
                <a:solidFill>
                  <a:srgbClr val="0000FF"/>
                </a:solidFill>
              </a:rPr>
              <a:t>plot</a:t>
            </a:r>
          </a:p>
        </p:txBody>
      </p:sp>
      <p:sp>
        <p:nvSpPr>
          <p:cNvPr id="27" name="テキスト ボックス 26"/>
          <p:cNvSpPr txBox="1"/>
          <p:nvPr/>
        </p:nvSpPr>
        <p:spPr>
          <a:xfrm>
            <a:off x="44027" y="775849"/>
            <a:ext cx="37122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data_3targets3descriptors.xlsx</a:t>
            </a:r>
            <a:endParaRPr kumimoji="0"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3" name="テキスト ボックス 2">
            <a:extLst>
              <a:ext uri="{FF2B5EF4-FFF2-40B4-BE49-F238E27FC236}">
                <a16:creationId xmlns:a16="http://schemas.microsoft.com/office/drawing/2014/main" id="{5D3CADE0-E29A-CC0F-F938-7DE6AF8F4A9A}"/>
              </a:ext>
            </a:extLst>
          </p:cNvPr>
          <p:cNvSpPr txBox="1"/>
          <p:nvPr/>
        </p:nvSpPr>
        <p:spPr>
          <a:xfrm>
            <a:off x="118331" y="3140692"/>
            <a:ext cx="5344025"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0" lang="en-US" altLang="ja-JP" sz="1400" b="1" i="0" u="none" strike="noStrike" kern="1200" cap="none" spc="0" normalizeH="0" baseline="30000" noProof="0" dirty="0">
                <a:ln>
                  <a:noFill/>
                </a:ln>
                <a:solidFill>
                  <a:srgbClr val="000000"/>
                </a:solidFill>
                <a:effectLst/>
                <a:uLnTx/>
                <a:uFillTx/>
                <a:latin typeface="Times New Roman"/>
                <a:ea typeface="ＭＳ Ｐゴシック"/>
                <a:cs typeface="+mn-cs"/>
              </a:rPr>
              <a:t>st</a:t>
            </a: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column: #1 target function</a:t>
            </a:r>
            <a:endParaRPr kumimoji="0" lang="en-US" altLang="ja-JP" sz="1400" b="1" i="1"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2</a:t>
            </a:r>
            <a:r>
              <a:rPr kumimoji="0" lang="en-US" altLang="ja-JP" sz="1400" b="1" i="0" u="none" strike="noStrike" kern="1200" cap="none" spc="0" normalizeH="0" baseline="30000" noProof="0" dirty="0">
                <a:ln>
                  <a:noFill/>
                </a:ln>
                <a:solidFill>
                  <a:srgbClr val="000000"/>
                </a:solidFill>
                <a:effectLst/>
                <a:uLnTx/>
                <a:uFillTx/>
                <a:latin typeface="Times New Roman"/>
                <a:ea typeface="ＭＳ Ｐゴシック"/>
                <a:cs typeface="+mn-cs"/>
              </a:rPr>
              <a:t>nd</a:t>
            </a: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column: #2 target function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3</a:t>
            </a:r>
            <a:r>
              <a:rPr kumimoji="0" lang="en-US" altLang="ja-JP" sz="1400" b="1" i="0" u="none" strike="noStrike" kern="1200" cap="none" spc="0" normalizeH="0" baseline="30000" noProof="0" dirty="0">
                <a:ln>
                  <a:noFill/>
                </a:ln>
                <a:solidFill>
                  <a:srgbClr val="000000"/>
                </a:solidFill>
                <a:effectLst/>
                <a:uLnTx/>
                <a:uFillTx/>
                <a:latin typeface="Times New Roman"/>
                <a:ea typeface="ＭＳ Ｐゴシック"/>
                <a:cs typeface="+mn-cs"/>
              </a:rPr>
              <a:t>rd</a:t>
            </a: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column: #3 target function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4</a:t>
            </a:r>
            <a:r>
              <a:rPr kumimoji="0" lang="en-US" altLang="ja-JP" sz="1400" b="1" i="0" u="none" strike="noStrike" kern="1200" cap="none" spc="0" normalizeH="0" baseline="30000" noProof="0" dirty="0">
                <a:ln>
                  <a:noFill/>
                </a:ln>
                <a:solidFill>
                  <a:srgbClr val="000000"/>
                </a:solidFill>
                <a:effectLst/>
                <a:uLnTx/>
                <a:uFillTx/>
                <a:latin typeface="Times New Roman"/>
                <a:ea typeface="ＭＳ Ｐゴシック"/>
                <a:cs typeface="+mn-cs"/>
              </a:rPr>
              <a:t>th</a:t>
            </a: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column: #1 descriptor used for x axis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5</a:t>
            </a:r>
            <a:r>
              <a:rPr kumimoji="0" lang="en-US" altLang="ja-JP" sz="1400" b="1" i="0" u="none" strike="noStrike" kern="1200" cap="none" spc="0" normalizeH="0" baseline="30000" noProof="0" dirty="0">
                <a:ln>
                  <a:noFill/>
                </a:ln>
                <a:solidFill>
                  <a:srgbClr val="000000"/>
                </a:solidFill>
                <a:effectLst/>
                <a:uLnTx/>
                <a:uFillTx/>
                <a:latin typeface="Times New Roman"/>
                <a:ea typeface="ＭＳ Ｐゴシック"/>
                <a:cs typeface="+mn-cs"/>
              </a:rPr>
              <a:t>th</a:t>
            </a: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column: #2 descriptor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6</a:t>
            </a:r>
            <a:r>
              <a:rPr kumimoji="0" lang="en-US" altLang="ja-JP" sz="1400" b="1" i="0" u="none" strike="noStrike" kern="1200" cap="none" spc="0" normalizeH="0" baseline="30000" noProof="0" dirty="0">
                <a:ln>
                  <a:noFill/>
                </a:ln>
                <a:solidFill>
                  <a:srgbClr val="000000"/>
                </a:solidFill>
                <a:effectLst/>
                <a:uLnTx/>
                <a:uFillTx/>
                <a:latin typeface="Times New Roman"/>
                <a:ea typeface="ＭＳ Ｐゴシック"/>
                <a:cs typeface="+mn-cs"/>
              </a:rPr>
              <a:t>th</a:t>
            </a: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column: #3 descriptor used for y axis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#1 and # 2 descriptors will be used for 2D plot unless ‘x:’ and ‘y:’ are not specified</a:t>
            </a:r>
          </a:p>
        </p:txBody>
      </p:sp>
      <p:graphicFrame>
        <p:nvGraphicFramePr>
          <p:cNvPr id="4" name="オブジェクト 3">
            <a:extLst>
              <a:ext uri="{FF2B5EF4-FFF2-40B4-BE49-F238E27FC236}">
                <a16:creationId xmlns:a16="http://schemas.microsoft.com/office/drawing/2014/main" id="{5F125596-CA43-F856-1F0D-D3AF0BBD2CC1}"/>
              </a:ext>
            </a:extLst>
          </p:cNvPr>
          <p:cNvGraphicFramePr>
            <a:graphicFrameLocks noChangeAspect="1"/>
          </p:cNvGraphicFramePr>
          <p:nvPr/>
        </p:nvGraphicFramePr>
        <p:xfrm>
          <a:off x="118331" y="1233912"/>
          <a:ext cx="3682258" cy="2134519"/>
        </p:xfrm>
        <a:graphic>
          <a:graphicData uri="http://schemas.openxmlformats.org/presentationml/2006/ole">
            <mc:AlternateContent xmlns:mc="http://schemas.openxmlformats.org/markup-compatibility/2006">
              <mc:Choice xmlns:v="urn:schemas-microsoft-com:vml" Requires="v">
                <p:oleObj name="Worksheet" r:id="rId3" imgW="4124449" imgH="2390911" progId="Excel.Sheet.12">
                  <p:embed/>
                </p:oleObj>
              </mc:Choice>
              <mc:Fallback>
                <p:oleObj name="Worksheet" r:id="rId3" imgW="4124449" imgH="2390911" progId="Excel.Sheet.12">
                  <p:embed/>
                  <p:pic>
                    <p:nvPicPr>
                      <p:cNvPr id="4" name="オブジェクト 3">
                        <a:extLst>
                          <a:ext uri="{FF2B5EF4-FFF2-40B4-BE49-F238E27FC236}">
                            <a16:creationId xmlns:a16="http://schemas.microsoft.com/office/drawing/2014/main" id="{5F125596-CA43-F856-1F0D-D3AF0BBD2CC1}"/>
                          </a:ext>
                        </a:extLst>
                      </p:cNvPr>
                      <p:cNvPicPr/>
                      <p:nvPr/>
                    </p:nvPicPr>
                    <p:blipFill>
                      <a:blip r:embed="rId4"/>
                      <a:stretch>
                        <a:fillRect/>
                      </a:stretch>
                    </p:blipFill>
                    <p:spPr>
                      <a:xfrm>
                        <a:off x="118331" y="1233912"/>
                        <a:ext cx="3682258" cy="2134519"/>
                      </a:xfrm>
                      <a:prstGeom prst="rect">
                        <a:avLst/>
                      </a:prstGeom>
                    </p:spPr>
                  </p:pic>
                </p:oleObj>
              </mc:Fallback>
            </mc:AlternateContent>
          </a:graphicData>
        </a:graphic>
      </p:graphicFrame>
      <p:sp>
        <p:nvSpPr>
          <p:cNvPr id="5" name="テキスト ボックス 4">
            <a:extLst>
              <a:ext uri="{FF2B5EF4-FFF2-40B4-BE49-F238E27FC236}">
                <a16:creationId xmlns:a16="http://schemas.microsoft.com/office/drawing/2014/main" id="{CC93FB70-6F49-2BE0-6963-92003085C373}"/>
              </a:ext>
            </a:extLst>
          </p:cNvPr>
          <p:cNvSpPr txBox="1"/>
          <p:nvPr/>
        </p:nvSpPr>
        <p:spPr>
          <a:xfrm>
            <a:off x="3982855" y="832368"/>
            <a:ext cx="5344025" cy="33239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Header labels can have the following control tags at the top (case insensitive).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Specify following target functions more</a:t>
            </a:r>
            <a:r>
              <a:rPr kumimoji="0" lang="ja-JP" altLang="en-US" sz="1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than</a:t>
            </a:r>
            <a:r>
              <a:rPr kumimoji="0" lang="ja-JP" altLang="en-US" sz="14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‘max:’ (default): Find maximum value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‘min{</a:t>
            </a:r>
            <a:r>
              <a:rPr kumimoji="0" lang="en-US" altLang="ja-JP" sz="1400" b="1" i="0" u="none" strike="noStrike" kern="1200" cap="none" spc="0" normalizeH="0" baseline="0" noProof="0" dirty="0" err="1">
                <a:ln>
                  <a:noFill/>
                </a:ln>
                <a:solidFill>
                  <a:srgbClr val="000000"/>
                </a:solidFill>
                <a:effectLst/>
                <a:uLnTx/>
                <a:uFillTx/>
                <a:latin typeface="Times New Roman"/>
                <a:ea typeface="ＭＳ Ｐゴシック"/>
                <a:cs typeface="+mn-cs"/>
              </a:rPr>
              <a:t>idx</a:t>
            </a: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Find minimum 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Objective function is converted to –t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rPr>
              <a:t>                    (t denotes the target function)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 Ignore this column </a:t>
            </a:r>
            <a:b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neither as objective function nor descriptors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Specify descriptors to be used for 2D plot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‘x:’: used for x axis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ＭＳ Ｐゴシック"/>
                <a:cs typeface="+mn-cs"/>
              </a:rPr>
              <a:t>  ‘y:’: used for y axis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1" u="none" strike="noStrike" kern="1200" cap="none" spc="0" normalizeH="0" baseline="0" noProof="0" dirty="0">
                <a:ln>
                  <a:noFill/>
                </a:ln>
                <a:solidFill>
                  <a:srgbClr val="000000"/>
                </a:solidFill>
                <a:effectLst/>
                <a:uLnTx/>
                <a:uFillTx/>
                <a:latin typeface="Times New Roman"/>
                <a:ea typeface="ＭＳ Ｐゴシック"/>
                <a:cs typeface="+mn-cs"/>
              </a:rPr>
              <a:t>  (for future purpose ‘z:’: used for x axis)</a:t>
            </a:r>
          </a:p>
        </p:txBody>
      </p:sp>
    </p:spTree>
    <p:extLst>
      <p:ext uri="{BB962C8B-B14F-4D97-AF65-F5344CB8AC3E}">
        <p14:creationId xmlns:p14="http://schemas.microsoft.com/office/powerpoint/2010/main" val="222293311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Variation of predictions</a:t>
            </a:r>
          </a:p>
        </p:txBody>
      </p:sp>
      <p:sp>
        <p:nvSpPr>
          <p:cNvPr id="27" name="テキスト ボックス 26"/>
          <p:cNvSpPr txBox="1"/>
          <p:nvPr/>
        </p:nvSpPr>
        <p:spPr>
          <a:xfrm>
            <a:off x="34600" y="555140"/>
            <a:ext cx="900189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263525" algn="l"/>
                <a:tab pos="3054350" algn="l"/>
              </a:tabLst>
              <a:defRPr/>
            </a:pPr>
            <a:r>
              <a:rPr kumimoji="0" lang="en-US" altLang="ja-JP" sz="1400" b="1" i="0" u="none" strike="noStrike" kern="1200" cap="none" spc="0" normalizeH="0" baseline="0" noProof="0" dirty="0">
                <a:ln>
                  <a:noFill/>
                </a:ln>
                <a:solidFill>
                  <a:srgbClr val="0E920E"/>
                </a:solidFill>
                <a:effectLst/>
                <a:uLnTx/>
                <a:uFillTx/>
                <a:latin typeface="Times New Roman"/>
                <a:ea typeface="ＭＳ Ｐゴシック"/>
                <a:cs typeface="+mn-cs"/>
              </a:rPr>
              <a:t>python bayes_gp_plain.py data_3targets3descriptors.xlsx</a:t>
            </a:r>
            <a:endParaRPr kumimoji="0"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pic>
        <p:nvPicPr>
          <p:cNvPr id="4" name="図 3">
            <a:extLst>
              <a:ext uri="{FF2B5EF4-FFF2-40B4-BE49-F238E27FC236}">
                <a16:creationId xmlns:a16="http://schemas.microsoft.com/office/drawing/2014/main" id="{0E84A3E4-FE77-0958-BC2E-A58DC93AACA4}"/>
              </a:ext>
            </a:extLst>
          </p:cNvPr>
          <p:cNvPicPr>
            <a:picLocks noChangeAspect="1"/>
          </p:cNvPicPr>
          <p:nvPr/>
        </p:nvPicPr>
        <p:blipFill>
          <a:blip r:embed="rId3"/>
          <a:stretch>
            <a:fillRect/>
          </a:stretch>
        </p:blipFill>
        <p:spPr>
          <a:xfrm>
            <a:off x="0" y="3337289"/>
            <a:ext cx="4699000" cy="3393288"/>
          </a:xfrm>
          <a:prstGeom prst="rect">
            <a:avLst/>
          </a:prstGeom>
        </p:spPr>
      </p:pic>
      <p:pic>
        <p:nvPicPr>
          <p:cNvPr id="7" name="図 6">
            <a:extLst>
              <a:ext uri="{FF2B5EF4-FFF2-40B4-BE49-F238E27FC236}">
                <a16:creationId xmlns:a16="http://schemas.microsoft.com/office/drawing/2014/main" id="{58307F56-F452-D86E-08EC-40D29F38408B}"/>
              </a:ext>
            </a:extLst>
          </p:cNvPr>
          <p:cNvPicPr>
            <a:picLocks noChangeAspect="1"/>
          </p:cNvPicPr>
          <p:nvPr/>
        </p:nvPicPr>
        <p:blipFill>
          <a:blip r:embed="rId4"/>
          <a:stretch>
            <a:fillRect/>
          </a:stretch>
        </p:blipFill>
        <p:spPr>
          <a:xfrm>
            <a:off x="4699000" y="3520710"/>
            <a:ext cx="4445000" cy="3209867"/>
          </a:xfrm>
          <a:prstGeom prst="rect">
            <a:avLst/>
          </a:prstGeom>
        </p:spPr>
      </p:pic>
      <p:pic>
        <p:nvPicPr>
          <p:cNvPr id="10" name="図 9">
            <a:extLst>
              <a:ext uri="{FF2B5EF4-FFF2-40B4-BE49-F238E27FC236}">
                <a16:creationId xmlns:a16="http://schemas.microsoft.com/office/drawing/2014/main" id="{2C4837E3-288E-6F5F-490B-560A9A025737}"/>
              </a:ext>
            </a:extLst>
          </p:cNvPr>
          <p:cNvPicPr>
            <a:picLocks noChangeAspect="1"/>
          </p:cNvPicPr>
          <p:nvPr/>
        </p:nvPicPr>
        <p:blipFill>
          <a:blip r:embed="rId5"/>
          <a:stretch>
            <a:fillRect/>
          </a:stretch>
        </p:blipFill>
        <p:spPr>
          <a:xfrm>
            <a:off x="558800" y="1242258"/>
            <a:ext cx="4241800" cy="3063130"/>
          </a:xfrm>
          <a:prstGeom prst="rect">
            <a:avLst/>
          </a:prstGeom>
        </p:spPr>
      </p:pic>
    </p:spTree>
    <p:extLst>
      <p:ext uri="{BB962C8B-B14F-4D97-AF65-F5344CB8AC3E}">
        <p14:creationId xmlns:p14="http://schemas.microsoft.com/office/powerpoint/2010/main" val="61579129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A946504-99F4-7FA1-4040-D1F007EC7691}"/>
              </a:ext>
            </a:extLst>
          </p:cNvPr>
          <p:cNvPicPr>
            <a:picLocks noChangeAspect="1"/>
          </p:cNvPicPr>
          <p:nvPr/>
        </p:nvPicPr>
        <p:blipFill>
          <a:blip r:embed="rId3"/>
          <a:stretch>
            <a:fillRect/>
          </a:stretch>
        </p:blipFill>
        <p:spPr>
          <a:xfrm>
            <a:off x="3201043" y="2604953"/>
            <a:ext cx="5881033" cy="4246869"/>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注意</a:t>
            </a:r>
            <a:r>
              <a:rPr lang="en-US" altLang="ja-JP" sz="3600" b="1" dirty="0">
                <a:solidFill>
                  <a:srgbClr val="0000FF"/>
                </a:solidFill>
              </a:rPr>
              <a:t>:</a:t>
            </a:r>
            <a:r>
              <a:rPr lang="ja-JP" altLang="en-US" sz="3600" b="1" dirty="0">
                <a:solidFill>
                  <a:srgbClr val="0000FF"/>
                </a:solidFill>
              </a:rPr>
              <a:t> 記述子が増えると過学習しやすくなる</a:t>
            </a:r>
            <a:endParaRPr lang="en-US" altLang="ja-JP" sz="3600" b="1" dirty="0">
              <a:solidFill>
                <a:srgbClr val="0000FF"/>
              </a:solidFill>
            </a:endParaRPr>
          </a:p>
        </p:txBody>
      </p:sp>
      <p:sp>
        <p:nvSpPr>
          <p:cNvPr id="27" name="テキスト ボックス 26"/>
          <p:cNvSpPr txBox="1"/>
          <p:nvPr/>
        </p:nvSpPr>
        <p:spPr>
          <a:xfrm>
            <a:off x="34600" y="555140"/>
            <a:ext cx="900189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263525" algn="l"/>
                <a:tab pos="3054350" algn="l"/>
              </a:tabLst>
              <a:defRPr/>
            </a:pPr>
            <a:r>
              <a:rPr kumimoji="0" lang="en-US" altLang="ja-JP" sz="1400" b="1" i="0" u="none" strike="noStrike" kern="1200" cap="none" spc="0" normalizeH="0" baseline="0" noProof="0" dirty="0">
                <a:ln>
                  <a:noFill/>
                </a:ln>
                <a:solidFill>
                  <a:srgbClr val="0E920E"/>
                </a:solidFill>
                <a:effectLst/>
                <a:uLnTx/>
                <a:uFillTx/>
                <a:latin typeface="Times New Roman"/>
                <a:ea typeface="ＭＳ Ｐゴシック"/>
                <a:cs typeface="+mn-cs"/>
              </a:rPr>
              <a:t>python bayes_gp_plain.py data_3targets3descriptors.xlsx</a:t>
            </a:r>
            <a:endParaRPr kumimoji="0" lang="en-US" altLang="ja-JP" sz="14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2" name="テキスト ボックス 1">
            <a:extLst>
              <a:ext uri="{FF2B5EF4-FFF2-40B4-BE49-F238E27FC236}">
                <a16:creationId xmlns:a16="http://schemas.microsoft.com/office/drawing/2014/main" id="{F780DF1F-0684-E17D-24B8-02365CE208C0}"/>
              </a:ext>
            </a:extLst>
          </p:cNvPr>
          <p:cNvSpPr txBox="1"/>
          <p:nvPr/>
        </p:nvSpPr>
        <p:spPr>
          <a:xfrm>
            <a:off x="503973" y="832376"/>
            <a:ext cx="8202506" cy="206210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600" b="1" dirty="0" err="1">
                <a:solidFill>
                  <a:srgbClr val="000000"/>
                </a:solidFill>
                <a:latin typeface="Times New Roman"/>
                <a:ea typeface="ＭＳ Ｐゴシック"/>
              </a:rPr>
              <a:t>max_num_probes</a:t>
            </a:r>
            <a:r>
              <a:rPr lang="ja-JP" altLang="en-US" sz="1600" b="1" dirty="0">
                <a:solidFill>
                  <a:srgbClr val="000000"/>
                </a:solidFill>
                <a:latin typeface="Times New Roman"/>
                <a:ea typeface="ＭＳ Ｐゴシック"/>
              </a:rPr>
              <a:t>を増やして結果が変わらないか</a:t>
            </a:r>
            <a:endParaRPr lang="en-US" altLang="ja-JP" sz="1600" b="1" dirty="0">
              <a:solidFill>
                <a:srgbClr val="000000"/>
              </a:solidFill>
              <a:latin typeface="Times New Roman"/>
              <a:ea typeface="ＭＳ Ｐゴシック"/>
            </a:endParaRPr>
          </a:p>
          <a:p>
            <a:pPr marL="285750" indent="-285750">
              <a:buFont typeface="Arial" panose="020B0604020202020204" pitchFamily="34" charset="0"/>
              <a:buChar char="•"/>
              <a:defRPr/>
            </a:pPr>
            <a:r>
              <a:rPr lang="en-US" altLang="ja-JP" sz="1600" b="1" dirty="0" err="1">
                <a:solidFill>
                  <a:srgbClr val="000000"/>
                </a:solidFill>
                <a:latin typeface="Times New Roman"/>
                <a:ea typeface="ＭＳ Ｐゴシック"/>
              </a:rPr>
              <a:t>num_rand_basis</a:t>
            </a:r>
            <a:r>
              <a:rPr lang="ja-JP" altLang="en-US" sz="1600" b="1" dirty="0">
                <a:solidFill>
                  <a:srgbClr val="000000"/>
                </a:solidFill>
                <a:latin typeface="Times New Roman"/>
                <a:ea typeface="ＭＳ Ｐゴシック"/>
              </a:rPr>
              <a:t>を増やして結果が変わらないか</a:t>
            </a:r>
            <a:endParaRPr lang="en-US" altLang="ja-JP" sz="1600" b="1" dirty="0">
              <a:solidFill>
                <a:srgbClr val="000000"/>
              </a:solidFill>
              <a:latin typeface="Times New Roman"/>
              <a:ea typeface="ＭＳ Ｐゴシック"/>
            </a:endParaRPr>
          </a:p>
          <a:p>
            <a:pPr marL="285750" indent="-285750">
              <a:buFont typeface="Arial" panose="020B0604020202020204" pitchFamily="34" charset="0"/>
              <a:buChar char="•"/>
              <a:defRPr/>
            </a:pPr>
            <a:r>
              <a:rPr kumimoji="0" lang="en-US" altLang="ja-JP" sz="1600" b="1" i="0" u="none" strike="noStrike" kern="1200" cap="none" spc="0" normalizeH="0" baseline="0" noProof="0" dirty="0" err="1">
                <a:ln>
                  <a:noFill/>
                </a:ln>
                <a:solidFill>
                  <a:srgbClr val="000000"/>
                </a:solidFill>
                <a:effectLst/>
                <a:uLnTx/>
                <a:uFillTx/>
                <a:latin typeface="Times New Roman"/>
                <a:ea typeface="ＭＳ Ｐゴシック"/>
                <a:cs typeface="+mn-cs"/>
              </a:rPr>
              <a:t>random_seed</a:t>
            </a:r>
            <a:r>
              <a:rPr kumimoji="0" lang="ja-JP" altLang="en-US" sz="1600" b="1" i="0" u="none" strike="noStrike" kern="1200" cap="none" spc="0" normalizeH="0" baseline="0" noProof="0" dirty="0">
                <a:ln>
                  <a:noFill/>
                </a:ln>
                <a:solidFill>
                  <a:srgbClr val="000000"/>
                </a:solidFill>
                <a:effectLst/>
                <a:uLnTx/>
                <a:uFillTx/>
                <a:latin typeface="Times New Roman"/>
                <a:ea typeface="ＭＳ Ｐゴシック"/>
                <a:cs typeface="+mn-cs"/>
              </a:rPr>
              <a:t>を空白にして実行すると、実行ごとに異なる乱数を生成する。</a:t>
            </a:r>
            <a:br>
              <a:rPr kumimoji="0" lang="en-US" altLang="ja-JP" sz="16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sz="1600" b="1" i="0" u="none" strike="noStrike" kern="1200" cap="none" spc="0" normalizeH="0" baseline="0" noProof="0" dirty="0">
                <a:ln>
                  <a:noFill/>
                </a:ln>
                <a:solidFill>
                  <a:srgbClr val="000000"/>
                </a:solidFill>
                <a:effectLst/>
                <a:uLnTx/>
                <a:uFillTx/>
                <a:latin typeface="Times New Roman"/>
                <a:ea typeface="ＭＳ Ｐゴシック"/>
                <a:cs typeface="+mn-cs"/>
              </a:rPr>
              <a:t>何回か実行し、結果が変わらないか</a:t>
            </a:r>
            <a:endParaRPr kumimoji="0" lang="en-US" altLang="ja-JP" sz="16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a:defRPr/>
            </a:pPr>
            <a:r>
              <a:rPr lang="ja-JP" altLang="en-US" sz="1600" b="1" dirty="0">
                <a:solidFill>
                  <a:srgbClr val="000000"/>
                </a:solidFill>
                <a:latin typeface="Times New Roman"/>
                <a:ea typeface="ＭＳ Ｐゴシック"/>
              </a:rPr>
              <a:t>を確認する</a:t>
            </a:r>
            <a:endParaRPr lang="en-US" altLang="ja-JP" sz="1600" b="1" dirty="0">
              <a:solidFill>
                <a:srgbClr val="000000"/>
              </a:solidFill>
              <a:latin typeface="Times New Roman"/>
              <a:ea typeface="ＭＳ Ｐゴシック"/>
            </a:endParaRPr>
          </a:p>
          <a:p>
            <a:pPr>
              <a:defRPr/>
            </a:pPr>
            <a:r>
              <a:rPr kumimoji="0" lang="ja-JP" altLang="en-US" sz="1600" b="1" i="0" u="none" strike="noStrike" kern="1200" cap="none" spc="0" normalizeH="0" baseline="0" noProof="0" dirty="0">
                <a:ln>
                  <a:noFill/>
                </a:ln>
                <a:solidFill>
                  <a:srgbClr val="000000"/>
                </a:solidFill>
                <a:effectLst/>
                <a:uLnTx/>
                <a:uFillTx/>
                <a:latin typeface="Times New Roman"/>
                <a:ea typeface="ＭＳ Ｐゴシック"/>
                <a:cs typeface="+mn-cs"/>
              </a:rPr>
              <a:t>・ 過学習しないためにはデータを増やす </a:t>
            </a:r>
            <a:r>
              <a:rPr kumimoji="0" lang="en-US" altLang="ja-JP" sz="16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600" b="1" i="0" u="none" strike="noStrike" kern="1200" cap="none" spc="0" normalizeH="0" baseline="0" noProof="0" dirty="0">
                <a:ln>
                  <a:noFill/>
                </a:ln>
                <a:solidFill>
                  <a:srgbClr val="000000"/>
                </a:solidFill>
                <a:effectLst/>
                <a:uLnTx/>
                <a:uFillTx/>
                <a:latin typeface="Times New Roman"/>
                <a:ea typeface="ＭＳ Ｐゴシック"/>
                <a:cs typeface="+mn-cs"/>
              </a:rPr>
              <a:t>学習とともに改善される</a:t>
            </a:r>
            <a:r>
              <a:rPr kumimoji="0" lang="en-US" altLang="ja-JP" sz="1600" b="1" i="0" u="none" strike="noStrike" kern="1200" cap="none" spc="0" normalizeH="0" baseline="0" noProof="0" dirty="0">
                <a:ln>
                  <a:noFill/>
                </a:ln>
                <a:solidFill>
                  <a:srgbClr val="000000"/>
                </a:solidFill>
                <a:effectLst/>
                <a:uLnTx/>
                <a:uFillTx/>
                <a:latin typeface="Times New Roman"/>
                <a:ea typeface="ＭＳ Ｐゴシック"/>
                <a:cs typeface="+mn-cs"/>
              </a:rPr>
              <a:t>)</a:t>
            </a:r>
            <a:endParaRPr lang="ja-JP" altLang="en-US" sz="1600" dirty="0"/>
          </a:p>
          <a:p>
            <a:pPr>
              <a:defRPr/>
            </a:pPr>
            <a:endParaRPr kumimoji="0" lang="en-US" altLang="ja-JP" sz="16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6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pic>
        <p:nvPicPr>
          <p:cNvPr id="5" name="図 4">
            <a:extLst>
              <a:ext uri="{FF2B5EF4-FFF2-40B4-BE49-F238E27FC236}">
                <a16:creationId xmlns:a16="http://schemas.microsoft.com/office/drawing/2014/main" id="{0FA7B1F6-1B6E-BA34-99AF-C76467924645}"/>
              </a:ext>
            </a:extLst>
          </p:cNvPr>
          <p:cNvPicPr>
            <a:picLocks noChangeAspect="1"/>
          </p:cNvPicPr>
          <p:nvPr/>
        </p:nvPicPr>
        <p:blipFill>
          <a:blip r:embed="rId4"/>
          <a:stretch>
            <a:fillRect/>
          </a:stretch>
        </p:blipFill>
        <p:spPr>
          <a:xfrm>
            <a:off x="392946" y="2431614"/>
            <a:ext cx="5637587" cy="4071070"/>
          </a:xfrm>
          <a:prstGeom prst="rect">
            <a:avLst/>
          </a:prstGeom>
        </p:spPr>
      </p:pic>
    </p:spTree>
    <p:extLst>
      <p:ext uri="{BB962C8B-B14F-4D97-AF65-F5344CB8AC3E}">
        <p14:creationId xmlns:p14="http://schemas.microsoft.com/office/powerpoint/2010/main" val="340409348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0EFC6AF-2E51-4DFE-B04A-5D8DA249BBF0}"/>
              </a:ext>
            </a:extLst>
          </p:cNvPr>
          <p:cNvSpPr/>
          <p:nvPr/>
        </p:nvSpPr>
        <p:spPr>
          <a:xfrm>
            <a:off x="0" y="0"/>
            <a:ext cx="9144000" cy="6858000"/>
          </a:xfrm>
          <a:prstGeom prst="rect">
            <a:avLst/>
          </a:prstGeom>
          <a:solidFill>
            <a:srgbClr val="B7F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FFFFFF"/>
              </a:solidFill>
              <a:effectLst/>
              <a:uLnTx/>
              <a:uFillTx/>
              <a:latin typeface="Times New Roman"/>
              <a:ea typeface="ＭＳ Ｐゴシック"/>
              <a:cs typeface="+mn-cs"/>
            </a:endParaRPr>
          </a:p>
        </p:txBody>
      </p:sp>
      <p:sp>
        <p:nvSpPr>
          <p:cNvPr id="253954" name="Rectangle 2"/>
          <p:cNvSpPr>
            <a:spLocks noGrp="1" noChangeArrowheads="1"/>
          </p:cNvSpPr>
          <p:nvPr>
            <p:ph type="title"/>
          </p:nvPr>
        </p:nvSpPr>
        <p:spPr>
          <a:xfrm>
            <a:off x="0" y="0"/>
            <a:ext cx="9144000" cy="75217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ノンパラメトリック回帰の例</a:t>
            </a:r>
            <a:endParaRPr lang="en-US" altLang="ja-JP" sz="3600" b="1" dirty="0">
              <a:solidFill>
                <a:srgbClr val="0000FF"/>
              </a:solidFill>
            </a:endParaRPr>
          </a:p>
        </p:txBody>
      </p:sp>
      <p:sp>
        <p:nvSpPr>
          <p:cNvPr id="7" name="テキスト ボックス 6">
            <a:extLst>
              <a:ext uri="{FF2B5EF4-FFF2-40B4-BE49-F238E27FC236}">
                <a16:creationId xmlns:a16="http://schemas.microsoft.com/office/drawing/2014/main" id="{CB805C6A-01DA-0E19-DA67-6047B1B309DE}"/>
              </a:ext>
            </a:extLst>
          </p:cNvPr>
          <p:cNvSpPr txBox="1"/>
          <p:nvPr/>
        </p:nvSpPr>
        <p:spPr>
          <a:xfrm>
            <a:off x="34600" y="555140"/>
            <a:ext cx="90018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ja-JP" altLang="en-US" sz="2000" b="1" i="0" u="none" strike="noStrike" kern="1200" cap="none" spc="0" normalizeH="0" baseline="0" noProof="0" dirty="0">
                <a:ln>
                  <a:noFill/>
                </a:ln>
                <a:solidFill>
                  <a:srgbClr val="0000FF"/>
                </a:solidFill>
                <a:effectLst/>
                <a:uLnTx/>
                <a:uFillTx/>
                <a:latin typeface="Times New Roman"/>
                <a:ea typeface="ＭＳ Ｐゴシック"/>
                <a:cs typeface="+mn-cs"/>
              </a:rPr>
              <a:t>場所</a:t>
            </a:r>
            <a:r>
              <a:rPr kumimoji="1" lang="en-US" altLang="ja-JP" sz="20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20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20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2000" b="1" i="0" u="none" strike="noStrike" kern="1200" cap="none" spc="0" normalizeH="0" baseline="0" noProof="0" dirty="0" err="1">
                <a:ln>
                  <a:noFill/>
                </a:ln>
                <a:solidFill>
                  <a:srgbClr val="0000FF"/>
                </a:solidFill>
                <a:effectLst/>
                <a:uLnTx/>
                <a:uFillTx/>
                <a:latin typeface="Times New Roman"/>
                <a:ea typeface="ＭＳ Ｐゴシック"/>
                <a:cs typeface="+mn-cs"/>
              </a:rPr>
              <a:t>tkProg</a:t>
            </a:r>
            <a:r>
              <a:rPr kumimoji="1" lang="en-US" altLang="ja-JP" sz="20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2000" b="1" i="0" u="none" strike="noStrike" kern="1200" cap="none" spc="0" normalizeH="0" baseline="0" noProof="0" dirty="0" err="1">
                <a:ln>
                  <a:noFill/>
                </a:ln>
                <a:solidFill>
                  <a:srgbClr val="0000FF"/>
                </a:solidFill>
                <a:effectLst/>
                <a:uLnTx/>
                <a:uFillTx/>
                <a:latin typeface="Times New Roman"/>
                <a:ea typeface="ＭＳ Ｐゴシック"/>
                <a:cs typeface="+mn-cs"/>
              </a:rPr>
              <a:t>tkprog_X</a:t>
            </a:r>
            <a:r>
              <a:rPr kumimoji="1" lang="en-US" altLang="ja-JP" sz="2000" b="1" i="0" u="none" strike="noStrike" kern="1200" cap="none" spc="0" normalizeH="0" baseline="0" noProof="0" dirty="0">
                <a:ln>
                  <a:noFill/>
                </a:ln>
                <a:solidFill>
                  <a:srgbClr val="0000FF"/>
                </a:solidFill>
                <a:effectLst/>
                <a:uLnTx/>
                <a:uFillTx/>
                <a:latin typeface="Times New Roman"/>
                <a:ea typeface="ＭＳ Ｐゴシック"/>
                <a:cs typeface="+mn-cs"/>
              </a:rPr>
              <a:t>]\regression\Prop-T-x.xlsx</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pic>
        <p:nvPicPr>
          <p:cNvPr id="5" name="図 4">
            <a:extLst>
              <a:ext uri="{FF2B5EF4-FFF2-40B4-BE49-F238E27FC236}">
                <a16:creationId xmlns:a16="http://schemas.microsoft.com/office/drawing/2014/main" id="{453B8C55-CA2C-4120-2006-984231D05610}"/>
              </a:ext>
            </a:extLst>
          </p:cNvPr>
          <p:cNvPicPr>
            <a:picLocks noChangeAspect="1"/>
          </p:cNvPicPr>
          <p:nvPr/>
        </p:nvPicPr>
        <p:blipFill>
          <a:blip r:embed="rId3"/>
          <a:stretch>
            <a:fillRect/>
          </a:stretch>
        </p:blipFill>
        <p:spPr>
          <a:xfrm>
            <a:off x="1973389" y="1307313"/>
            <a:ext cx="5343525" cy="5114925"/>
          </a:xfrm>
          <a:prstGeom prst="rect">
            <a:avLst/>
          </a:prstGeom>
        </p:spPr>
      </p:pic>
    </p:spTree>
    <p:extLst>
      <p:ext uri="{BB962C8B-B14F-4D97-AF65-F5344CB8AC3E}">
        <p14:creationId xmlns:p14="http://schemas.microsoft.com/office/powerpoint/2010/main" val="51209943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25C9922-A997-62F4-4A1D-7A46938EEB75}"/>
              </a:ext>
            </a:extLst>
          </p:cNvPr>
          <p:cNvSpPr>
            <a:spLocks noGrp="1" noChangeArrowheads="1"/>
          </p:cNvSpPr>
          <p:nvPr>
            <p:ph type="title"/>
          </p:nvPr>
        </p:nvSpPr>
        <p:spPr>
          <a:xfrm>
            <a:off x="0" y="0"/>
            <a:ext cx="9144000" cy="75217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ノンパラメトリック回帰の例</a:t>
            </a:r>
            <a:r>
              <a:rPr lang="en-US" altLang="ja-JP" sz="3600" b="1" dirty="0">
                <a:solidFill>
                  <a:srgbClr val="0000FF"/>
                </a:solidFill>
              </a:rPr>
              <a:t>:</a:t>
            </a:r>
            <a:r>
              <a:rPr lang="ja-JP" altLang="en-US" sz="3600" b="1" dirty="0">
                <a:solidFill>
                  <a:srgbClr val="0000FF"/>
                </a:solidFill>
              </a:rPr>
              <a:t> 入力データ</a:t>
            </a:r>
            <a:endParaRPr lang="en-US" altLang="ja-JP" sz="3600" b="1" dirty="0">
              <a:solidFill>
                <a:srgbClr val="0000FF"/>
              </a:solidFill>
            </a:endParaRPr>
          </a:p>
        </p:txBody>
      </p:sp>
      <p:sp>
        <p:nvSpPr>
          <p:cNvPr id="9" name="テキスト ボックス 8">
            <a:extLst>
              <a:ext uri="{FF2B5EF4-FFF2-40B4-BE49-F238E27FC236}">
                <a16:creationId xmlns:a16="http://schemas.microsoft.com/office/drawing/2014/main" id="{6A11B21E-5BB3-818D-B968-22C269B41617}"/>
              </a:ext>
            </a:extLst>
          </p:cNvPr>
          <p:cNvSpPr txBox="1"/>
          <p:nvPr/>
        </p:nvSpPr>
        <p:spPr>
          <a:xfrm>
            <a:off x="34600" y="555140"/>
            <a:ext cx="90018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ja-JP" altLang="en-US" sz="2000" i="0" u="none" strike="noStrike" kern="1200" cap="none" spc="0" normalizeH="0" baseline="0" noProof="0" dirty="0">
                <a:ln>
                  <a:noFill/>
                </a:ln>
                <a:effectLst/>
                <a:uLnTx/>
                <a:uFillTx/>
                <a:latin typeface="Times New Roman"/>
                <a:ea typeface="ＭＳ Ｐゴシック"/>
                <a:cs typeface="+mn-cs"/>
              </a:rPr>
              <a:t>場所</a:t>
            </a:r>
            <a:r>
              <a:rPr kumimoji="1" lang="en-US" altLang="ja-JP" sz="2000" i="0" u="none" strike="noStrike" kern="1200" cap="none" spc="0" normalizeH="0" baseline="0" noProof="0" dirty="0">
                <a:ln>
                  <a:noFill/>
                </a:ln>
                <a:effectLst/>
                <a:uLnTx/>
                <a:uFillTx/>
                <a:latin typeface="Times New Roman"/>
                <a:ea typeface="ＭＳ Ｐゴシック"/>
                <a:cs typeface="+mn-cs"/>
              </a:rPr>
              <a:t>:</a:t>
            </a:r>
            <a:r>
              <a:rPr kumimoji="1" lang="ja-JP" altLang="en-US" sz="2000" i="0" u="none" strike="noStrike" kern="1200" cap="none" spc="0" normalizeH="0" baseline="0" noProof="0" dirty="0">
                <a:ln>
                  <a:noFill/>
                </a:ln>
                <a:effectLst/>
                <a:uLnTx/>
                <a:uFillTx/>
                <a:latin typeface="Times New Roman"/>
                <a:ea typeface="ＭＳ Ｐゴシック"/>
                <a:cs typeface="+mn-cs"/>
              </a:rPr>
              <a:t> </a:t>
            </a:r>
            <a:r>
              <a:rPr kumimoji="1" lang="en-US" altLang="ja-JP" sz="2000" i="0" u="none" strike="noStrike" kern="1200" cap="none" spc="0" normalizeH="0" baseline="0" noProof="0" dirty="0">
                <a:ln>
                  <a:noFill/>
                </a:ln>
                <a:effectLst/>
                <a:uLnTx/>
                <a:uFillTx/>
                <a:latin typeface="Times New Roman"/>
                <a:ea typeface="ＭＳ Ｐゴシック"/>
                <a:cs typeface="+mn-cs"/>
              </a:rPr>
              <a:t>[</a:t>
            </a:r>
            <a:r>
              <a:rPr kumimoji="1" lang="en-US" altLang="ja-JP" sz="2000" i="0" u="none" strike="noStrike" kern="1200" cap="none" spc="0" normalizeH="0" baseline="0" noProof="0" dirty="0" err="1">
                <a:ln>
                  <a:noFill/>
                </a:ln>
                <a:effectLst/>
                <a:uLnTx/>
                <a:uFillTx/>
                <a:latin typeface="Times New Roman"/>
                <a:ea typeface="ＭＳ Ｐゴシック"/>
                <a:cs typeface="+mn-cs"/>
              </a:rPr>
              <a:t>tkProg</a:t>
            </a:r>
            <a:r>
              <a:rPr kumimoji="1" lang="en-US" altLang="ja-JP" sz="2000" i="0" u="none" strike="noStrike" kern="1200" cap="none" spc="0" normalizeH="0" baseline="0" noProof="0" dirty="0">
                <a:ln>
                  <a:noFill/>
                </a:ln>
                <a:effectLst/>
                <a:uLnTx/>
                <a:uFillTx/>
                <a:latin typeface="Times New Roman"/>
                <a:ea typeface="ＭＳ Ｐゴシック"/>
                <a:cs typeface="+mn-cs"/>
              </a:rPr>
              <a:t>]\[</a:t>
            </a:r>
            <a:r>
              <a:rPr kumimoji="1" lang="en-US" altLang="ja-JP" sz="2000" i="0" u="none" strike="noStrike" kern="1200" cap="none" spc="0" normalizeH="0" baseline="0" noProof="0" dirty="0" err="1">
                <a:ln>
                  <a:noFill/>
                </a:ln>
                <a:effectLst/>
                <a:uLnTx/>
                <a:uFillTx/>
                <a:latin typeface="Times New Roman"/>
                <a:ea typeface="ＭＳ Ｐゴシック"/>
                <a:cs typeface="+mn-cs"/>
              </a:rPr>
              <a:t>tkprog_X</a:t>
            </a:r>
            <a:r>
              <a:rPr kumimoji="1" lang="en-US" altLang="ja-JP" sz="2000" i="0" u="none" strike="noStrike" kern="1200" cap="none" spc="0" normalizeH="0" baseline="0" noProof="0" dirty="0">
                <a:ln>
                  <a:noFill/>
                </a:ln>
                <a:effectLst/>
                <a:uLnTx/>
                <a:uFillTx/>
                <a:latin typeface="Times New Roman"/>
                <a:ea typeface="ＭＳ Ｐゴシック"/>
                <a:cs typeface="+mn-cs"/>
              </a:rPr>
              <a:t>]\regression\Prop-T-x.xlsx</a:t>
            </a:r>
          </a:p>
        </p:txBody>
      </p:sp>
      <p:pic>
        <p:nvPicPr>
          <p:cNvPr id="11" name="図 10">
            <a:extLst>
              <a:ext uri="{FF2B5EF4-FFF2-40B4-BE49-F238E27FC236}">
                <a16:creationId xmlns:a16="http://schemas.microsoft.com/office/drawing/2014/main" id="{0A48BF18-D302-84B0-88BF-736E375CA099}"/>
              </a:ext>
            </a:extLst>
          </p:cNvPr>
          <p:cNvPicPr>
            <a:picLocks noChangeAspect="1"/>
          </p:cNvPicPr>
          <p:nvPr/>
        </p:nvPicPr>
        <p:blipFill>
          <a:blip r:embed="rId3"/>
          <a:stretch>
            <a:fillRect/>
          </a:stretch>
        </p:blipFill>
        <p:spPr>
          <a:xfrm>
            <a:off x="774649" y="1414120"/>
            <a:ext cx="4463796" cy="4658868"/>
          </a:xfrm>
          <a:prstGeom prst="rect">
            <a:avLst/>
          </a:prstGeom>
        </p:spPr>
      </p:pic>
      <p:sp>
        <p:nvSpPr>
          <p:cNvPr id="13" name="テキスト ボックス 12">
            <a:extLst>
              <a:ext uri="{FF2B5EF4-FFF2-40B4-BE49-F238E27FC236}">
                <a16:creationId xmlns:a16="http://schemas.microsoft.com/office/drawing/2014/main" id="{8B7EEA1E-6E9C-2CBA-DC84-89479DA5C568}"/>
              </a:ext>
            </a:extLst>
          </p:cNvPr>
          <p:cNvSpPr txBox="1"/>
          <p:nvPr/>
        </p:nvSpPr>
        <p:spPr>
          <a:xfrm>
            <a:off x="3006547" y="5955474"/>
            <a:ext cx="1342340" cy="523220"/>
          </a:xfrm>
          <a:prstGeom prst="rect">
            <a:avLst/>
          </a:prstGeom>
          <a:noFill/>
        </p:spPr>
        <p:txBody>
          <a:bodyPr wrap="square">
            <a:spAutoFit/>
          </a:bodyPr>
          <a:lstStyle/>
          <a:p>
            <a:r>
              <a:rPr kumimoji="1" lang="en-US" altLang="ja-JP" sz="2800" b="1" i="0" u="none" strike="noStrike" kern="1200" cap="none" spc="0" normalizeH="0" baseline="0" noProof="0" dirty="0">
                <a:ln>
                  <a:noFill/>
                </a:ln>
                <a:effectLst/>
                <a:uLnTx/>
                <a:uFillTx/>
                <a:latin typeface="Times New Roman"/>
                <a:ea typeface="ＭＳ Ｐゴシック"/>
                <a:cs typeface="+mn-cs"/>
              </a:rPr>
              <a:t>T</a:t>
            </a:r>
            <a:endParaRPr lang="ja-JP" altLang="en-US" sz="2800" dirty="0"/>
          </a:p>
        </p:txBody>
      </p:sp>
      <p:sp>
        <p:nvSpPr>
          <p:cNvPr id="14" name="テキスト ボックス 13">
            <a:extLst>
              <a:ext uri="{FF2B5EF4-FFF2-40B4-BE49-F238E27FC236}">
                <a16:creationId xmlns:a16="http://schemas.microsoft.com/office/drawing/2014/main" id="{272321C5-F312-7045-23A6-6F33BB9A9834}"/>
              </a:ext>
            </a:extLst>
          </p:cNvPr>
          <p:cNvSpPr txBox="1"/>
          <p:nvPr/>
        </p:nvSpPr>
        <p:spPr>
          <a:xfrm rot="16200000">
            <a:off x="-388926" y="3481944"/>
            <a:ext cx="1647140" cy="523220"/>
          </a:xfrm>
          <a:prstGeom prst="rect">
            <a:avLst/>
          </a:prstGeom>
          <a:noFill/>
        </p:spPr>
        <p:txBody>
          <a:bodyPr wrap="square">
            <a:spAutoFit/>
          </a:bodyPr>
          <a:lstStyle/>
          <a:p>
            <a:r>
              <a:rPr kumimoji="1" lang="en-US" altLang="ja-JP" sz="2800" b="1" i="0" u="none" strike="noStrike" kern="1200" cap="none" spc="0" normalizeH="0" baseline="0" noProof="0" dirty="0">
                <a:ln>
                  <a:noFill/>
                </a:ln>
                <a:effectLst/>
                <a:uLnTx/>
                <a:uFillTx/>
                <a:latin typeface="Times New Roman"/>
                <a:ea typeface="ＭＳ Ｐゴシック"/>
                <a:cs typeface="+mn-cs"/>
              </a:rPr>
              <a:t>Property</a:t>
            </a:r>
            <a:endParaRPr lang="ja-JP" altLang="en-US" sz="2800" dirty="0"/>
          </a:p>
        </p:txBody>
      </p:sp>
      <p:sp>
        <p:nvSpPr>
          <p:cNvPr id="15" name="テキスト ボックス 14">
            <a:extLst>
              <a:ext uri="{FF2B5EF4-FFF2-40B4-BE49-F238E27FC236}">
                <a16:creationId xmlns:a16="http://schemas.microsoft.com/office/drawing/2014/main" id="{3C7688F1-6B54-8151-5EDB-C316CA5356E3}"/>
              </a:ext>
            </a:extLst>
          </p:cNvPr>
          <p:cNvSpPr txBox="1"/>
          <p:nvPr/>
        </p:nvSpPr>
        <p:spPr>
          <a:xfrm>
            <a:off x="3736237" y="3450946"/>
            <a:ext cx="1647140" cy="400110"/>
          </a:xfrm>
          <a:prstGeom prst="rect">
            <a:avLst/>
          </a:prstGeom>
          <a:noFill/>
        </p:spPr>
        <p:txBody>
          <a:bodyPr wrap="square">
            <a:spAutoFit/>
          </a:bodyPr>
          <a:lstStyle/>
          <a:p>
            <a:r>
              <a:rPr kumimoji="1" lang="en-US" altLang="ja-JP" sz="2000" i="0" u="none" strike="noStrike" kern="1200" cap="none" spc="0" normalizeH="0" baseline="0" noProof="0" dirty="0">
                <a:ln>
                  <a:noFill/>
                </a:ln>
                <a:effectLst/>
                <a:uLnTx/>
                <a:uFillTx/>
                <a:latin typeface="Times New Roman"/>
                <a:ea typeface="ＭＳ Ｐゴシック"/>
                <a:cs typeface="+mn-cs"/>
              </a:rPr>
              <a:t>x=0.172</a:t>
            </a:r>
            <a:endParaRPr lang="ja-JP" altLang="en-US" sz="2000" dirty="0"/>
          </a:p>
        </p:txBody>
      </p:sp>
      <p:sp>
        <p:nvSpPr>
          <p:cNvPr id="16" name="テキスト ボックス 15">
            <a:extLst>
              <a:ext uri="{FF2B5EF4-FFF2-40B4-BE49-F238E27FC236}">
                <a16:creationId xmlns:a16="http://schemas.microsoft.com/office/drawing/2014/main" id="{6EEC2D3E-6BD7-CA77-3B38-46E24EDB6B24}"/>
              </a:ext>
            </a:extLst>
          </p:cNvPr>
          <p:cNvSpPr txBox="1"/>
          <p:nvPr/>
        </p:nvSpPr>
        <p:spPr>
          <a:xfrm>
            <a:off x="3800855" y="2944979"/>
            <a:ext cx="1647140" cy="400110"/>
          </a:xfrm>
          <a:prstGeom prst="rect">
            <a:avLst/>
          </a:prstGeom>
          <a:noFill/>
        </p:spPr>
        <p:txBody>
          <a:bodyPr wrap="square">
            <a:spAutoFit/>
          </a:bodyPr>
          <a:lstStyle/>
          <a:p>
            <a:r>
              <a:rPr kumimoji="1" lang="en-US" altLang="ja-JP" sz="2000" i="0" u="none" strike="noStrike" kern="1200" cap="none" spc="0" normalizeH="0" baseline="0" noProof="0" dirty="0">
                <a:ln>
                  <a:noFill/>
                </a:ln>
                <a:effectLst/>
                <a:uLnTx/>
                <a:uFillTx/>
                <a:latin typeface="Times New Roman"/>
                <a:ea typeface="ＭＳ Ｐゴシック"/>
                <a:cs typeface="+mn-cs"/>
              </a:rPr>
              <a:t>x=0.028</a:t>
            </a:r>
            <a:endParaRPr lang="ja-JP" altLang="en-US" sz="2000" dirty="0"/>
          </a:p>
        </p:txBody>
      </p:sp>
      <p:sp>
        <p:nvSpPr>
          <p:cNvPr id="17" name="テキスト ボックス 16">
            <a:extLst>
              <a:ext uri="{FF2B5EF4-FFF2-40B4-BE49-F238E27FC236}">
                <a16:creationId xmlns:a16="http://schemas.microsoft.com/office/drawing/2014/main" id="{1561F8B3-4F81-FED8-3371-EA15D5CD53F9}"/>
              </a:ext>
            </a:extLst>
          </p:cNvPr>
          <p:cNvSpPr txBox="1"/>
          <p:nvPr/>
        </p:nvSpPr>
        <p:spPr>
          <a:xfrm>
            <a:off x="3800855" y="2478427"/>
            <a:ext cx="1647140" cy="400110"/>
          </a:xfrm>
          <a:prstGeom prst="rect">
            <a:avLst/>
          </a:prstGeom>
          <a:noFill/>
        </p:spPr>
        <p:txBody>
          <a:bodyPr wrap="square">
            <a:spAutoFit/>
          </a:bodyPr>
          <a:lstStyle/>
          <a:p>
            <a:r>
              <a:rPr kumimoji="1" lang="en-US" altLang="ja-JP" sz="2000" i="0" u="none" strike="noStrike" kern="1200" cap="none" spc="0" normalizeH="0" baseline="0" noProof="0" dirty="0">
                <a:ln>
                  <a:noFill/>
                </a:ln>
                <a:effectLst/>
                <a:uLnTx/>
                <a:uFillTx/>
                <a:latin typeface="Times New Roman"/>
                <a:ea typeface="ＭＳ Ｐゴシック"/>
                <a:cs typeface="+mn-cs"/>
              </a:rPr>
              <a:t>x=0.041</a:t>
            </a:r>
            <a:endParaRPr lang="ja-JP" altLang="en-US" sz="2000" dirty="0"/>
          </a:p>
        </p:txBody>
      </p:sp>
      <p:sp>
        <p:nvSpPr>
          <p:cNvPr id="18" name="テキスト ボックス 17">
            <a:extLst>
              <a:ext uri="{FF2B5EF4-FFF2-40B4-BE49-F238E27FC236}">
                <a16:creationId xmlns:a16="http://schemas.microsoft.com/office/drawing/2014/main" id="{E8B8DB5D-0A06-983D-A051-3EC54F5EA4E1}"/>
              </a:ext>
            </a:extLst>
          </p:cNvPr>
          <p:cNvSpPr txBox="1"/>
          <p:nvPr/>
        </p:nvSpPr>
        <p:spPr>
          <a:xfrm>
            <a:off x="3736237" y="2004719"/>
            <a:ext cx="1647140" cy="400110"/>
          </a:xfrm>
          <a:prstGeom prst="rect">
            <a:avLst/>
          </a:prstGeom>
          <a:noFill/>
        </p:spPr>
        <p:txBody>
          <a:bodyPr wrap="square">
            <a:spAutoFit/>
          </a:bodyPr>
          <a:lstStyle/>
          <a:p>
            <a:r>
              <a:rPr kumimoji="1" lang="en-US" altLang="ja-JP" sz="2000" i="0" u="none" strike="noStrike" kern="1200" cap="none" spc="0" normalizeH="0" baseline="0" noProof="0" dirty="0">
                <a:ln>
                  <a:noFill/>
                </a:ln>
                <a:effectLst/>
                <a:uLnTx/>
                <a:uFillTx/>
                <a:latin typeface="Times New Roman"/>
                <a:ea typeface="ＭＳ Ｐゴシック"/>
                <a:cs typeface="+mn-cs"/>
              </a:rPr>
              <a:t>x=0.105</a:t>
            </a:r>
            <a:endParaRPr lang="ja-JP" altLang="en-US" sz="2000" dirty="0"/>
          </a:p>
        </p:txBody>
      </p:sp>
      <p:sp>
        <p:nvSpPr>
          <p:cNvPr id="19" name="テキスト ボックス 18">
            <a:extLst>
              <a:ext uri="{FF2B5EF4-FFF2-40B4-BE49-F238E27FC236}">
                <a16:creationId xmlns:a16="http://schemas.microsoft.com/office/drawing/2014/main" id="{2F2791DC-A297-2538-1CFA-277C33A19C69}"/>
              </a:ext>
            </a:extLst>
          </p:cNvPr>
          <p:cNvSpPr txBox="1"/>
          <p:nvPr/>
        </p:nvSpPr>
        <p:spPr>
          <a:xfrm>
            <a:off x="5175967" y="2595318"/>
            <a:ext cx="3860529"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ja-JP" altLang="en-US" sz="2000" b="1" dirty="0">
                <a:latin typeface="Times New Roman"/>
                <a:ea typeface="ＭＳ Ｐゴシック"/>
              </a:rPr>
              <a:t>・ 明確な傾向がわからない</a:t>
            </a:r>
            <a:endParaRPr kumimoji="1" lang="en-US" altLang="ja-JP" sz="2000" b="1" dirty="0">
              <a:latin typeface="Times New Roman"/>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ja-JP" altLang="en-US" sz="2000" b="1" i="0" u="none" strike="noStrike" kern="1200" cap="none" spc="0" normalizeH="0" baseline="0" noProof="0" dirty="0">
                <a:ln>
                  <a:noFill/>
                </a:ln>
                <a:effectLst/>
                <a:uLnTx/>
                <a:uFillTx/>
                <a:latin typeface="Times New Roman"/>
                <a:ea typeface="ＭＳ Ｐゴシック"/>
                <a:cs typeface="+mn-cs"/>
              </a:rPr>
              <a:t>・ </a:t>
            </a:r>
            <a:r>
              <a:rPr kumimoji="1" lang="en-US" altLang="ja-JP" sz="2000" b="1" i="0" u="none" strike="noStrike" kern="1200" cap="none" spc="0" normalizeH="0" baseline="0" noProof="0" dirty="0">
                <a:ln>
                  <a:noFill/>
                </a:ln>
                <a:effectLst/>
                <a:uLnTx/>
                <a:uFillTx/>
                <a:latin typeface="Times New Roman"/>
                <a:ea typeface="ＭＳ Ｐゴシック"/>
                <a:cs typeface="+mn-cs"/>
              </a:rPr>
              <a:t>T</a:t>
            </a:r>
            <a:r>
              <a:rPr kumimoji="1" lang="ja-JP" altLang="en-US" sz="2000" b="1" i="0" u="none" strike="noStrike" kern="1200" cap="none" spc="0" normalizeH="0" baseline="0" noProof="0" dirty="0">
                <a:ln>
                  <a:noFill/>
                </a:ln>
                <a:effectLst/>
                <a:uLnTx/>
                <a:uFillTx/>
                <a:latin typeface="Times New Roman"/>
                <a:ea typeface="ＭＳ Ｐゴシック"/>
                <a:cs typeface="+mn-cs"/>
              </a:rPr>
              <a:t> 依存性はともかく、</a:t>
            </a:r>
            <a:br>
              <a:rPr kumimoji="1" lang="en-US" altLang="ja-JP" sz="2000" b="1" i="0" u="none" strike="noStrike" kern="1200" cap="none" spc="0" normalizeH="0" baseline="0" noProof="0" dirty="0">
                <a:ln>
                  <a:noFill/>
                </a:ln>
                <a:effectLst/>
                <a:uLnTx/>
                <a:uFillTx/>
                <a:latin typeface="Times New Roman"/>
                <a:ea typeface="ＭＳ Ｐゴシック"/>
                <a:cs typeface="+mn-cs"/>
              </a:rPr>
            </a:br>
            <a:r>
              <a:rPr kumimoji="1" lang="ja-JP" altLang="en-US" sz="2000" b="1" i="0" u="none" strike="noStrike" kern="1200" cap="none" spc="0" normalizeH="0" baseline="0" noProof="0" dirty="0">
                <a:ln>
                  <a:noFill/>
                </a:ln>
                <a:effectLst/>
                <a:uLnTx/>
                <a:uFillTx/>
                <a:latin typeface="Times New Roman"/>
                <a:ea typeface="ＭＳ Ｐゴシック"/>
                <a:cs typeface="+mn-cs"/>
              </a:rPr>
              <a:t>　</a:t>
            </a:r>
            <a:r>
              <a:rPr kumimoji="1" lang="en-US" altLang="ja-JP" sz="2000" b="1" i="0" u="none" strike="noStrike" kern="1200" cap="none" spc="0" normalizeH="0" baseline="0" noProof="0" dirty="0">
                <a:ln>
                  <a:noFill/>
                </a:ln>
                <a:effectLst/>
                <a:uLnTx/>
                <a:uFillTx/>
                <a:latin typeface="Times New Roman"/>
                <a:ea typeface="ＭＳ Ｐゴシック"/>
                <a:cs typeface="+mn-cs"/>
              </a:rPr>
              <a:t>x</a:t>
            </a:r>
            <a:r>
              <a:rPr kumimoji="1" lang="ja-JP" altLang="en-US" sz="2000" b="1" i="0" u="none" strike="noStrike" kern="1200" cap="none" spc="0" normalizeH="0" baseline="0" noProof="0" dirty="0">
                <a:ln>
                  <a:noFill/>
                </a:ln>
                <a:effectLst/>
                <a:uLnTx/>
                <a:uFillTx/>
                <a:latin typeface="Times New Roman"/>
                <a:ea typeface="ＭＳ Ｐゴシック"/>
                <a:cs typeface="+mn-cs"/>
              </a:rPr>
              <a:t> 依存性はわからない</a:t>
            </a:r>
            <a:endParaRPr kumimoji="1" lang="en-US" altLang="ja-JP" sz="2000" b="1" i="0" u="none" strike="noStrike" kern="1200" cap="none" spc="0" normalizeH="0" baseline="0" noProof="0" dirty="0">
              <a:ln>
                <a:noFill/>
              </a:ln>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endParaRPr kumimoji="1" lang="en-US" altLang="ja-JP" sz="2000" b="1" dirty="0">
              <a:solidFill>
                <a:srgbClr val="0000FF"/>
              </a:solidFill>
              <a:latin typeface="Times New Roman"/>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ja-JP" altLang="en-US" sz="20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2000" b="1" i="0" u="none" strike="noStrike" kern="1200" cap="none" spc="0" normalizeH="0" baseline="0" noProof="0" dirty="0">
                <a:ln>
                  <a:noFill/>
                </a:ln>
                <a:solidFill>
                  <a:srgbClr val="FF0000"/>
                </a:solidFill>
                <a:effectLst/>
                <a:uLnTx/>
                <a:uFillTx/>
                <a:latin typeface="Times New Roman"/>
                <a:ea typeface="ＭＳ Ｐゴシック"/>
                <a:cs typeface="+mn-cs"/>
              </a:rPr>
              <a:t>パラメトリック回帰はむずかしい</a:t>
            </a:r>
            <a:endParaRPr kumimoji="1" lang="en-US" altLang="ja-JP" sz="2000" b="1"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endParaRPr kumimoji="1" lang="en-US" altLang="ja-JP" sz="2000" b="1" dirty="0">
              <a:solidFill>
                <a:srgbClr val="FF0000"/>
              </a:solidFill>
              <a:latin typeface="Times New Roman"/>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ja-JP" altLang="en-US" sz="2000" b="1" i="0" u="none" strike="noStrike" kern="1200" cap="none" spc="0" normalizeH="0" baseline="0" noProof="0" dirty="0">
                <a:ln>
                  <a:noFill/>
                </a:ln>
                <a:solidFill>
                  <a:srgbClr val="FF0000"/>
                </a:solidFill>
                <a:effectLst/>
                <a:uLnTx/>
                <a:uFillTx/>
                <a:latin typeface="Times New Roman"/>
                <a:ea typeface="ＭＳ Ｐゴシック"/>
                <a:cs typeface="+mn-cs"/>
              </a:rPr>
              <a:t>　　ノンパラメトリック回帰</a:t>
            </a:r>
            <a:endParaRPr kumimoji="1" lang="en-US" altLang="ja-JP" sz="2000" b="0"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41520535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Object 2"/>
          <p:cNvSpPr txBox="1"/>
          <p:nvPr/>
        </p:nvSpPr>
        <p:spPr bwMode="auto">
          <a:xfrm>
            <a:off x="83728" y="767171"/>
            <a:ext cx="8976543" cy="5896138"/>
          </a:xfrm>
          <a:prstGeom prst="rect">
            <a:avLst/>
          </a:prstGeom>
          <a:noFill/>
          <a:ln>
            <a:noFill/>
          </a:ln>
          <a:effectLst/>
        </p:spPr>
        <p:txBody>
          <a:bodyPr>
            <a:noAutofit/>
          </a:bodyPr>
          <a:lstStyle/>
          <a:p>
            <a:pPr lvl="0" defTabSz="914400">
              <a:defRPr/>
            </a:pPr>
            <a:r>
              <a:rPr kumimoji="1" lang="ja-JP"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実験や計算のデータ</a:t>
            </a:r>
            <a:r>
              <a:rPr kumimoji="1" lang="en-US" altLang="ja-JP" sz="2400" b="0"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記述子 </a:t>
            </a:r>
            <a:r>
              <a:rPr kumimoji="1" lang="en-US" altLang="ja-JP" sz="2400" b="0"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実験条件、計算条件など</a:t>
            </a:r>
            <a:r>
              <a:rPr kumimoji="1" lang="en-US" altLang="ja-JP" sz="2400" b="0"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br>
              <a:rPr kumimoji="1" lang="en-US" altLang="ja-JP" sz="2400" b="0"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en-US" altLang="ja-JP" sz="2000" b="0"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descriptor</a:t>
            </a:r>
          </a:p>
          <a:p>
            <a:pPr lvl="0" defTabSz="914400">
              <a:defRPr/>
            </a:pPr>
            <a:r>
              <a:rPr kumimoji="1"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　　　　　  　　　　　　　　目的関数</a:t>
            </a:r>
            <a:r>
              <a:rPr kumimoji="1"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目的変数 </a:t>
            </a:r>
            <a:r>
              <a:rPr kumimoji="1"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めざす物性値など</a:t>
            </a:r>
            <a:r>
              <a:rPr kumimoji="1"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rPr>
              <a:t>)</a:t>
            </a:r>
          </a:p>
          <a:p>
            <a:pPr lvl="0" defTabSz="914400">
              <a:defRPr/>
            </a:pPr>
            <a:r>
              <a:rPr kumimoji="1" lang="en-US" altLang="ja-JP" sz="2000" dirty="0">
                <a:latin typeface="Times New Roman" panose="02020603050405020304" pitchFamily="18" charset="0"/>
                <a:ea typeface="ＭＳ Ｐゴシック" panose="020B0600070205080204" pitchFamily="50" charset="-128"/>
                <a:cs typeface="Times New Roman" panose="02020603050405020304" pitchFamily="18" charset="0"/>
              </a:rPr>
              <a:t>				objective function</a:t>
            </a:r>
            <a:br>
              <a:rPr kumimoji="1"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rPr>
            </a:br>
            <a:endParaRPr kumimoji="1"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a:p>
            <a:pPr marL="742950" lvl="0" indent="-742950" defTabSz="914400">
              <a:spcAft>
                <a:spcPts val="600"/>
              </a:spcAft>
              <a:buFont typeface="+mj-lt"/>
              <a:buAutoNum type="arabicPeriod"/>
              <a:defRPr/>
            </a:pPr>
            <a:r>
              <a:rPr kumimoji="1" lang="ja-JP"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すでに得られている データの組から、</a:t>
            </a:r>
            <a:br>
              <a:rPr kumimoji="1" lang="en-US" altLang="ja-JP" sz="2400" b="0"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まだ実験・計算していない記述子についての</a:t>
            </a:r>
            <a:br>
              <a:rPr kumimoji="1"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目的関数の分布を予測</a:t>
            </a:r>
            <a:endParaRPr kumimoji="1"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a:p>
            <a:pPr marL="742950" lvl="0" indent="-742950" defTabSz="914400">
              <a:spcAft>
                <a:spcPts val="600"/>
              </a:spcAft>
              <a:buFont typeface="+mj-lt"/>
              <a:buAutoNum type="arabicPeriod"/>
              <a:defRPr/>
            </a:pPr>
            <a:r>
              <a:rPr kumimoji="1"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予測した結果から、次の実験・計算条件を選ぶ</a:t>
            </a:r>
            <a:endParaRPr kumimoji="1"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a:p>
            <a:pPr marL="742950" lvl="0" indent="-742950" defTabSz="914400">
              <a:spcAft>
                <a:spcPts val="600"/>
              </a:spcAft>
              <a:buFont typeface="+mj-lt"/>
              <a:buAutoNum type="arabicPeriod"/>
              <a:defRPr/>
            </a:pPr>
            <a:r>
              <a:rPr kumimoji="1"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選んだ条件で実験、計算を行い、データを追加する</a:t>
            </a:r>
            <a:br>
              <a:rPr kumimoji="1"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rPr>
            </a:br>
            <a:r>
              <a:rPr kumimoji="1"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4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データを追加・学習しながら予測を強化する</a:t>
            </a:r>
            <a:r>
              <a:rPr kumimoji="1" lang="en-US" altLang="ja-JP" sz="24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a:t>
            </a:r>
          </a:p>
          <a:p>
            <a:pPr marL="742950" lvl="0" indent="-742950" defTabSz="914400">
              <a:spcAft>
                <a:spcPts val="600"/>
              </a:spcAft>
              <a:buFont typeface="+mj-lt"/>
              <a:buAutoNum type="arabicPeriod"/>
              <a:defRPr/>
            </a:pPr>
            <a:r>
              <a:rPr kumimoji="1"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１～３を繰り返すことで、効率よく目的値に到達できる</a:t>
            </a:r>
            <a:br>
              <a:rPr kumimoji="1"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　</a:t>
            </a:r>
            <a:endParaRPr kumimoji="1"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a:p>
            <a:pPr marL="742950" lvl="0" indent="-742950" defTabSz="914400">
              <a:spcAft>
                <a:spcPts val="600"/>
              </a:spcAft>
              <a:buFont typeface="+mj-lt"/>
              <a:buAutoNum type="arabicPeriod"/>
              <a:defRPr/>
            </a:pPr>
            <a:r>
              <a:rPr kumimoji="1" lang="ja-JP"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１～４を繰り返すと、自然に実験・計算データがまとまった</a:t>
            </a:r>
            <a:br>
              <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テーブルが作られる</a:t>
            </a:r>
            <a:endParaRPr kumimoji="1" lang="en-US" altLang="ja-JP" sz="2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37228" name="Rectangle 12"/>
          <p:cNvSpPr>
            <a:spLocks noGrp="1" noChangeArrowheads="1"/>
          </p:cNvSpPr>
          <p:nvPr>
            <p:ph type="title"/>
          </p:nvPr>
        </p:nvSpPr>
        <p:spPr>
          <a:xfrm>
            <a:off x="0" y="0"/>
            <a:ext cx="9144000" cy="762000"/>
          </a:xfrm>
        </p:spPr>
        <p:txBody>
          <a:bodyPr/>
          <a:lstStyle/>
          <a:p>
            <a:pPr eaLnBrk="1" hangingPunct="1"/>
            <a:r>
              <a:rPr lang="ja-JP" altLang="en-US" sz="3600" b="1" dirty="0">
                <a:solidFill>
                  <a:srgbClr val="0000FF"/>
                </a:solidFill>
              </a:rPr>
              <a:t>強化学習は何が便利か</a:t>
            </a:r>
            <a:endParaRPr lang="ja-JP" altLang="en-US" sz="3600" dirty="0"/>
          </a:p>
        </p:txBody>
      </p:sp>
    </p:spTree>
    <p:extLst>
      <p:ext uri="{BB962C8B-B14F-4D97-AF65-F5344CB8AC3E}">
        <p14:creationId xmlns:p14="http://schemas.microsoft.com/office/powerpoint/2010/main" val="154139339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16F9784-537B-20CA-24E7-2F261FCFE485}"/>
              </a:ext>
            </a:extLst>
          </p:cNvPr>
          <p:cNvPicPr>
            <a:picLocks noChangeAspect="1"/>
          </p:cNvPicPr>
          <p:nvPr/>
        </p:nvPicPr>
        <p:blipFill>
          <a:blip r:embed="rId3"/>
          <a:stretch>
            <a:fillRect/>
          </a:stretch>
        </p:blipFill>
        <p:spPr>
          <a:xfrm>
            <a:off x="812799" y="1111159"/>
            <a:ext cx="7705969" cy="5564710"/>
          </a:xfrm>
          <a:prstGeom prst="rect">
            <a:avLst/>
          </a:prstGeom>
        </p:spPr>
      </p:pic>
      <p:sp>
        <p:nvSpPr>
          <p:cNvPr id="8" name="Rectangle 2">
            <a:extLst>
              <a:ext uri="{FF2B5EF4-FFF2-40B4-BE49-F238E27FC236}">
                <a16:creationId xmlns:a16="http://schemas.microsoft.com/office/drawing/2014/main" id="{E25C9922-A997-62F4-4A1D-7A46938EEB75}"/>
              </a:ext>
            </a:extLst>
          </p:cNvPr>
          <p:cNvSpPr>
            <a:spLocks noGrp="1" noChangeArrowheads="1"/>
          </p:cNvSpPr>
          <p:nvPr>
            <p:ph type="title"/>
          </p:nvPr>
        </p:nvSpPr>
        <p:spPr>
          <a:xfrm>
            <a:off x="0" y="0"/>
            <a:ext cx="9144000" cy="75217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ノンパラメトリック回帰の例</a:t>
            </a:r>
            <a:r>
              <a:rPr lang="en-US" altLang="ja-JP" sz="3600" b="1" dirty="0">
                <a:solidFill>
                  <a:srgbClr val="0000FF"/>
                </a:solidFill>
              </a:rPr>
              <a:t>:</a:t>
            </a:r>
            <a:r>
              <a:rPr lang="ja-JP" altLang="en-US" sz="3600" b="1" dirty="0">
                <a:solidFill>
                  <a:srgbClr val="0000FF"/>
                </a:solidFill>
              </a:rPr>
              <a:t> 予測</a:t>
            </a:r>
            <a:endParaRPr lang="en-US" altLang="ja-JP" sz="3600" b="1" dirty="0">
              <a:solidFill>
                <a:srgbClr val="0000FF"/>
              </a:solidFill>
            </a:endParaRPr>
          </a:p>
        </p:txBody>
      </p:sp>
      <p:sp>
        <p:nvSpPr>
          <p:cNvPr id="2" name="テキスト ボックス 1">
            <a:extLst>
              <a:ext uri="{FF2B5EF4-FFF2-40B4-BE49-F238E27FC236}">
                <a16:creationId xmlns:a16="http://schemas.microsoft.com/office/drawing/2014/main" id="{13BBA568-1240-DAFB-D4A0-3334581991DE}"/>
              </a:ext>
            </a:extLst>
          </p:cNvPr>
          <p:cNvSpPr txBox="1"/>
          <p:nvPr/>
        </p:nvSpPr>
        <p:spPr>
          <a:xfrm>
            <a:off x="34600" y="555140"/>
            <a:ext cx="90018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ja-JP" altLang="en-US" sz="2000" i="0" u="none" strike="noStrike" kern="1200" cap="none" spc="0" normalizeH="0" baseline="0" noProof="0" dirty="0">
                <a:ln>
                  <a:noFill/>
                </a:ln>
                <a:effectLst/>
                <a:uLnTx/>
                <a:uFillTx/>
                <a:latin typeface="Times New Roman"/>
                <a:ea typeface="ＭＳ Ｐゴシック"/>
                <a:cs typeface="+mn-cs"/>
              </a:rPr>
              <a:t>場所</a:t>
            </a:r>
            <a:r>
              <a:rPr kumimoji="1" lang="en-US" altLang="ja-JP" sz="2000" i="0" u="none" strike="noStrike" kern="1200" cap="none" spc="0" normalizeH="0" baseline="0" noProof="0" dirty="0">
                <a:ln>
                  <a:noFill/>
                </a:ln>
                <a:effectLst/>
                <a:uLnTx/>
                <a:uFillTx/>
                <a:latin typeface="Times New Roman"/>
                <a:ea typeface="ＭＳ Ｐゴシック"/>
                <a:cs typeface="+mn-cs"/>
              </a:rPr>
              <a:t>:</a:t>
            </a:r>
            <a:r>
              <a:rPr kumimoji="1" lang="ja-JP" altLang="en-US" sz="2000" i="0" u="none" strike="noStrike" kern="1200" cap="none" spc="0" normalizeH="0" baseline="0" noProof="0" dirty="0">
                <a:ln>
                  <a:noFill/>
                </a:ln>
                <a:effectLst/>
                <a:uLnTx/>
                <a:uFillTx/>
                <a:latin typeface="Times New Roman"/>
                <a:ea typeface="ＭＳ Ｐゴシック"/>
                <a:cs typeface="+mn-cs"/>
              </a:rPr>
              <a:t> </a:t>
            </a:r>
            <a:r>
              <a:rPr kumimoji="1" lang="en-US" altLang="ja-JP" sz="2000" i="0" u="none" strike="noStrike" kern="1200" cap="none" spc="0" normalizeH="0" baseline="0" noProof="0" dirty="0">
                <a:ln>
                  <a:noFill/>
                </a:ln>
                <a:effectLst/>
                <a:uLnTx/>
                <a:uFillTx/>
                <a:latin typeface="Times New Roman"/>
                <a:ea typeface="ＭＳ Ｐゴシック"/>
                <a:cs typeface="+mn-cs"/>
              </a:rPr>
              <a:t>[</a:t>
            </a:r>
            <a:r>
              <a:rPr kumimoji="1" lang="en-US" altLang="ja-JP" sz="2000" i="0" u="none" strike="noStrike" kern="1200" cap="none" spc="0" normalizeH="0" baseline="0" noProof="0" dirty="0" err="1">
                <a:ln>
                  <a:noFill/>
                </a:ln>
                <a:effectLst/>
                <a:uLnTx/>
                <a:uFillTx/>
                <a:latin typeface="Times New Roman"/>
                <a:ea typeface="ＭＳ Ｐゴシック"/>
                <a:cs typeface="+mn-cs"/>
              </a:rPr>
              <a:t>tkProg</a:t>
            </a:r>
            <a:r>
              <a:rPr kumimoji="1" lang="en-US" altLang="ja-JP" sz="2000" i="0" u="none" strike="noStrike" kern="1200" cap="none" spc="0" normalizeH="0" baseline="0" noProof="0" dirty="0">
                <a:ln>
                  <a:noFill/>
                </a:ln>
                <a:effectLst/>
                <a:uLnTx/>
                <a:uFillTx/>
                <a:latin typeface="Times New Roman"/>
                <a:ea typeface="ＭＳ Ｐゴシック"/>
                <a:cs typeface="+mn-cs"/>
              </a:rPr>
              <a:t>]\[</a:t>
            </a:r>
            <a:r>
              <a:rPr kumimoji="1" lang="en-US" altLang="ja-JP" sz="2000" i="0" u="none" strike="noStrike" kern="1200" cap="none" spc="0" normalizeH="0" baseline="0" noProof="0" dirty="0" err="1">
                <a:ln>
                  <a:noFill/>
                </a:ln>
                <a:effectLst/>
                <a:uLnTx/>
                <a:uFillTx/>
                <a:latin typeface="Times New Roman"/>
                <a:ea typeface="ＭＳ Ｐゴシック"/>
                <a:cs typeface="+mn-cs"/>
              </a:rPr>
              <a:t>tkprog_X</a:t>
            </a:r>
            <a:r>
              <a:rPr kumimoji="1" lang="en-US" altLang="ja-JP" sz="2000" i="0" u="none" strike="noStrike" kern="1200" cap="none" spc="0" normalizeH="0" baseline="0" noProof="0" dirty="0">
                <a:ln>
                  <a:noFill/>
                </a:ln>
                <a:effectLst/>
                <a:uLnTx/>
                <a:uFillTx/>
                <a:latin typeface="Times New Roman"/>
                <a:ea typeface="ＭＳ Ｐゴシック"/>
                <a:cs typeface="+mn-cs"/>
              </a:rPr>
              <a:t>]\regression\Prop-T-x.xlsx</a:t>
            </a:r>
          </a:p>
        </p:txBody>
      </p:sp>
    </p:spTree>
    <p:extLst>
      <p:ext uri="{BB962C8B-B14F-4D97-AF65-F5344CB8AC3E}">
        <p14:creationId xmlns:p14="http://schemas.microsoft.com/office/powerpoint/2010/main" val="126501881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25C9922-A997-62F4-4A1D-7A46938EEB75}"/>
              </a:ext>
            </a:extLst>
          </p:cNvPr>
          <p:cNvSpPr>
            <a:spLocks noGrp="1" noChangeArrowheads="1"/>
          </p:cNvSpPr>
          <p:nvPr>
            <p:ph type="title"/>
          </p:nvPr>
        </p:nvSpPr>
        <p:spPr>
          <a:xfrm>
            <a:off x="0" y="0"/>
            <a:ext cx="9144000" cy="75217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ノンパラメトリック回帰の例</a:t>
            </a:r>
            <a:r>
              <a:rPr lang="en-US" altLang="ja-JP" sz="3600" b="1" dirty="0">
                <a:solidFill>
                  <a:srgbClr val="0000FF"/>
                </a:solidFill>
              </a:rPr>
              <a:t>:</a:t>
            </a:r>
            <a:r>
              <a:rPr lang="ja-JP" altLang="en-US" sz="3600" b="1" dirty="0">
                <a:solidFill>
                  <a:srgbClr val="0000FF"/>
                </a:solidFill>
              </a:rPr>
              <a:t> 平均</a:t>
            </a:r>
            <a:endParaRPr lang="en-US" altLang="ja-JP" sz="3600" b="1" dirty="0">
              <a:solidFill>
                <a:srgbClr val="0000FF"/>
              </a:solidFill>
            </a:endParaRPr>
          </a:p>
        </p:txBody>
      </p:sp>
      <p:pic>
        <p:nvPicPr>
          <p:cNvPr id="5" name="図 4">
            <a:extLst>
              <a:ext uri="{FF2B5EF4-FFF2-40B4-BE49-F238E27FC236}">
                <a16:creationId xmlns:a16="http://schemas.microsoft.com/office/drawing/2014/main" id="{71C4AD4E-ED40-D8F1-425A-D8E8B173A5F6}"/>
              </a:ext>
            </a:extLst>
          </p:cNvPr>
          <p:cNvPicPr>
            <a:picLocks noChangeAspect="1"/>
          </p:cNvPicPr>
          <p:nvPr/>
        </p:nvPicPr>
        <p:blipFill>
          <a:blip r:embed="rId3"/>
          <a:stretch>
            <a:fillRect/>
          </a:stretch>
        </p:blipFill>
        <p:spPr>
          <a:xfrm>
            <a:off x="625230" y="1117245"/>
            <a:ext cx="7784123" cy="5621147"/>
          </a:xfrm>
          <a:prstGeom prst="rect">
            <a:avLst/>
          </a:prstGeom>
        </p:spPr>
      </p:pic>
      <p:sp>
        <p:nvSpPr>
          <p:cNvPr id="7" name="テキスト ボックス 6">
            <a:extLst>
              <a:ext uri="{FF2B5EF4-FFF2-40B4-BE49-F238E27FC236}">
                <a16:creationId xmlns:a16="http://schemas.microsoft.com/office/drawing/2014/main" id="{0E2ADD96-EDEA-1FD5-74E7-3DDBB2BE8B3A}"/>
              </a:ext>
            </a:extLst>
          </p:cNvPr>
          <p:cNvSpPr txBox="1"/>
          <p:nvPr/>
        </p:nvSpPr>
        <p:spPr>
          <a:xfrm>
            <a:off x="34600" y="555140"/>
            <a:ext cx="90018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ja-JP" altLang="en-US" sz="2000" b="1" i="0" u="none" strike="noStrike" kern="1200" cap="none" spc="0" normalizeH="0" baseline="0" noProof="0" dirty="0">
                <a:ln>
                  <a:noFill/>
                </a:ln>
                <a:effectLst/>
                <a:uLnTx/>
                <a:uFillTx/>
                <a:latin typeface="Times New Roman"/>
                <a:ea typeface="ＭＳ Ｐゴシック"/>
                <a:cs typeface="+mn-cs"/>
              </a:rPr>
              <a:t>場所</a:t>
            </a:r>
            <a:r>
              <a:rPr kumimoji="1" lang="en-US" altLang="ja-JP" sz="2000" b="1" i="0" u="none" strike="noStrike" kern="1200" cap="none" spc="0" normalizeH="0" baseline="0" noProof="0" dirty="0">
                <a:ln>
                  <a:noFill/>
                </a:ln>
                <a:effectLst/>
                <a:uLnTx/>
                <a:uFillTx/>
                <a:latin typeface="Times New Roman"/>
                <a:ea typeface="ＭＳ Ｐゴシック"/>
                <a:cs typeface="+mn-cs"/>
              </a:rPr>
              <a:t>:</a:t>
            </a:r>
            <a:r>
              <a:rPr kumimoji="1" lang="ja-JP" altLang="en-US" sz="2000" b="1" i="0" u="none" strike="noStrike" kern="1200" cap="none" spc="0" normalizeH="0" baseline="0" noProof="0" dirty="0">
                <a:ln>
                  <a:noFill/>
                </a:ln>
                <a:effectLst/>
                <a:uLnTx/>
                <a:uFillTx/>
                <a:latin typeface="Times New Roman"/>
                <a:ea typeface="ＭＳ Ｐゴシック"/>
                <a:cs typeface="+mn-cs"/>
              </a:rPr>
              <a:t> </a:t>
            </a:r>
            <a:r>
              <a:rPr kumimoji="1" lang="en-US" altLang="ja-JP" sz="2000" b="1" i="0" u="none" strike="noStrike" kern="1200" cap="none" spc="0" normalizeH="0" baseline="0" noProof="0" dirty="0">
                <a:ln>
                  <a:noFill/>
                </a:ln>
                <a:effectLst/>
                <a:uLnTx/>
                <a:uFillTx/>
                <a:latin typeface="Times New Roman"/>
                <a:ea typeface="ＭＳ Ｐゴシック"/>
                <a:cs typeface="+mn-cs"/>
              </a:rPr>
              <a:t>[</a:t>
            </a:r>
            <a:r>
              <a:rPr kumimoji="1" lang="en-US" altLang="ja-JP" sz="2000" b="1" i="0" u="none" strike="noStrike" kern="1200" cap="none" spc="0" normalizeH="0" baseline="0" noProof="0" dirty="0" err="1">
                <a:ln>
                  <a:noFill/>
                </a:ln>
                <a:effectLst/>
                <a:uLnTx/>
                <a:uFillTx/>
                <a:latin typeface="Times New Roman"/>
                <a:ea typeface="ＭＳ Ｐゴシック"/>
                <a:cs typeface="+mn-cs"/>
              </a:rPr>
              <a:t>tkProg</a:t>
            </a:r>
            <a:r>
              <a:rPr kumimoji="1" lang="en-US" altLang="ja-JP" sz="2000" b="1" i="0" u="none" strike="noStrike" kern="1200" cap="none" spc="0" normalizeH="0" baseline="0" noProof="0" dirty="0">
                <a:ln>
                  <a:noFill/>
                </a:ln>
                <a:effectLst/>
                <a:uLnTx/>
                <a:uFillTx/>
                <a:latin typeface="Times New Roman"/>
                <a:ea typeface="ＭＳ Ｐゴシック"/>
                <a:cs typeface="+mn-cs"/>
              </a:rPr>
              <a:t>]\[</a:t>
            </a:r>
            <a:r>
              <a:rPr kumimoji="1" lang="en-US" altLang="ja-JP" sz="2000" b="1" i="0" u="none" strike="noStrike" kern="1200" cap="none" spc="0" normalizeH="0" baseline="0" noProof="0" dirty="0" err="1">
                <a:ln>
                  <a:noFill/>
                </a:ln>
                <a:effectLst/>
                <a:uLnTx/>
                <a:uFillTx/>
                <a:latin typeface="Times New Roman"/>
                <a:ea typeface="ＭＳ Ｐゴシック"/>
                <a:cs typeface="+mn-cs"/>
              </a:rPr>
              <a:t>tkprog_X</a:t>
            </a:r>
            <a:r>
              <a:rPr kumimoji="1" lang="en-US" altLang="ja-JP" sz="2000" b="1" i="0" u="none" strike="noStrike" kern="1200" cap="none" spc="0" normalizeH="0" baseline="0" noProof="0" dirty="0">
                <a:ln>
                  <a:noFill/>
                </a:ln>
                <a:effectLst/>
                <a:uLnTx/>
                <a:uFillTx/>
                <a:latin typeface="Times New Roman"/>
                <a:ea typeface="ＭＳ Ｐゴシック"/>
                <a:cs typeface="+mn-cs"/>
              </a:rPr>
              <a:t>]\regression\Prop-T-x.xlsx</a:t>
            </a:r>
          </a:p>
        </p:txBody>
      </p:sp>
      <p:sp>
        <p:nvSpPr>
          <p:cNvPr id="10" name="テキスト ボックス 9">
            <a:extLst>
              <a:ext uri="{FF2B5EF4-FFF2-40B4-BE49-F238E27FC236}">
                <a16:creationId xmlns:a16="http://schemas.microsoft.com/office/drawing/2014/main" id="{91078900-E9CC-724A-9BA3-5C40B0CEEEB2}"/>
              </a:ext>
            </a:extLst>
          </p:cNvPr>
          <p:cNvSpPr txBox="1"/>
          <p:nvPr/>
        </p:nvSpPr>
        <p:spPr>
          <a:xfrm>
            <a:off x="2952145" y="1431744"/>
            <a:ext cx="26978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ja-JP" altLang="en-US" sz="2000" b="1" i="0" u="none" strike="noStrike" kern="1200" cap="none" spc="0" normalizeH="0" baseline="0" noProof="0" dirty="0">
                <a:ln>
                  <a:noFill/>
                </a:ln>
                <a:solidFill>
                  <a:srgbClr val="FF0000"/>
                </a:solidFill>
                <a:effectLst/>
                <a:uLnTx/>
                <a:uFillTx/>
                <a:latin typeface="Times New Roman"/>
                <a:ea typeface="ＭＳ Ｐゴシック"/>
                <a:cs typeface="+mn-cs"/>
              </a:rPr>
              <a:t>最適条件はこの辺？</a:t>
            </a:r>
            <a:endParaRPr kumimoji="1" lang="en-US" altLang="ja-JP" sz="20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11" name="楕円 10">
            <a:extLst>
              <a:ext uri="{FF2B5EF4-FFF2-40B4-BE49-F238E27FC236}">
                <a16:creationId xmlns:a16="http://schemas.microsoft.com/office/drawing/2014/main" id="{D11D9BC4-25BD-1FAE-B13F-8898FA2586A4}"/>
              </a:ext>
            </a:extLst>
          </p:cNvPr>
          <p:cNvSpPr/>
          <p:nvPr/>
        </p:nvSpPr>
        <p:spPr bwMode="auto">
          <a:xfrm>
            <a:off x="3438144" y="1809853"/>
            <a:ext cx="629108" cy="52669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315405042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25C9922-A997-62F4-4A1D-7A46938EEB75}"/>
              </a:ext>
            </a:extLst>
          </p:cNvPr>
          <p:cNvSpPr>
            <a:spLocks noGrp="1" noChangeArrowheads="1"/>
          </p:cNvSpPr>
          <p:nvPr>
            <p:ph type="title"/>
          </p:nvPr>
        </p:nvSpPr>
        <p:spPr>
          <a:xfrm>
            <a:off x="0" y="0"/>
            <a:ext cx="9144000" cy="75217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ノンパラメトリック回帰の例</a:t>
            </a:r>
            <a:r>
              <a:rPr lang="en-US" altLang="ja-JP" sz="3600" b="1" dirty="0">
                <a:solidFill>
                  <a:srgbClr val="0000FF"/>
                </a:solidFill>
              </a:rPr>
              <a:t>:</a:t>
            </a:r>
            <a:r>
              <a:rPr lang="ja-JP" altLang="en-US" sz="3600" b="1" dirty="0">
                <a:solidFill>
                  <a:srgbClr val="0000FF"/>
                </a:solidFill>
              </a:rPr>
              <a:t> 標準偏差</a:t>
            </a:r>
            <a:endParaRPr lang="en-US" altLang="ja-JP" sz="3600" b="1" dirty="0">
              <a:solidFill>
                <a:srgbClr val="0000FF"/>
              </a:solidFill>
            </a:endParaRPr>
          </a:p>
        </p:txBody>
      </p:sp>
      <p:pic>
        <p:nvPicPr>
          <p:cNvPr id="3" name="図 2">
            <a:extLst>
              <a:ext uri="{FF2B5EF4-FFF2-40B4-BE49-F238E27FC236}">
                <a16:creationId xmlns:a16="http://schemas.microsoft.com/office/drawing/2014/main" id="{D2499ADB-2DE7-F51D-80EA-FA40D952410F}"/>
              </a:ext>
            </a:extLst>
          </p:cNvPr>
          <p:cNvPicPr>
            <a:picLocks noChangeAspect="1"/>
          </p:cNvPicPr>
          <p:nvPr/>
        </p:nvPicPr>
        <p:blipFill>
          <a:blip r:embed="rId3"/>
          <a:stretch>
            <a:fillRect/>
          </a:stretch>
        </p:blipFill>
        <p:spPr>
          <a:xfrm>
            <a:off x="289169" y="1118335"/>
            <a:ext cx="7948246" cy="5739665"/>
          </a:xfrm>
          <a:prstGeom prst="rect">
            <a:avLst/>
          </a:prstGeom>
        </p:spPr>
      </p:pic>
      <p:sp>
        <p:nvSpPr>
          <p:cNvPr id="2" name="テキスト ボックス 1">
            <a:extLst>
              <a:ext uri="{FF2B5EF4-FFF2-40B4-BE49-F238E27FC236}">
                <a16:creationId xmlns:a16="http://schemas.microsoft.com/office/drawing/2014/main" id="{DB3A3FB9-3348-78C0-DE44-267B8E398E81}"/>
              </a:ext>
            </a:extLst>
          </p:cNvPr>
          <p:cNvSpPr txBox="1"/>
          <p:nvPr/>
        </p:nvSpPr>
        <p:spPr>
          <a:xfrm>
            <a:off x="34600" y="555140"/>
            <a:ext cx="90018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ja-JP" altLang="en-US" sz="2000" i="0" u="none" strike="noStrike" kern="1200" cap="none" spc="0" normalizeH="0" baseline="0" noProof="0" dirty="0">
                <a:ln>
                  <a:noFill/>
                </a:ln>
                <a:effectLst/>
                <a:uLnTx/>
                <a:uFillTx/>
                <a:latin typeface="Times New Roman"/>
                <a:ea typeface="ＭＳ Ｐゴシック"/>
                <a:cs typeface="+mn-cs"/>
              </a:rPr>
              <a:t>場所</a:t>
            </a:r>
            <a:r>
              <a:rPr kumimoji="1" lang="en-US" altLang="ja-JP" sz="2000" i="0" u="none" strike="noStrike" kern="1200" cap="none" spc="0" normalizeH="0" baseline="0" noProof="0" dirty="0">
                <a:ln>
                  <a:noFill/>
                </a:ln>
                <a:effectLst/>
                <a:uLnTx/>
                <a:uFillTx/>
                <a:latin typeface="Times New Roman"/>
                <a:ea typeface="ＭＳ Ｐゴシック"/>
                <a:cs typeface="+mn-cs"/>
              </a:rPr>
              <a:t>:</a:t>
            </a:r>
            <a:r>
              <a:rPr kumimoji="1" lang="ja-JP" altLang="en-US" sz="2000" i="0" u="none" strike="noStrike" kern="1200" cap="none" spc="0" normalizeH="0" baseline="0" noProof="0" dirty="0">
                <a:ln>
                  <a:noFill/>
                </a:ln>
                <a:effectLst/>
                <a:uLnTx/>
                <a:uFillTx/>
                <a:latin typeface="Times New Roman"/>
                <a:ea typeface="ＭＳ Ｐゴシック"/>
                <a:cs typeface="+mn-cs"/>
              </a:rPr>
              <a:t> </a:t>
            </a:r>
            <a:r>
              <a:rPr kumimoji="1" lang="en-US" altLang="ja-JP" sz="2000" i="0" u="none" strike="noStrike" kern="1200" cap="none" spc="0" normalizeH="0" baseline="0" noProof="0" dirty="0">
                <a:ln>
                  <a:noFill/>
                </a:ln>
                <a:effectLst/>
                <a:uLnTx/>
                <a:uFillTx/>
                <a:latin typeface="Times New Roman"/>
                <a:ea typeface="ＭＳ Ｐゴシック"/>
                <a:cs typeface="+mn-cs"/>
              </a:rPr>
              <a:t>[</a:t>
            </a:r>
            <a:r>
              <a:rPr kumimoji="1" lang="en-US" altLang="ja-JP" sz="2000" i="0" u="none" strike="noStrike" kern="1200" cap="none" spc="0" normalizeH="0" baseline="0" noProof="0" dirty="0" err="1">
                <a:ln>
                  <a:noFill/>
                </a:ln>
                <a:effectLst/>
                <a:uLnTx/>
                <a:uFillTx/>
                <a:latin typeface="Times New Roman"/>
                <a:ea typeface="ＭＳ Ｐゴシック"/>
                <a:cs typeface="+mn-cs"/>
              </a:rPr>
              <a:t>tkProg</a:t>
            </a:r>
            <a:r>
              <a:rPr kumimoji="1" lang="en-US" altLang="ja-JP" sz="2000" i="0" u="none" strike="noStrike" kern="1200" cap="none" spc="0" normalizeH="0" baseline="0" noProof="0" dirty="0">
                <a:ln>
                  <a:noFill/>
                </a:ln>
                <a:effectLst/>
                <a:uLnTx/>
                <a:uFillTx/>
                <a:latin typeface="Times New Roman"/>
                <a:ea typeface="ＭＳ Ｐゴシック"/>
                <a:cs typeface="+mn-cs"/>
              </a:rPr>
              <a:t>]\[</a:t>
            </a:r>
            <a:r>
              <a:rPr kumimoji="1" lang="en-US" altLang="ja-JP" sz="2000" i="0" u="none" strike="noStrike" kern="1200" cap="none" spc="0" normalizeH="0" baseline="0" noProof="0" dirty="0" err="1">
                <a:ln>
                  <a:noFill/>
                </a:ln>
                <a:effectLst/>
                <a:uLnTx/>
                <a:uFillTx/>
                <a:latin typeface="Times New Roman"/>
                <a:ea typeface="ＭＳ Ｐゴシック"/>
                <a:cs typeface="+mn-cs"/>
              </a:rPr>
              <a:t>tkprog_X</a:t>
            </a:r>
            <a:r>
              <a:rPr kumimoji="1" lang="en-US" altLang="ja-JP" sz="2000" i="0" u="none" strike="noStrike" kern="1200" cap="none" spc="0" normalizeH="0" baseline="0" noProof="0" dirty="0">
                <a:ln>
                  <a:noFill/>
                </a:ln>
                <a:effectLst/>
                <a:uLnTx/>
                <a:uFillTx/>
                <a:latin typeface="Times New Roman"/>
                <a:ea typeface="ＭＳ Ｐゴシック"/>
                <a:cs typeface="+mn-cs"/>
              </a:rPr>
              <a:t>]\regression\Prop-T-x.xlsx</a:t>
            </a:r>
          </a:p>
        </p:txBody>
      </p:sp>
    </p:spTree>
    <p:extLst>
      <p:ext uri="{BB962C8B-B14F-4D97-AF65-F5344CB8AC3E}">
        <p14:creationId xmlns:p14="http://schemas.microsoft.com/office/powerpoint/2010/main" val="270138081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0EFC6AF-2E51-4DFE-B04A-5D8DA249BBF0}"/>
              </a:ext>
            </a:extLst>
          </p:cNvPr>
          <p:cNvSpPr/>
          <p:nvPr/>
        </p:nvSpPr>
        <p:spPr>
          <a:xfrm>
            <a:off x="0" y="0"/>
            <a:ext cx="9144000" cy="6858000"/>
          </a:xfrm>
          <a:prstGeom prst="rect">
            <a:avLst/>
          </a:prstGeom>
          <a:solidFill>
            <a:srgbClr val="B7F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FFFFFF"/>
              </a:solidFill>
              <a:effectLst/>
              <a:uLnTx/>
              <a:uFillTx/>
              <a:latin typeface="Times New Roman"/>
              <a:ea typeface="ＭＳ Ｐゴシック"/>
              <a:cs typeface="+mn-cs"/>
            </a:endParaRPr>
          </a:p>
        </p:txBody>
      </p:sp>
      <p:sp>
        <p:nvSpPr>
          <p:cNvPr id="253954" name="Rectangle 2"/>
          <p:cNvSpPr>
            <a:spLocks noGrp="1" noChangeArrowheads="1"/>
          </p:cNvSpPr>
          <p:nvPr>
            <p:ph type="title"/>
          </p:nvPr>
        </p:nvSpPr>
        <p:spPr>
          <a:xfrm>
            <a:off x="0" y="0"/>
            <a:ext cx="9144000" cy="75217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GUI</a:t>
            </a:r>
            <a:r>
              <a:rPr lang="ja-JP" altLang="en-US" sz="3600" b="1" dirty="0">
                <a:solidFill>
                  <a:srgbClr val="0000FF"/>
                </a:solidFill>
              </a:rPr>
              <a:t> </a:t>
            </a:r>
            <a:r>
              <a:rPr lang="en-US" altLang="ja-JP" sz="3600" b="1" dirty="0">
                <a:solidFill>
                  <a:srgbClr val="0000FF"/>
                </a:solidFill>
              </a:rPr>
              <a:t>bayes_gp_gui.py</a:t>
            </a:r>
            <a:r>
              <a:rPr lang="ja-JP" altLang="en-US" sz="3600" b="1" dirty="0">
                <a:solidFill>
                  <a:srgbClr val="0000FF"/>
                </a:solidFill>
              </a:rPr>
              <a:t>の起動</a:t>
            </a:r>
            <a:endParaRPr lang="en-US" altLang="ja-JP" sz="3600" b="1" dirty="0">
              <a:solidFill>
                <a:srgbClr val="0000FF"/>
              </a:solidFill>
            </a:endParaRPr>
          </a:p>
        </p:txBody>
      </p:sp>
      <p:sp>
        <p:nvSpPr>
          <p:cNvPr id="7" name="テキスト ボックス 6">
            <a:extLst>
              <a:ext uri="{FF2B5EF4-FFF2-40B4-BE49-F238E27FC236}">
                <a16:creationId xmlns:a16="http://schemas.microsoft.com/office/drawing/2014/main" id="{CB805C6A-01DA-0E19-DA67-6047B1B309DE}"/>
              </a:ext>
            </a:extLst>
          </p:cNvPr>
          <p:cNvSpPr txBox="1"/>
          <p:nvPr/>
        </p:nvSpPr>
        <p:spPr>
          <a:xfrm>
            <a:off x="34599" y="737598"/>
            <a:ext cx="4537401" cy="338554"/>
          </a:xfrm>
          <a:prstGeom prst="rect">
            <a:avLst/>
          </a:prstGeom>
          <a:noFill/>
        </p:spPr>
        <p:txBody>
          <a:bodyPr wrap="square" rtlCol="0">
            <a:spAutoFit/>
          </a:bodyPr>
          <a:lstStyle/>
          <a:p>
            <a:pPr lvl="0">
              <a:tabLst>
                <a:tab pos="263525" algn="l"/>
                <a:tab pos="3054350" algn="l"/>
              </a:tabLst>
              <a:defRPr/>
            </a:pPr>
            <a:r>
              <a:rPr lang="en-US" altLang="ja-JP" sz="1600" b="1" dirty="0">
                <a:solidFill>
                  <a:srgbClr val="0000FF"/>
                </a:solidFill>
              </a:rPr>
              <a:t>[</a:t>
            </a:r>
            <a:r>
              <a:rPr lang="en-US" altLang="ja-JP" sz="1600" b="1" dirty="0" err="1">
                <a:solidFill>
                  <a:srgbClr val="0000FF"/>
                </a:solidFill>
              </a:rPr>
              <a:t>tkProg</a:t>
            </a:r>
            <a:r>
              <a:rPr lang="en-US" altLang="ja-JP" sz="1600" b="1" dirty="0">
                <a:solidFill>
                  <a:srgbClr val="0000FF"/>
                </a:solidFill>
              </a:rPr>
              <a:t>]\[</a:t>
            </a:r>
            <a:r>
              <a:rPr lang="en-US" altLang="ja-JP" sz="1600" b="1" dirty="0" err="1">
                <a:solidFill>
                  <a:srgbClr val="0000FF"/>
                </a:solidFill>
              </a:rPr>
              <a:t>tkprog_X</a:t>
            </a:r>
            <a:r>
              <a:rPr lang="en-US" altLang="ja-JP" sz="1600" b="1" dirty="0">
                <a:solidFill>
                  <a:srgbClr val="0000FF"/>
                </a:solidFill>
              </a:rPr>
              <a:t>]\Launcher\Launcher.py</a:t>
            </a:r>
            <a:endParaRPr lang="en-US" altLang="ja-JP" sz="1600" dirty="0">
              <a:solidFill>
                <a:srgbClr val="0000FF"/>
              </a:solidFill>
            </a:endParaRPr>
          </a:p>
        </p:txBody>
      </p:sp>
      <p:pic>
        <p:nvPicPr>
          <p:cNvPr id="8" name="図 7">
            <a:extLst>
              <a:ext uri="{FF2B5EF4-FFF2-40B4-BE49-F238E27FC236}">
                <a16:creationId xmlns:a16="http://schemas.microsoft.com/office/drawing/2014/main" id="{EDBC02EF-EB11-86DA-9B89-B787E7EFE7E8}"/>
              </a:ext>
            </a:extLst>
          </p:cNvPr>
          <p:cNvPicPr>
            <a:picLocks noChangeAspect="1"/>
          </p:cNvPicPr>
          <p:nvPr/>
        </p:nvPicPr>
        <p:blipFill>
          <a:blip r:embed="rId3"/>
          <a:stretch>
            <a:fillRect/>
          </a:stretch>
        </p:blipFill>
        <p:spPr>
          <a:xfrm>
            <a:off x="99374" y="1119565"/>
            <a:ext cx="4178300" cy="5594673"/>
          </a:xfrm>
          <a:prstGeom prst="rect">
            <a:avLst/>
          </a:prstGeom>
        </p:spPr>
      </p:pic>
      <p:sp>
        <p:nvSpPr>
          <p:cNvPr id="9" name="正方形/長方形 8">
            <a:extLst>
              <a:ext uri="{FF2B5EF4-FFF2-40B4-BE49-F238E27FC236}">
                <a16:creationId xmlns:a16="http://schemas.microsoft.com/office/drawing/2014/main" id="{1AA40FCD-995F-FB73-D058-7CC6C5B29005}"/>
              </a:ext>
            </a:extLst>
          </p:cNvPr>
          <p:cNvSpPr/>
          <p:nvPr/>
        </p:nvSpPr>
        <p:spPr bwMode="auto">
          <a:xfrm>
            <a:off x="99374" y="4399451"/>
            <a:ext cx="1376886" cy="355600"/>
          </a:xfrm>
          <a:prstGeom prst="rect">
            <a:avLst/>
          </a:prstGeom>
          <a:noFill/>
          <a:ln w="476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 name="正方形/長方形 2">
            <a:extLst>
              <a:ext uri="{FF2B5EF4-FFF2-40B4-BE49-F238E27FC236}">
                <a16:creationId xmlns:a16="http://schemas.microsoft.com/office/drawing/2014/main" id="{9F0C0B7C-8DFA-9FCB-594F-443043862E67}"/>
              </a:ext>
            </a:extLst>
          </p:cNvPr>
          <p:cNvSpPr/>
          <p:nvPr/>
        </p:nvSpPr>
        <p:spPr bwMode="auto">
          <a:xfrm>
            <a:off x="1738821" y="5103477"/>
            <a:ext cx="742279" cy="200361"/>
          </a:xfrm>
          <a:prstGeom prst="rect">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 name="テキスト ボックス 3">
            <a:extLst>
              <a:ext uri="{FF2B5EF4-FFF2-40B4-BE49-F238E27FC236}">
                <a16:creationId xmlns:a16="http://schemas.microsoft.com/office/drawing/2014/main" id="{E09AB866-35DA-217F-65C3-5E75086FE6A4}"/>
              </a:ext>
            </a:extLst>
          </p:cNvPr>
          <p:cNvSpPr txBox="1"/>
          <p:nvPr/>
        </p:nvSpPr>
        <p:spPr>
          <a:xfrm>
            <a:off x="1772168" y="5346870"/>
            <a:ext cx="2121093" cy="461665"/>
          </a:xfrm>
          <a:prstGeom prst="rect">
            <a:avLst/>
          </a:prstGeom>
          <a:solidFill>
            <a:schemeClr val="bg1"/>
          </a:solidFill>
        </p:spPr>
        <p:txBody>
          <a:bodyPr wrap="none" rtlCol="0">
            <a:spAutoFit/>
          </a:bodyPr>
          <a:lstStyle/>
          <a:p>
            <a:r>
              <a:rPr kumimoji="1" lang="en-US" altLang="ja-JP" sz="1200" b="1" dirty="0">
                <a:solidFill>
                  <a:srgbClr val="0000FF"/>
                </a:solidFill>
              </a:rPr>
              <a:t>PHYSBO</a:t>
            </a:r>
            <a:r>
              <a:rPr kumimoji="1" lang="ja-JP" altLang="en-US" sz="1200" b="1" dirty="0">
                <a:solidFill>
                  <a:srgbClr val="0000FF"/>
                </a:solidFill>
              </a:rPr>
              <a:t>の引用を忘れずに。</a:t>
            </a:r>
            <a:br>
              <a:rPr kumimoji="1" lang="en-US" altLang="ja-JP" sz="1200" b="1" dirty="0">
                <a:solidFill>
                  <a:srgbClr val="0000FF"/>
                </a:solidFill>
              </a:rPr>
            </a:br>
            <a:r>
              <a:rPr kumimoji="1" lang="ja-JP" altLang="en-US" sz="1200" b="1" dirty="0">
                <a:solidFill>
                  <a:srgbClr val="0000FF"/>
                </a:solidFill>
              </a:rPr>
              <a:t>本プログラム群の引用は不要</a:t>
            </a:r>
          </a:p>
        </p:txBody>
      </p:sp>
      <p:pic>
        <p:nvPicPr>
          <p:cNvPr id="5" name="図 4">
            <a:extLst>
              <a:ext uri="{FF2B5EF4-FFF2-40B4-BE49-F238E27FC236}">
                <a16:creationId xmlns:a16="http://schemas.microsoft.com/office/drawing/2014/main" id="{3EAA4C4C-2F9F-A9C6-8B58-0EDE906D6EB0}"/>
              </a:ext>
            </a:extLst>
          </p:cNvPr>
          <p:cNvPicPr>
            <a:picLocks noChangeAspect="1"/>
          </p:cNvPicPr>
          <p:nvPr/>
        </p:nvPicPr>
        <p:blipFill>
          <a:blip r:embed="rId4"/>
          <a:stretch>
            <a:fillRect/>
          </a:stretch>
        </p:blipFill>
        <p:spPr>
          <a:xfrm>
            <a:off x="4153894" y="1183770"/>
            <a:ext cx="5138481" cy="4918653"/>
          </a:xfrm>
          <a:prstGeom prst="rect">
            <a:avLst/>
          </a:prstGeom>
        </p:spPr>
      </p:pic>
      <p:sp>
        <p:nvSpPr>
          <p:cNvPr id="6" name="テキスト ボックス 5">
            <a:extLst>
              <a:ext uri="{FF2B5EF4-FFF2-40B4-BE49-F238E27FC236}">
                <a16:creationId xmlns:a16="http://schemas.microsoft.com/office/drawing/2014/main" id="{101CB44C-B474-B52E-AA0D-75B15708C0C3}"/>
              </a:ext>
            </a:extLst>
          </p:cNvPr>
          <p:cNvSpPr txBox="1"/>
          <p:nvPr/>
        </p:nvSpPr>
        <p:spPr>
          <a:xfrm>
            <a:off x="4277674" y="727870"/>
            <a:ext cx="2673253" cy="338554"/>
          </a:xfrm>
          <a:prstGeom prst="rect">
            <a:avLst/>
          </a:prstGeom>
          <a:noFill/>
        </p:spPr>
        <p:txBody>
          <a:bodyPr wrap="square" rtlCol="0">
            <a:spAutoFit/>
          </a:bodyPr>
          <a:lstStyle>
            <a:defPPr>
              <a:defRPr lang="en-US"/>
            </a:defPPr>
            <a:lvl1pPr lvl="0">
              <a:tabLst>
                <a:tab pos="263525" algn="l"/>
                <a:tab pos="3054350" algn="l"/>
              </a:tabLst>
              <a:defRPr sz="1400" b="1">
                <a:solidFill>
                  <a:srgbClr val="0000FF"/>
                </a:solidFill>
              </a:defRPr>
            </a:lvl1pPr>
          </a:lstStyle>
          <a:p>
            <a:r>
              <a:rPr lang="en-US" altLang="ja-JP" sz="1600" dirty="0"/>
              <a:t>python</a:t>
            </a:r>
            <a:r>
              <a:rPr lang="ja-JP" altLang="en-US" sz="1600" dirty="0"/>
              <a:t> </a:t>
            </a:r>
            <a:r>
              <a:rPr lang="en-US" altLang="ja-JP" sz="1600" dirty="0"/>
              <a:t>bayes_gp_gui.py</a:t>
            </a:r>
          </a:p>
        </p:txBody>
      </p:sp>
    </p:spTree>
    <p:extLst>
      <p:ext uri="{BB962C8B-B14F-4D97-AF65-F5344CB8AC3E}">
        <p14:creationId xmlns:p14="http://schemas.microsoft.com/office/powerpoint/2010/main" val="10590469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入出力ファイル例</a:t>
            </a:r>
            <a:endParaRPr lang="en-US" altLang="ja-JP" sz="3600" b="1" dirty="0">
              <a:solidFill>
                <a:srgbClr val="0000FF"/>
              </a:solidFill>
            </a:endParaRPr>
          </a:p>
        </p:txBody>
      </p:sp>
      <p:sp>
        <p:nvSpPr>
          <p:cNvPr id="3" name="テキスト ボックス 2">
            <a:extLst>
              <a:ext uri="{FF2B5EF4-FFF2-40B4-BE49-F238E27FC236}">
                <a16:creationId xmlns:a16="http://schemas.microsoft.com/office/drawing/2014/main" id="{CE3B5D0C-7165-FE11-86C5-D57E73F60837}"/>
              </a:ext>
            </a:extLst>
          </p:cNvPr>
          <p:cNvSpPr txBox="1"/>
          <p:nvPr/>
        </p:nvSpPr>
        <p:spPr>
          <a:xfrm>
            <a:off x="203200" y="687118"/>
            <a:ext cx="8597900" cy="5262979"/>
          </a:xfrm>
          <a:prstGeom prst="rect">
            <a:avLst/>
          </a:prstGeom>
          <a:noFill/>
        </p:spPr>
        <p:txBody>
          <a:bodyPr wrap="square">
            <a:spAutoFit/>
          </a:bodyPr>
          <a:lstStyle/>
          <a:p>
            <a:r>
              <a:rPr lang="ja-JP" altLang="en-US" sz="2400" b="1" dirty="0">
                <a:solidFill>
                  <a:srgbClr val="0000FF"/>
                </a:solidFill>
              </a:rPr>
              <a:t>入力ファイル</a:t>
            </a:r>
            <a:endParaRPr lang="en-US" altLang="ja-JP" sz="2400" b="1" dirty="0">
              <a:solidFill>
                <a:srgbClr val="0000FF"/>
              </a:solidFill>
            </a:endParaRPr>
          </a:p>
          <a:p>
            <a:r>
              <a:rPr lang="ja-JP" altLang="en-US" sz="2400" dirty="0"/>
              <a:t>data_simple.xlsx</a:t>
            </a:r>
            <a:r>
              <a:rPr lang="en-US" altLang="ja-JP" sz="2400" dirty="0"/>
              <a:t>:</a:t>
            </a:r>
            <a:r>
              <a:rPr lang="ja-JP" altLang="en-US" sz="2400" dirty="0"/>
              <a:t> </a:t>
            </a:r>
            <a:r>
              <a:rPr lang="en-US" altLang="ja-JP" sz="2400" dirty="0"/>
              <a:t>1</a:t>
            </a:r>
            <a:r>
              <a:rPr lang="ja-JP" altLang="en-US" sz="2400" dirty="0"/>
              <a:t>目的関数</a:t>
            </a:r>
            <a:r>
              <a:rPr lang="en-US" altLang="ja-JP" sz="2400" dirty="0"/>
              <a:t>2</a:t>
            </a:r>
            <a:r>
              <a:rPr lang="ja-JP" altLang="en-US" sz="2400" dirty="0"/>
              <a:t>記述子 （デフォルト書式）</a:t>
            </a:r>
          </a:p>
          <a:p>
            <a:r>
              <a:rPr lang="ja-JP" altLang="en-US" sz="2400" dirty="0"/>
              <a:t>data_2targets.xlsx</a:t>
            </a:r>
            <a:r>
              <a:rPr lang="en-US" altLang="ja-JP" sz="2400" dirty="0"/>
              <a:t>:</a:t>
            </a:r>
            <a:r>
              <a:rPr lang="ja-JP" altLang="en-US" sz="2400" dirty="0"/>
              <a:t> </a:t>
            </a:r>
            <a:r>
              <a:rPr lang="en-US" altLang="ja-JP" sz="2400" dirty="0"/>
              <a:t>2</a:t>
            </a:r>
            <a:r>
              <a:rPr lang="ja-JP" altLang="en-US" sz="2400" dirty="0"/>
              <a:t>目的関数</a:t>
            </a:r>
            <a:r>
              <a:rPr lang="en-US" altLang="ja-JP" sz="2400" dirty="0"/>
              <a:t>2</a:t>
            </a:r>
            <a:r>
              <a:rPr lang="ja-JP" altLang="en-US" sz="2400" dirty="0"/>
              <a:t>記述子 入力ファイル</a:t>
            </a:r>
          </a:p>
          <a:p>
            <a:r>
              <a:rPr lang="ja-JP" altLang="en-US" sz="2400" dirty="0"/>
              <a:t>data_3targets.xlsx</a:t>
            </a:r>
            <a:r>
              <a:rPr lang="en-US" altLang="ja-JP" sz="2400" dirty="0"/>
              <a:t>:</a:t>
            </a:r>
            <a:r>
              <a:rPr lang="ja-JP" altLang="en-US" sz="2400" dirty="0"/>
              <a:t> </a:t>
            </a:r>
            <a:r>
              <a:rPr lang="en-US" altLang="ja-JP" sz="2400" dirty="0"/>
              <a:t>3</a:t>
            </a:r>
            <a:r>
              <a:rPr lang="ja-JP" altLang="en-US" sz="2400" dirty="0"/>
              <a:t>目的関数</a:t>
            </a:r>
            <a:r>
              <a:rPr lang="en-US" altLang="ja-JP" sz="2400" dirty="0"/>
              <a:t>2</a:t>
            </a:r>
            <a:r>
              <a:rPr lang="ja-JP" altLang="en-US" sz="2400" dirty="0"/>
              <a:t>記述子 入力ファイル</a:t>
            </a:r>
          </a:p>
          <a:p>
            <a:r>
              <a:rPr lang="ja-JP" altLang="en-US" sz="2400" dirty="0"/>
              <a:t>data_3targets-predict1.xlsx</a:t>
            </a:r>
            <a:r>
              <a:rPr lang="en-US" altLang="ja-JP" sz="2400" dirty="0"/>
              <a:t> :</a:t>
            </a:r>
            <a:r>
              <a:rPr lang="ja-JP" altLang="en-US" sz="2400" dirty="0"/>
              <a:t> </a:t>
            </a:r>
            <a:r>
              <a:rPr lang="en-US" altLang="ja-JP" sz="2400" dirty="0"/>
              <a:t>3</a:t>
            </a:r>
            <a:r>
              <a:rPr lang="ja-JP" altLang="en-US" sz="2400" dirty="0"/>
              <a:t>目的関数</a:t>
            </a:r>
            <a:r>
              <a:rPr lang="en-US" altLang="ja-JP" sz="2400" dirty="0"/>
              <a:t>2</a:t>
            </a:r>
            <a:r>
              <a:rPr lang="ja-JP" altLang="en-US" sz="2400" dirty="0"/>
              <a:t>記述子 入力ファイル</a:t>
            </a:r>
          </a:p>
          <a:p>
            <a:r>
              <a:rPr lang="ja-JP" altLang="en-US" sz="2400" dirty="0"/>
              <a:t>data_3targets3descriptors.xlsx</a:t>
            </a:r>
            <a:r>
              <a:rPr lang="en-US" altLang="ja-JP" sz="2400" dirty="0"/>
              <a:t>:</a:t>
            </a:r>
            <a:r>
              <a:rPr lang="ja-JP" altLang="en-US" sz="2400" dirty="0"/>
              <a:t> </a:t>
            </a:r>
            <a:r>
              <a:rPr lang="en-US" altLang="ja-JP" sz="2400" dirty="0"/>
              <a:t>3</a:t>
            </a:r>
            <a:r>
              <a:rPr lang="ja-JP" altLang="en-US" sz="2400" dirty="0"/>
              <a:t>目的関数</a:t>
            </a:r>
            <a:r>
              <a:rPr lang="en-US" altLang="ja-JP" sz="2400" dirty="0"/>
              <a:t>3</a:t>
            </a:r>
            <a:r>
              <a:rPr lang="ja-JP" altLang="en-US" sz="2400" dirty="0"/>
              <a:t>記述子 入力ファイル</a:t>
            </a:r>
          </a:p>
          <a:p>
            <a:endParaRPr lang="en-US" altLang="ja-JP" sz="2400" dirty="0"/>
          </a:p>
          <a:p>
            <a:r>
              <a:rPr lang="ja-JP" altLang="en-US" sz="2400" b="1" dirty="0">
                <a:solidFill>
                  <a:srgbClr val="0000FF"/>
                </a:solidFill>
              </a:rPr>
              <a:t>出力ファイル</a:t>
            </a:r>
            <a:endParaRPr lang="en-US" altLang="ja-JP" sz="2400" b="1" dirty="0">
              <a:solidFill>
                <a:srgbClr val="0000FF"/>
              </a:solidFill>
            </a:endParaRPr>
          </a:p>
          <a:p>
            <a:r>
              <a:rPr lang="ja-JP" altLang="en-US" sz="2400" dirty="0"/>
              <a:t>data_2targets-predict1.xlsx</a:t>
            </a:r>
            <a:r>
              <a:rPr lang="en-US" altLang="ja-JP" sz="2400" dirty="0"/>
              <a:t>:</a:t>
            </a:r>
            <a:r>
              <a:rPr lang="ja-JP" altLang="en-US" sz="2400" dirty="0"/>
              <a:t> 目的関数１の予測分布</a:t>
            </a:r>
          </a:p>
          <a:p>
            <a:r>
              <a:rPr lang="ja-JP" altLang="en-US" sz="2400" dirty="0"/>
              <a:t>data_2targets-predict2.xlsx</a:t>
            </a:r>
            <a:r>
              <a:rPr lang="en-US" altLang="ja-JP" sz="2400" dirty="0"/>
              <a:t> :</a:t>
            </a:r>
            <a:r>
              <a:rPr lang="ja-JP" altLang="en-US" sz="2400" dirty="0"/>
              <a:t> 目的関数２の予測分布</a:t>
            </a:r>
            <a:endParaRPr lang="en-US" altLang="ja-JP" sz="2400" dirty="0"/>
          </a:p>
          <a:p>
            <a:endParaRPr lang="en-US" altLang="ja-JP" sz="2400" dirty="0"/>
          </a:p>
          <a:p>
            <a:r>
              <a:rPr lang="ja-JP" altLang="en-US" sz="2400" dirty="0"/>
              <a:t>data_2targets-</a:t>
            </a:r>
            <a:r>
              <a:rPr lang="en-US" altLang="ja-JP" sz="2400" dirty="0"/>
              <a:t>save</a:t>
            </a:r>
            <a:r>
              <a:rPr lang="ja-JP" altLang="en-US" sz="2400" dirty="0"/>
              <a:t>1.xlsx</a:t>
            </a:r>
            <a:r>
              <a:rPr lang="en-US" altLang="ja-JP" sz="2400" dirty="0"/>
              <a:t>:</a:t>
            </a:r>
            <a:r>
              <a:rPr lang="ja-JP" altLang="en-US" sz="2400" dirty="0"/>
              <a:t> 目的関数１</a:t>
            </a:r>
            <a:r>
              <a:rPr lang="ja-JP" altLang="en-US" sz="2400"/>
              <a:t>の回帰モデル</a:t>
            </a:r>
            <a:endParaRPr lang="ja-JP" altLang="en-US" sz="2400" dirty="0"/>
          </a:p>
          <a:p>
            <a:r>
              <a:rPr lang="ja-JP" altLang="en-US" sz="2400" dirty="0"/>
              <a:t>data_2targets-</a:t>
            </a:r>
            <a:r>
              <a:rPr lang="en-US" altLang="ja-JP" sz="2400" dirty="0"/>
              <a:t>save</a:t>
            </a:r>
            <a:r>
              <a:rPr lang="ja-JP" altLang="en-US" sz="2400" dirty="0"/>
              <a:t>2.xlsx</a:t>
            </a:r>
            <a:r>
              <a:rPr lang="en-US" altLang="ja-JP" sz="2400" dirty="0"/>
              <a:t> :</a:t>
            </a:r>
            <a:r>
              <a:rPr lang="ja-JP" altLang="en-US" sz="2400" dirty="0"/>
              <a:t> 目的関数２の回帰モデル</a:t>
            </a:r>
          </a:p>
          <a:p>
            <a:endParaRPr lang="ja-JP" altLang="en-US" sz="2400" dirty="0"/>
          </a:p>
        </p:txBody>
      </p:sp>
    </p:spTree>
    <p:extLst>
      <p:ext uri="{BB962C8B-B14F-4D97-AF65-F5344CB8AC3E}">
        <p14:creationId xmlns:p14="http://schemas.microsoft.com/office/powerpoint/2010/main" val="9401600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入力ファイル</a:t>
            </a:r>
            <a:r>
              <a:rPr lang="en-US" altLang="ja-JP" sz="3600" b="1" dirty="0">
                <a:solidFill>
                  <a:srgbClr val="0000FF"/>
                </a:solidFill>
              </a:rPr>
              <a:t>: Excel (.xlsx) </a:t>
            </a:r>
            <a:r>
              <a:rPr lang="ja-JP" altLang="en-US" sz="3600" b="1" dirty="0">
                <a:solidFill>
                  <a:srgbClr val="0000FF"/>
                </a:solidFill>
              </a:rPr>
              <a:t>か</a:t>
            </a:r>
            <a:r>
              <a:rPr lang="en-US" altLang="ja-JP" sz="3600" b="1" dirty="0">
                <a:solidFill>
                  <a:srgbClr val="0000FF"/>
                </a:solidFill>
              </a:rPr>
              <a:t> CSV (.csv)</a:t>
            </a:r>
          </a:p>
        </p:txBody>
      </p:sp>
      <p:sp>
        <p:nvSpPr>
          <p:cNvPr id="27" name="テキスト ボックス 26"/>
          <p:cNvSpPr txBox="1"/>
          <p:nvPr/>
        </p:nvSpPr>
        <p:spPr>
          <a:xfrm>
            <a:off x="44027" y="775849"/>
            <a:ext cx="3712249" cy="369332"/>
          </a:xfrm>
          <a:prstGeom prst="rect">
            <a:avLst/>
          </a:prstGeom>
          <a:noFill/>
        </p:spPr>
        <p:txBody>
          <a:bodyPr wrap="square" rtlCol="0">
            <a:spAutoFit/>
          </a:bodyPr>
          <a:lstStyle/>
          <a:p>
            <a:pPr>
              <a:defRPr/>
            </a:pPr>
            <a:r>
              <a:rPr lang="en-US" altLang="ja-JP" b="1" dirty="0">
                <a:latin typeface="Times New Roman"/>
                <a:ea typeface="ＭＳ Ｐゴシック"/>
              </a:rPr>
              <a:t>data_simple.xlsx (data_simple.csv)</a:t>
            </a:r>
            <a:endParaRPr lang="en-US" altLang="ja-JP" b="1" dirty="0">
              <a:solidFill>
                <a:srgbClr val="FF0000"/>
              </a:solidFill>
              <a:latin typeface="Times New Roman"/>
              <a:ea typeface="ＭＳ Ｐゴシック"/>
            </a:endParaRPr>
          </a:p>
        </p:txBody>
      </p:sp>
      <p:graphicFrame>
        <p:nvGraphicFramePr>
          <p:cNvPr id="2" name="オブジェクト 1">
            <a:extLst>
              <a:ext uri="{FF2B5EF4-FFF2-40B4-BE49-F238E27FC236}">
                <a16:creationId xmlns:a16="http://schemas.microsoft.com/office/drawing/2014/main" id="{4CB46324-9817-E9D9-4394-3D1A5EF93F31}"/>
              </a:ext>
            </a:extLst>
          </p:cNvPr>
          <p:cNvGraphicFramePr>
            <a:graphicFrameLocks noChangeAspect="1"/>
          </p:cNvGraphicFramePr>
          <p:nvPr/>
        </p:nvGraphicFramePr>
        <p:xfrm>
          <a:off x="321691" y="1298175"/>
          <a:ext cx="3303972" cy="4582929"/>
        </p:xfrm>
        <a:graphic>
          <a:graphicData uri="http://schemas.openxmlformats.org/presentationml/2006/ole">
            <mc:AlternateContent xmlns:mc="http://schemas.openxmlformats.org/markup-compatibility/2006">
              <mc:Choice xmlns:v="urn:schemas-microsoft-com:vml" Requires="v">
                <p:oleObj name="Worksheet" r:id="rId3" imgW="2067126" imgH="2866889" progId="Excel.Sheet.12">
                  <p:embed/>
                </p:oleObj>
              </mc:Choice>
              <mc:Fallback>
                <p:oleObj name="Worksheet" r:id="rId3" imgW="2067126" imgH="2866889" progId="Excel.Sheet.12">
                  <p:embed/>
                  <p:pic>
                    <p:nvPicPr>
                      <p:cNvPr id="2" name="オブジェクト 1">
                        <a:extLst>
                          <a:ext uri="{FF2B5EF4-FFF2-40B4-BE49-F238E27FC236}">
                            <a16:creationId xmlns:a16="http://schemas.microsoft.com/office/drawing/2014/main" id="{4CB46324-9817-E9D9-4394-3D1A5EF93F31}"/>
                          </a:ext>
                        </a:extLst>
                      </p:cNvPr>
                      <p:cNvPicPr/>
                      <p:nvPr/>
                    </p:nvPicPr>
                    <p:blipFill>
                      <a:blip r:embed="rId4"/>
                      <a:stretch>
                        <a:fillRect/>
                      </a:stretch>
                    </p:blipFill>
                    <p:spPr>
                      <a:xfrm>
                        <a:off x="321691" y="1298175"/>
                        <a:ext cx="3303972" cy="4582929"/>
                      </a:xfrm>
                      <a:prstGeom prst="rect">
                        <a:avLst/>
                      </a:prstGeom>
                    </p:spPr>
                  </p:pic>
                </p:oleObj>
              </mc:Fallback>
            </mc:AlternateContent>
          </a:graphicData>
        </a:graphic>
      </p:graphicFrame>
      <p:sp>
        <p:nvSpPr>
          <p:cNvPr id="3" name="テキスト ボックス 2">
            <a:extLst>
              <a:ext uri="{FF2B5EF4-FFF2-40B4-BE49-F238E27FC236}">
                <a16:creationId xmlns:a16="http://schemas.microsoft.com/office/drawing/2014/main" id="{5D3CADE0-E29A-CC0F-F938-7DE6AF8F4A9A}"/>
              </a:ext>
            </a:extLst>
          </p:cNvPr>
          <p:cNvSpPr txBox="1"/>
          <p:nvPr/>
        </p:nvSpPr>
        <p:spPr>
          <a:xfrm>
            <a:off x="3906655" y="1612996"/>
            <a:ext cx="5237345" cy="2585323"/>
          </a:xfrm>
          <a:prstGeom prst="rect">
            <a:avLst/>
          </a:prstGeom>
          <a:noFill/>
        </p:spPr>
        <p:txBody>
          <a:bodyPr wrap="square" rtlCol="0">
            <a:spAutoFit/>
          </a:bodyPr>
          <a:lstStyle/>
          <a:p>
            <a:pPr>
              <a:defRPr/>
            </a:pPr>
            <a:r>
              <a:rPr lang="ja-JP" altLang="en-US" b="1" dirty="0">
                <a:latin typeface="Times New Roman"/>
                <a:ea typeface="ＭＳ Ｐゴシック"/>
              </a:rPr>
              <a:t>デフォルトの書式</a:t>
            </a:r>
            <a:r>
              <a:rPr lang="en-US" altLang="ja-JP" b="1" dirty="0">
                <a:latin typeface="Times New Roman"/>
                <a:ea typeface="ＭＳ Ｐゴシック"/>
              </a:rPr>
              <a:t>:</a:t>
            </a:r>
          </a:p>
          <a:p>
            <a:pPr>
              <a:defRPr/>
            </a:pPr>
            <a:r>
              <a:rPr lang="ja-JP" altLang="en-US" b="1" dirty="0">
                <a:latin typeface="Times New Roman"/>
                <a:ea typeface="ＭＳ Ｐゴシック"/>
              </a:rPr>
              <a:t>　１列目</a:t>
            </a:r>
            <a:r>
              <a:rPr lang="en-US" altLang="ja-JP" b="1" dirty="0">
                <a:latin typeface="Times New Roman"/>
                <a:ea typeface="ＭＳ Ｐゴシック"/>
              </a:rPr>
              <a:t>: </a:t>
            </a:r>
            <a:r>
              <a:rPr lang="ja-JP" altLang="en-US" b="1" dirty="0">
                <a:latin typeface="Times New Roman"/>
                <a:ea typeface="ＭＳ Ｐゴシック"/>
              </a:rPr>
              <a:t>目的関数</a:t>
            </a:r>
            <a:endParaRPr lang="en-US" altLang="ja-JP" b="1" dirty="0">
              <a:latin typeface="Times New Roman"/>
              <a:ea typeface="ＭＳ Ｐゴシック"/>
            </a:endParaRPr>
          </a:p>
          <a:p>
            <a:pPr>
              <a:defRPr/>
            </a:pPr>
            <a:r>
              <a:rPr lang="ja-JP" altLang="en-US" b="1" dirty="0">
                <a:latin typeface="Times New Roman"/>
                <a:ea typeface="ＭＳ Ｐゴシック"/>
              </a:rPr>
              <a:t>　２列目以降</a:t>
            </a:r>
            <a:r>
              <a:rPr lang="en-US" altLang="ja-JP" b="1" dirty="0">
                <a:latin typeface="Times New Roman"/>
                <a:ea typeface="ＭＳ Ｐゴシック"/>
              </a:rPr>
              <a:t>: </a:t>
            </a:r>
            <a:r>
              <a:rPr lang="ja-JP" altLang="en-US" b="1" dirty="0">
                <a:latin typeface="Times New Roman"/>
                <a:ea typeface="ＭＳ Ｐゴシック"/>
              </a:rPr>
              <a:t>記述子</a:t>
            </a:r>
            <a:endParaRPr lang="en-US" altLang="ja-JP" b="1" dirty="0">
              <a:latin typeface="Times New Roman"/>
              <a:ea typeface="ＭＳ Ｐゴシック"/>
            </a:endParaRPr>
          </a:p>
          <a:p>
            <a:pPr>
              <a:defRPr/>
            </a:pPr>
            <a:endParaRPr lang="en-US" altLang="ja-JP" b="1" dirty="0">
              <a:solidFill>
                <a:srgbClr val="FF0000"/>
              </a:solidFill>
              <a:latin typeface="Times New Roman"/>
              <a:ea typeface="ＭＳ Ｐゴシック"/>
            </a:endParaRPr>
          </a:p>
          <a:p>
            <a:pPr>
              <a:defRPr/>
            </a:pPr>
            <a:r>
              <a:rPr lang="ja-JP" altLang="en-US" b="1" dirty="0">
                <a:solidFill>
                  <a:srgbClr val="FF0000"/>
                </a:solidFill>
                <a:latin typeface="Times New Roman"/>
                <a:ea typeface="ＭＳ Ｐゴシック"/>
              </a:rPr>
              <a:t>目的関数には空白があってもよい</a:t>
            </a:r>
            <a:br>
              <a:rPr lang="en-US" altLang="ja-JP" b="1" dirty="0">
                <a:solidFill>
                  <a:srgbClr val="FF0000"/>
                </a:solidFill>
                <a:latin typeface="Times New Roman"/>
                <a:ea typeface="ＭＳ Ｐゴシック"/>
              </a:rPr>
            </a:br>
            <a:r>
              <a:rPr lang="ja-JP" altLang="en-US" b="1" dirty="0">
                <a:solidFill>
                  <a:srgbClr val="FF0000"/>
                </a:solidFill>
                <a:latin typeface="Times New Roman"/>
                <a:ea typeface="ＭＳ Ｐゴシック"/>
              </a:rPr>
              <a:t>　空白のないデータ</a:t>
            </a:r>
            <a:r>
              <a:rPr lang="en-US" altLang="ja-JP" b="1" dirty="0">
                <a:solidFill>
                  <a:srgbClr val="FF0000"/>
                </a:solidFill>
                <a:latin typeface="Times New Roman"/>
                <a:ea typeface="ＭＳ Ｐゴシック"/>
              </a:rPr>
              <a:t>:</a:t>
            </a:r>
            <a:r>
              <a:rPr lang="ja-JP" altLang="en-US" b="1" dirty="0">
                <a:solidFill>
                  <a:srgbClr val="FF0000"/>
                </a:solidFill>
                <a:latin typeface="Times New Roman"/>
                <a:ea typeface="ＭＳ Ｐゴシック"/>
              </a:rPr>
              <a:t> 学習データ</a:t>
            </a:r>
            <a:endParaRPr lang="en-US" altLang="ja-JP" b="1" dirty="0">
              <a:solidFill>
                <a:srgbClr val="FF0000"/>
              </a:solidFill>
              <a:latin typeface="Times New Roman"/>
              <a:ea typeface="ＭＳ Ｐゴシック"/>
            </a:endParaRPr>
          </a:p>
          <a:p>
            <a:pPr>
              <a:defRPr/>
            </a:pPr>
            <a:r>
              <a:rPr lang="ja-JP" altLang="en-US" b="1" dirty="0">
                <a:solidFill>
                  <a:srgbClr val="FF0000"/>
                </a:solidFill>
                <a:latin typeface="Times New Roman"/>
                <a:ea typeface="ＭＳ Ｐゴシック"/>
              </a:rPr>
              <a:t>　空白のある記述子</a:t>
            </a:r>
            <a:r>
              <a:rPr lang="en-US" altLang="ja-JP" b="1" dirty="0">
                <a:solidFill>
                  <a:srgbClr val="FF0000"/>
                </a:solidFill>
                <a:latin typeface="Times New Roman"/>
                <a:ea typeface="ＭＳ Ｐゴシック"/>
              </a:rPr>
              <a:t>:</a:t>
            </a:r>
            <a:r>
              <a:rPr lang="ja-JP" altLang="en-US" b="1" dirty="0">
                <a:solidFill>
                  <a:srgbClr val="FF0000"/>
                </a:solidFill>
                <a:latin typeface="Times New Roman"/>
                <a:ea typeface="ＭＳ Ｐゴシック"/>
              </a:rPr>
              <a:t> 予測を行い、グラフを表示する</a:t>
            </a:r>
            <a:endParaRPr lang="en-US" altLang="ja-JP" b="1" dirty="0">
              <a:solidFill>
                <a:srgbClr val="FF0000"/>
              </a:solidFill>
              <a:latin typeface="Times New Roman"/>
              <a:ea typeface="ＭＳ Ｐゴシック"/>
            </a:endParaRPr>
          </a:p>
          <a:p>
            <a:pPr>
              <a:defRPr/>
            </a:pPr>
            <a:r>
              <a:rPr lang="ja-JP" altLang="en-US" b="1" dirty="0">
                <a:solidFill>
                  <a:srgbClr val="FF0000"/>
                </a:solidFill>
                <a:latin typeface="Times New Roman"/>
                <a:ea typeface="ＭＳ Ｐゴシック"/>
              </a:rPr>
              <a:t>目的関数は複数あってもよい</a:t>
            </a:r>
            <a:br>
              <a:rPr lang="en-US" altLang="ja-JP" b="1" dirty="0">
                <a:solidFill>
                  <a:srgbClr val="FF0000"/>
                </a:solidFill>
                <a:latin typeface="Times New Roman"/>
                <a:ea typeface="ＭＳ Ｐゴシック"/>
              </a:rPr>
            </a:br>
            <a:endParaRPr lang="en-US" altLang="ja-JP" b="1" dirty="0">
              <a:solidFill>
                <a:srgbClr val="FF0000"/>
              </a:solidFill>
              <a:latin typeface="Times New Roman"/>
              <a:ea typeface="ＭＳ Ｐゴシック"/>
            </a:endParaRPr>
          </a:p>
        </p:txBody>
      </p:sp>
      <p:sp>
        <p:nvSpPr>
          <p:cNvPr id="4" name="テキスト ボックス 3">
            <a:extLst>
              <a:ext uri="{FF2B5EF4-FFF2-40B4-BE49-F238E27FC236}">
                <a16:creationId xmlns:a16="http://schemas.microsoft.com/office/drawing/2014/main" id="{28AAFC85-3818-05E0-D59E-4689F35CA44F}"/>
              </a:ext>
            </a:extLst>
          </p:cNvPr>
          <p:cNvSpPr txBox="1"/>
          <p:nvPr/>
        </p:nvSpPr>
        <p:spPr>
          <a:xfrm>
            <a:off x="0" y="5657671"/>
            <a:ext cx="5740400" cy="923330"/>
          </a:xfrm>
          <a:prstGeom prst="rect">
            <a:avLst/>
          </a:prstGeom>
          <a:solidFill>
            <a:schemeClr val="accent2"/>
          </a:solidFill>
        </p:spPr>
        <p:txBody>
          <a:bodyPr wrap="square" rtlCol="0">
            <a:spAutoFit/>
          </a:bodyPr>
          <a:lstStyle/>
          <a:p>
            <a:pPr>
              <a:defRPr/>
            </a:pPr>
            <a:r>
              <a:rPr lang="ja-JP" altLang="en-US" b="1" dirty="0">
                <a:solidFill>
                  <a:srgbClr val="FFFF00"/>
                </a:solidFill>
                <a:latin typeface="Times New Roman"/>
                <a:ea typeface="ＭＳ Ｐゴシック"/>
              </a:rPr>
              <a:t>重要：</a:t>
            </a:r>
            <a:endParaRPr lang="en-US" altLang="ja-JP" b="1" dirty="0">
              <a:solidFill>
                <a:srgbClr val="FFFF00"/>
              </a:solidFill>
              <a:latin typeface="Times New Roman"/>
              <a:ea typeface="ＭＳ Ｐゴシック"/>
            </a:endParaRPr>
          </a:p>
          <a:p>
            <a:pPr>
              <a:defRPr/>
            </a:pPr>
            <a:r>
              <a:rPr lang="en-US" altLang="ja-JP" b="1" dirty="0">
                <a:solidFill>
                  <a:srgbClr val="FFFF00"/>
                </a:solidFill>
                <a:latin typeface="Times New Roman"/>
                <a:ea typeface="ＭＳ Ｐゴシック"/>
              </a:rPr>
              <a:t>  </a:t>
            </a:r>
            <a:r>
              <a:rPr lang="ja-JP" altLang="en-US" b="1" dirty="0">
                <a:solidFill>
                  <a:srgbClr val="FFFF00"/>
                </a:solidFill>
                <a:latin typeface="Times New Roman"/>
                <a:ea typeface="ＭＳ Ｐゴシック"/>
              </a:rPr>
              <a:t>目的関数には、最低１つはブランクデータが必要。</a:t>
            </a:r>
            <a:br>
              <a:rPr lang="en-US" altLang="ja-JP" b="1" dirty="0">
                <a:solidFill>
                  <a:srgbClr val="FFFF00"/>
                </a:solidFill>
                <a:latin typeface="Times New Roman"/>
                <a:ea typeface="ＭＳ Ｐゴシック"/>
              </a:rPr>
            </a:br>
            <a:r>
              <a:rPr lang="ja-JP" altLang="en-US" b="1" dirty="0">
                <a:solidFill>
                  <a:srgbClr val="FFFF00"/>
                </a:solidFill>
                <a:latin typeface="Times New Roman"/>
                <a:ea typeface="ＭＳ Ｐゴシック"/>
              </a:rPr>
              <a:t>　ブランクデータがない場合は自動的に追加する。</a:t>
            </a:r>
            <a:endParaRPr lang="en-US" altLang="ja-JP" b="1" dirty="0">
              <a:solidFill>
                <a:srgbClr val="FFFF00"/>
              </a:solidFill>
              <a:latin typeface="Times New Roman"/>
              <a:ea typeface="ＭＳ Ｐゴシック"/>
            </a:endParaRPr>
          </a:p>
        </p:txBody>
      </p:sp>
      <p:sp>
        <p:nvSpPr>
          <p:cNvPr id="5" name="テキスト ボックス 4">
            <a:extLst>
              <a:ext uri="{FF2B5EF4-FFF2-40B4-BE49-F238E27FC236}">
                <a16:creationId xmlns:a16="http://schemas.microsoft.com/office/drawing/2014/main" id="{3C1C4BF6-1AD5-FFEC-84E6-F3D74CD326C8}"/>
              </a:ext>
            </a:extLst>
          </p:cNvPr>
          <p:cNvSpPr txBox="1"/>
          <p:nvPr/>
        </p:nvSpPr>
        <p:spPr>
          <a:xfrm>
            <a:off x="3906655" y="3999279"/>
            <a:ext cx="5237345" cy="1477328"/>
          </a:xfrm>
          <a:prstGeom prst="rect">
            <a:avLst/>
          </a:prstGeom>
          <a:solidFill>
            <a:schemeClr val="accent2"/>
          </a:solidFill>
        </p:spPr>
        <p:txBody>
          <a:bodyPr wrap="square" rtlCol="0">
            <a:spAutoFit/>
          </a:bodyPr>
          <a:lstStyle/>
          <a:p>
            <a:pPr>
              <a:defRPr/>
            </a:pPr>
            <a:r>
              <a:rPr lang="ja-JP" altLang="en-US" b="1" dirty="0">
                <a:solidFill>
                  <a:srgbClr val="FFFF00"/>
                </a:solidFill>
                <a:latin typeface="Times New Roman"/>
                <a:ea typeface="ＭＳ Ｐゴシック"/>
              </a:rPr>
              <a:t>注意：</a:t>
            </a:r>
            <a:endParaRPr lang="en-US" altLang="ja-JP" b="1" dirty="0">
              <a:solidFill>
                <a:srgbClr val="FFFF00"/>
              </a:solidFill>
              <a:latin typeface="Times New Roman"/>
              <a:ea typeface="ＭＳ Ｐゴシック"/>
            </a:endParaRPr>
          </a:p>
          <a:p>
            <a:pPr>
              <a:defRPr/>
            </a:pPr>
            <a:r>
              <a:rPr lang="ja-JP" altLang="en-US" b="1" dirty="0">
                <a:solidFill>
                  <a:srgbClr val="FFFF00"/>
                </a:solidFill>
                <a:latin typeface="Times New Roman"/>
                <a:ea typeface="ＭＳ Ｐゴシック"/>
              </a:rPr>
              <a:t>　記述子や目的関数が指数関数的に変化する場合、対数を取ってなるべく線形化したほうがいい。</a:t>
            </a:r>
            <a:endParaRPr lang="en-US" altLang="ja-JP" b="1" dirty="0">
              <a:solidFill>
                <a:srgbClr val="FFFF00"/>
              </a:solidFill>
              <a:latin typeface="Times New Roman"/>
              <a:ea typeface="ＭＳ Ｐゴシック"/>
            </a:endParaRPr>
          </a:p>
          <a:p>
            <a:pPr>
              <a:defRPr/>
            </a:pPr>
            <a:r>
              <a:rPr lang="ja-JP" altLang="en-US" b="1" dirty="0">
                <a:solidFill>
                  <a:srgbClr val="FFFF00"/>
                </a:solidFill>
                <a:latin typeface="Times New Roman"/>
                <a:ea typeface="ＭＳ Ｐゴシック"/>
              </a:rPr>
              <a:t>　逆に、記述子や目的関数が対数的に変化する場合、指数を取ってなるべく線形化したほうがいい。</a:t>
            </a:r>
            <a:endParaRPr lang="en-US" altLang="ja-JP" b="1" dirty="0">
              <a:solidFill>
                <a:srgbClr val="FFFF00"/>
              </a:solidFill>
              <a:latin typeface="Times New Roman"/>
              <a:ea typeface="ＭＳ Ｐゴシック"/>
            </a:endParaRPr>
          </a:p>
        </p:txBody>
      </p:sp>
    </p:spTree>
    <p:extLst>
      <p:ext uri="{BB962C8B-B14F-4D97-AF65-F5344CB8AC3E}">
        <p14:creationId xmlns:p14="http://schemas.microsoft.com/office/powerpoint/2010/main" val="37290316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    3</a:t>
            </a:r>
            <a:r>
              <a:rPr lang="ja-JP" altLang="en-US" sz="3600" b="1" dirty="0">
                <a:solidFill>
                  <a:srgbClr val="0000FF"/>
                </a:solidFill>
              </a:rPr>
              <a:t>つ以上の目的関数も扱える</a:t>
            </a:r>
            <a:endParaRPr lang="en-US" altLang="ja-JP" sz="3600" b="1" dirty="0">
              <a:solidFill>
                <a:srgbClr val="0000FF"/>
              </a:solidFill>
            </a:endParaRPr>
          </a:p>
        </p:txBody>
      </p:sp>
      <p:sp>
        <p:nvSpPr>
          <p:cNvPr id="27" name="テキスト ボックス 26"/>
          <p:cNvSpPr txBox="1"/>
          <p:nvPr/>
        </p:nvSpPr>
        <p:spPr>
          <a:xfrm>
            <a:off x="44027" y="775849"/>
            <a:ext cx="37122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data_3targets.xlsx</a:t>
            </a:r>
            <a:endParaRPr kumimoji="0"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3" name="テキスト ボックス 2">
            <a:extLst>
              <a:ext uri="{FF2B5EF4-FFF2-40B4-BE49-F238E27FC236}">
                <a16:creationId xmlns:a16="http://schemas.microsoft.com/office/drawing/2014/main" id="{5D3CADE0-E29A-CC0F-F938-7DE6AF8F4A9A}"/>
              </a:ext>
            </a:extLst>
          </p:cNvPr>
          <p:cNvSpPr txBox="1"/>
          <p:nvPr/>
        </p:nvSpPr>
        <p:spPr>
          <a:xfrm>
            <a:off x="3779642" y="1074989"/>
            <a:ext cx="5344025"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ヘッダーのラベルには以下の制御子を</a:t>
            </a:r>
            <a:b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含めることができる </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大文字・小文字を区別しない</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‘max{</a:t>
            </a:r>
            <a:r>
              <a:rPr kumimoji="0" lang="en-US" altLang="ja-JP" sz="1800" b="1" i="0" u="none" strike="noStrike" kern="1200" cap="none" spc="0" normalizeH="0" baseline="0" noProof="0" dirty="0" err="1">
                <a:ln>
                  <a:noFill/>
                </a:ln>
                <a:solidFill>
                  <a:srgbClr val="000000"/>
                </a:solidFill>
                <a:effectLst/>
                <a:uLnTx/>
                <a:uFillTx/>
                <a:latin typeface="Times New Roman"/>
                <a:ea typeface="ＭＳ Ｐゴシック"/>
                <a:cs typeface="+mn-cs"/>
              </a:rPr>
              <a:t>idx</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(default): </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最大値のスコアを推薦</a:t>
            </a:r>
            <a:endPar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800" b="1" i="0" u="none" strike="noStrike" kern="1200" cap="none" spc="0" normalizeH="0" baseline="0" noProof="0" dirty="0" err="1">
                <a:ln>
                  <a:noFill/>
                </a:ln>
                <a:solidFill>
                  <a:srgbClr val="000000"/>
                </a:solidFill>
                <a:effectLst/>
                <a:uLnTx/>
                <a:uFillTx/>
                <a:latin typeface="Times New Roman"/>
                <a:ea typeface="ＭＳ Ｐゴシック"/>
                <a:cs typeface="+mn-cs"/>
              </a:rPr>
              <a:t>idx</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は不要だが、</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から始まる順序を指定できる。</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t>
            </a:r>
            <a:b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800" b="1" i="0" u="none" strike="noStrike" kern="1200" cap="none" spc="0" normalizeH="0" baseline="0" noProof="0" dirty="0" err="1">
                <a:ln>
                  <a:noFill/>
                </a:ln>
                <a:solidFill>
                  <a:srgbClr val="000000"/>
                </a:solidFill>
                <a:effectLst/>
                <a:uLnTx/>
                <a:uFillTx/>
                <a:latin typeface="Times New Roman"/>
                <a:ea typeface="ＭＳ Ｐゴシック"/>
                <a:cs typeface="+mn-cs"/>
              </a:rPr>
              <a:t>idx</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は一意でなければいけない</a:t>
            </a:r>
            <a:endPar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‘min{</a:t>
            </a:r>
            <a:r>
              <a:rPr kumimoji="0" lang="en-US" altLang="ja-JP" sz="1800" b="1" i="0" u="none" strike="noStrike" kern="1200" cap="none" spc="0" normalizeH="0" baseline="0" noProof="0" dirty="0" err="1">
                <a:ln>
                  <a:noFill/>
                </a:ln>
                <a:solidFill>
                  <a:srgbClr val="000000"/>
                </a:solidFill>
                <a:effectLst/>
                <a:uLnTx/>
                <a:uFillTx/>
                <a:latin typeface="Times New Roman"/>
                <a:ea typeface="ＭＳ Ｐゴシック"/>
                <a:cs typeface="+mn-cs"/>
              </a:rPr>
              <a:t>idx</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最初値のスコアを推薦</a:t>
            </a:r>
            <a:endPar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目的関数は</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に変換される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は目的関数</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 ラベルの先頭が </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 の列は無視される</a:t>
            </a:r>
            <a:endPar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列目</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#1 </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目的関数 </a:t>
            </a:r>
            <a:r>
              <a:rPr kumimoji="0" lang="en-US" altLang="ja-JP" sz="1800" b="1"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1</a:t>
            </a:r>
            <a:endParaRPr kumimoji="0" lang="en-US" altLang="ja-JP" sz="1800" b="1" i="1"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2</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列目</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#2</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目的関数 </a:t>
            </a:r>
            <a:r>
              <a:rPr kumimoji="0" lang="en-US" altLang="ja-JP" sz="1800" b="1"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3</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列目</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#3</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目的関数</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800" b="1"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1 * </a:t>
            </a:r>
            <a:r>
              <a:rPr kumimoji="0" lang="en-US" altLang="ja-JP" sz="1800" b="1"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2</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 に等しくしている</a:t>
            </a:r>
            <a:endPar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4</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列目と</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5</a:t>
            </a:r>
            <a:r>
              <a:rPr kumimoji="0" lang="ja-JP" altLang="en-US" sz="1800" b="1" i="0" u="none" strike="noStrike" kern="1200" cap="none" spc="0" normalizeH="0" baseline="0" noProof="0" dirty="0">
                <a:ln>
                  <a:noFill/>
                </a:ln>
                <a:solidFill>
                  <a:srgbClr val="000000"/>
                </a:solidFill>
                <a:effectLst/>
                <a:uLnTx/>
                <a:uFillTx/>
                <a:latin typeface="Times New Roman"/>
                <a:ea typeface="ＭＳ Ｐゴシック"/>
                <a:cs typeface="+mn-cs"/>
              </a:rPr>
              <a:t>列目</a:t>
            </a:r>
            <a:r>
              <a:rPr kumimoji="0"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Descriptors</a:t>
            </a:r>
            <a:endParaRPr kumimoji="0"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graphicFrame>
        <p:nvGraphicFramePr>
          <p:cNvPr id="4" name="オブジェクト 3">
            <a:extLst>
              <a:ext uri="{FF2B5EF4-FFF2-40B4-BE49-F238E27FC236}">
                <a16:creationId xmlns:a16="http://schemas.microsoft.com/office/drawing/2014/main" id="{C19D9350-AB69-52D9-4CD9-ADB92244891A}"/>
              </a:ext>
            </a:extLst>
          </p:cNvPr>
          <p:cNvGraphicFramePr>
            <a:graphicFrameLocks noChangeAspect="1"/>
          </p:cNvGraphicFramePr>
          <p:nvPr/>
        </p:nvGraphicFramePr>
        <p:xfrm>
          <a:off x="180888" y="1417504"/>
          <a:ext cx="3438525" cy="2628900"/>
        </p:xfrm>
        <a:graphic>
          <a:graphicData uri="http://schemas.openxmlformats.org/presentationml/2006/ole">
            <mc:AlternateContent xmlns:mc="http://schemas.openxmlformats.org/markup-compatibility/2006">
              <mc:Choice xmlns:v="urn:schemas-microsoft-com:vml" Requires="v">
                <p:oleObj name="Worksheet" r:id="rId3" imgW="3438675" imgH="2628900" progId="Excel.Sheet.12">
                  <p:embed/>
                </p:oleObj>
              </mc:Choice>
              <mc:Fallback>
                <p:oleObj name="Worksheet" r:id="rId3" imgW="3438675" imgH="2628900" progId="Excel.Sheet.12">
                  <p:embed/>
                  <p:pic>
                    <p:nvPicPr>
                      <p:cNvPr id="4" name="オブジェクト 3">
                        <a:extLst>
                          <a:ext uri="{FF2B5EF4-FFF2-40B4-BE49-F238E27FC236}">
                            <a16:creationId xmlns:a16="http://schemas.microsoft.com/office/drawing/2014/main" id="{C19D9350-AB69-52D9-4CD9-ADB92244891A}"/>
                          </a:ext>
                        </a:extLst>
                      </p:cNvPr>
                      <p:cNvPicPr/>
                      <p:nvPr/>
                    </p:nvPicPr>
                    <p:blipFill>
                      <a:blip r:embed="rId4"/>
                      <a:stretch>
                        <a:fillRect/>
                      </a:stretch>
                    </p:blipFill>
                    <p:spPr>
                      <a:xfrm>
                        <a:off x="180888" y="1417504"/>
                        <a:ext cx="3438525" cy="2628900"/>
                      </a:xfrm>
                      <a:prstGeom prst="rect">
                        <a:avLst/>
                      </a:prstGeom>
                    </p:spPr>
                  </p:pic>
                </p:oleObj>
              </mc:Fallback>
            </mc:AlternateContent>
          </a:graphicData>
        </a:graphic>
      </p:graphicFrame>
      <p:sp>
        <p:nvSpPr>
          <p:cNvPr id="5" name="テキスト ボックス 4">
            <a:extLst>
              <a:ext uri="{FF2B5EF4-FFF2-40B4-BE49-F238E27FC236}">
                <a16:creationId xmlns:a16="http://schemas.microsoft.com/office/drawing/2014/main" id="{006F5BA0-4BE7-4082-AB31-EB5BA77C3BAA}"/>
              </a:ext>
            </a:extLst>
          </p:cNvPr>
          <p:cNvSpPr txBox="1"/>
          <p:nvPr/>
        </p:nvSpPr>
        <p:spPr>
          <a:xfrm>
            <a:off x="0" y="5657671"/>
            <a:ext cx="5740400" cy="923330"/>
          </a:xfrm>
          <a:prstGeom prst="rect">
            <a:avLst/>
          </a:prstGeom>
          <a:solidFill>
            <a:schemeClr val="accent2"/>
          </a:solidFill>
        </p:spPr>
        <p:txBody>
          <a:bodyPr wrap="square" rtlCol="0">
            <a:spAutoFit/>
          </a:bodyPr>
          <a:lstStyle/>
          <a:p>
            <a:pPr>
              <a:defRPr/>
            </a:pPr>
            <a:r>
              <a:rPr lang="ja-JP" altLang="en-US" b="1" dirty="0">
                <a:solidFill>
                  <a:srgbClr val="FFFF00"/>
                </a:solidFill>
                <a:latin typeface="Times New Roman"/>
                <a:ea typeface="ＭＳ Ｐゴシック"/>
              </a:rPr>
              <a:t>重要：</a:t>
            </a:r>
            <a:endParaRPr lang="en-US" altLang="ja-JP" b="1" dirty="0">
              <a:solidFill>
                <a:srgbClr val="FFFF00"/>
              </a:solidFill>
              <a:latin typeface="Times New Roman"/>
              <a:ea typeface="ＭＳ Ｐゴシック"/>
            </a:endParaRPr>
          </a:p>
          <a:p>
            <a:pPr>
              <a:defRPr/>
            </a:pPr>
            <a:r>
              <a:rPr lang="en-US" altLang="ja-JP" b="1" dirty="0">
                <a:solidFill>
                  <a:srgbClr val="FFFF00"/>
                </a:solidFill>
                <a:latin typeface="Times New Roman"/>
                <a:ea typeface="ＭＳ Ｐゴシック"/>
              </a:rPr>
              <a:t>  </a:t>
            </a:r>
            <a:r>
              <a:rPr lang="ja-JP" altLang="en-US" b="1" dirty="0">
                <a:solidFill>
                  <a:srgbClr val="FFFF00"/>
                </a:solidFill>
                <a:latin typeface="Times New Roman"/>
                <a:ea typeface="ＭＳ Ｐゴシック"/>
              </a:rPr>
              <a:t>目的関数には、最低１つはブランクデータが必要。</a:t>
            </a:r>
            <a:br>
              <a:rPr lang="en-US" altLang="ja-JP" b="1" dirty="0">
                <a:solidFill>
                  <a:srgbClr val="FFFF00"/>
                </a:solidFill>
                <a:latin typeface="Times New Roman"/>
                <a:ea typeface="ＭＳ Ｐゴシック"/>
              </a:rPr>
            </a:br>
            <a:r>
              <a:rPr lang="ja-JP" altLang="en-US" b="1" dirty="0">
                <a:solidFill>
                  <a:srgbClr val="FFFF00"/>
                </a:solidFill>
                <a:latin typeface="Times New Roman"/>
                <a:ea typeface="ＭＳ Ｐゴシック"/>
              </a:rPr>
              <a:t>　ブランクデータがない場合は自動的に追加する。</a:t>
            </a:r>
            <a:endParaRPr lang="en-US" altLang="ja-JP" b="1" dirty="0">
              <a:solidFill>
                <a:srgbClr val="FFFF00"/>
              </a:solidFill>
              <a:latin typeface="Times New Roman"/>
              <a:ea typeface="ＭＳ Ｐゴシック"/>
            </a:endParaRPr>
          </a:p>
        </p:txBody>
      </p:sp>
    </p:spTree>
    <p:extLst>
      <p:ext uri="{BB962C8B-B14F-4D97-AF65-F5344CB8AC3E}">
        <p14:creationId xmlns:p14="http://schemas.microsoft.com/office/powerpoint/2010/main" val="186518916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    </a:t>
            </a:r>
            <a:r>
              <a:rPr lang="ja-JP" altLang="en-US" sz="3600" b="1" dirty="0">
                <a:solidFill>
                  <a:srgbClr val="0000FF"/>
                </a:solidFill>
              </a:rPr>
              <a:t>最小値を探す場合の入力ファイル</a:t>
            </a:r>
            <a:endParaRPr lang="en-US" altLang="ja-JP" sz="3600" b="1" dirty="0">
              <a:solidFill>
                <a:srgbClr val="0000FF"/>
              </a:solidFill>
            </a:endParaRPr>
          </a:p>
        </p:txBody>
      </p:sp>
      <p:sp>
        <p:nvSpPr>
          <p:cNvPr id="27" name="テキスト ボックス 26"/>
          <p:cNvSpPr txBox="1"/>
          <p:nvPr/>
        </p:nvSpPr>
        <p:spPr>
          <a:xfrm>
            <a:off x="44027" y="775849"/>
            <a:ext cx="37122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data_target_min.xlsx</a:t>
            </a:r>
            <a:endParaRPr kumimoji="1"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3" name="テキスト ボックス 2">
            <a:extLst>
              <a:ext uri="{FF2B5EF4-FFF2-40B4-BE49-F238E27FC236}">
                <a16:creationId xmlns:a16="http://schemas.microsoft.com/office/drawing/2014/main" id="{5D3CADE0-E29A-CC0F-F938-7DE6AF8F4A9A}"/>
              </a:ext>
            </a:extLst>
          </p:cNvPr>
          <p:cNvSpPr txBox="1"/>
          <p:nvPr/>
        </p:nvSpPr>
        <p:spPr>
          <a:xfrm>
            <a:off x="3830455" y="1360280"/>
            <a:ext cx="5344025"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Header labels can have the following control tags at the top (case insensitive).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‘max:’ (default): Find maximum value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‘min:’: Find minimum value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Objective function is converted to –t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(t denotes the objective function)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Ignore this column </a:t>
            </a:r>
            <a:b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neither as target function nor descriptors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1"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st</a:t>
            </a: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column: Objective function, converted to –</a:t>
            </a:r>
            <a:r>
              <a:rPr kumimoji="1" lang="en-US" altLang="ja-JP" sz="1800" b="1" i="1" u="none" strike="noStrike" kern="1200" cap="none" spc="0" normalizeH="0" baseline="0" noProof="0" dirty="0">
                <a:ln>
                  <a:noFill/>
                </a:ln>
                <a:solidFill>
                  <a:srgbClr val="000000"/>
                </a:solidFill>
                <a:effectLst/>
                <a:uLnTx/>
                <a:uFillTx/>
                <a:latin typeface="Times New Roman"/>
                <a:ea typeface="ＭＳ Ｐゴシック"/>
                <a:cs typeface="+mn-cs"/>
              </a:rPr>
              <a: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2</a:t>
            </a:r>
            <a:r>
              <a:rPr kumimoji="1"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nd</a:t>
            </a: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and 3</a:t>
            </a:r>
            <a:r>
              <a:rPr kumimoji="1"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rd</a:t>
            </a: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columns: Descriptors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4</a:t>
            </a:r>
            <a:r>
              <a:rPr kumimoji="1" lang="en-US" altLang="ja-JP" sz="1800" b="1" i="0" u="none" strike="noStrike" kern="1200" cap="none" spc="0" normalizeH="0" baseline="30000" noProof="0" dirty="0">
                <a:ln>
                  <a:noFill/>
                </a:ln>
                <a:solidFill>
                  <a:srgbClr val="000000"/>
                </a:solidFill>
                <a:effectLst/>
                <a:uLnTx/>
                <a:uFillTx/>
                <a:latin typeface="Times New Roman"/>
                <a:ea typeface="ＭＳ Ｐゴシック"/>
                <a:cs typeface="+mn-cs"/>
              </a:rPr>
              <a:t>th</a:t>
            </a:r>
            <a:r>
              <a:rPr kumimoji="1" lang="en-US" altLang="ja-JP" sz="1800" b="1" i="0" u="none" strike="noStrike" kern="1200" cap="none" spc="0" normalizeH="0" baseline="0" noProof="0" dirty="0">
                <a:ln>
                  <a:noFill/>
                </a:ln>
                <a:solidFill>
                  <a:srgbClr val="000000"/>
                </a:solidFill>
                <a:effectLst/>
                <a:uLnTx/>
                <a:uFillTx/>
                <a:latin typeface="Times New Roman"/>
                <a:ea typeface="ＭＳ Ｐゴシック"/>
                <a:cs typeface="+mn-cs"/>
              </a:rPr>
              <a:t> column: with ‘-’ so is ignored</a:t>
            </a:r>
            <a:endParaRPr kumimoji="1"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graphicFrame>
        <p:nvGraphicFramePr>
          <p:cNvPr id="4" name="オブジェクト 3">
            <a:extLst>
              <a:ext uri="{FF2B5EF4-FFF2-40B4-BE49-F238E27FC236}">
                <a16:creationId xmlns:a16="http://schemas.microsoft.com/office/drawing/2014/main" id="{B74AE83B-9434-62B9-AF95-A4CF1CDD3D67}"/>
              </a:ext>
            </a:extLst>
          </p:cNvPr>
          <p:cNvGraphicFramePr>
            <a:graphicFrameLocks noChangeAspect="1"/>
          </p:cNvGraphicFramePr>
          <p:nvPr/>
        </p:nvGraphicFramePr>
        <p:xfrm>
          <a:off x="164783" y="1233912"/>
          <a:ext cx="3422042" cy="3117108"/>
        </p:xfrm>
        <a:graphic>
          <a:graphicData uri="http://schemas.openxmlformats.org/presentationml/2006/ole">
            <mc:AlternateContent xmlns:mc="http://schemas.openxmlformats.org/markup-compatibility/2006">
              <mc:Choice xmlns:v="urn:schemas-microsoft-com:vml" Requires="v">
                <p:oleObj name="Worksheet" r:id="rId3" imgW="2886053" imgH="2628900" progId="Excel.Sheet.12">
                  <p:embed/>
                </p:oleObj>
              </mc:Choice>
              <mc:Fallback>
                <p:oleObj name="Worksheet" r:id="rId3" imgW="2886053" imgH="2628900" progId="Excel.Sheet.12">
                  <p:embed/>
                  <p:pic>
                    <p:nvPicPr>
                      <p:cNvPr id="4" name="オブジェクト 3">
                        <a:extLst>
                          <a:ext uri="{FF2B5EF4-FFF2-40B4-BE49-F238E27FC236}">
                            <a16:creationId xmlns:a16="http://schemas.microsoft.com/office/drawing/2014/main" id="{B74AE83B-9434-62B9-AF95-A4CF1CDD3D67}"/>
                          </a:ext>
                        </a:extLst>
                      </p:cNvPr>
                      <p:cNvPicPr/>
                      <p:nvPr/>
                    </p:nvPicPr>
                    <p:blipFill>
                      <a:blip r:embed="rId4"/>
                      <a:stretch>
                        <a:fillRect/>
                      </a:stretch>
                    </p:blipFill>
                    <p:spPr>
                      <a:xfrm>
                        <a:off x="164783" y="1233912"/>
                        <a:ext cx="3422042" cy="3117108"/>
                      </a:xfrm>
                      <a:prstGeom prst="rect">
                        <a:avLst/>
                      </a:prstGeom>
                    </p:spPr>
                  </p:pic>
                </p:oleObj>
              </mc:Fallback>
            </mc:AlternateContent>
          </a:graphicData>
        </a:graphic>
      </p:graphicFrame>
      <p:sp>
        <p:nvSpPr>
          <p:cNvPr id="11" name="テキスト ボックス 10">
            <a:extLst>
              <a:ext uri="{FF2B5EF4-FFF2-40B4-BE49-F238E27FC236}">
                <a16:creationId xmlns:a16="http://schemas.microsoft.com/office/drawing/2014/main" id="{6CC84155-7FC5-6BF6-B0F1-6C3E2BB77B50}"/>
              </a:ext>
            </a:extLst>
          </p:cNvPr>
          <p:cNvSpPr txBox="1"/>
          <p:nvPr/>
        </p:nvSpPr>
        <p:spPr>
          <a:xfrm>
            <a:off x="387475" y="4439751"/>
            <a:ext cx="428815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rPr>
              <a:t>A</a:t>
            </a:r>
            <a:r>
              <a:rPr kumimoji="1" lang="ja-JP" altLang="en-US" sz="18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rPr>
              <a:t>dummy data</a:t>
            </a:r>
            <a:r>
              <a:rPr kumimoji="1" lang="ja-JP" altLang="en-US" b="1" dirty="0">
                <a:solidFill>
                  <a:srgbClr val="FF0000"/>
                </a:solidFill>
                <a:latin typeface="Times New Roman"/>
                <a:ea typeface="ＭＳ Ｐゴシック"/>
              </a:rPr>
              <a:t> </a:t>
            </a:r>
            <a:r>
              <a:rPr kumimoji="1" lang="en-US" altLang="ja-JP" b="1" dirty="0">
                <a:solidFill>
                  <a:srgbClr val="FF0000"/>
                </a:solidFill>
                <a:latin typeface="Times New Roman"/>
                <a:ea typeface="ＭＳ Ｐゴシック"/>
              </a:rPr>
              <a:t>will</a:t>
            </a:r>
            <a:r>
              <a:rPr kumimoji="1" lang="ja-JP" altLang="en-US" b="1" dirty="0">
                <a:solidFill>
                  <a:srgbClr val="FF0000"/>
                </a:solidFill>
                <a:latin typeface="Times New Roman"/>
                <a:ea typeface="ＭＳ Ｐゴシック"/>
              </a:rPr>
              <a:t> </a:t>
            </a:r>
            <a:r>
              <a:rPr kumimoji="1" lang="en-US" altLang="ja-JP" b="1" dirty="0">
                <a:solidFill>
                  <a:srgbClr val="FF0000"/>
                </a:solidFill>
                <a:latin typeface="Times New Roman"/>
                <a:ea typeface="ＭＳ Ｐゴシック"/>
              </a:rPr>
              <a:t>be</a:t>
            </a:r>
            <a:r>
              <a:rPr kumimoji="1" lang="ja-JP" altLang="en-US" b="1" dirty="0">
                <a:solidFill>
                  <a:srgbClr val="FF0000"/>
                </a:solidFill>
                <a:latin typeface="Times New Roman"/>
                <a:ea typeface="ＭＳ Ｐゴシック"/>
              </a:rPr>
              <a:t> </a:t>
            </a:r>
            <a:r>
              <a:rPr kumimoji="1" lang="en-US" altLang="ja-JP" b="1" dirty="0">
                <a:solidFill>
                  <a:srgbClr val="FF0000"/>
                </a:solidFill>
                <a:latin typeface="Times New Roman"/>
                <a:ea typeface="ＭＳ Ｐゴシック"/>
              </a:rPr>
              <a:t>added</a:t>
            </a:r>
            <a:endParaRPr kumimoji="1"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rPr>
              <a:t>if input data does not include</a:t>
            </a:r>
            <a:br>
              <a:rPr kumimoji="1"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rPr>
            </a:br>
            <a:r>
              <a:rPr kumimoji="1" lang="en-US" altLang="ja-JP" sz="1800" b="1" i="0" u="none" strike="noStrike" kern="1200" cap="none" spc="0" normalizeH="0" baseline="0" noProof="0" dirty="0">
                <a:ln>
                  <a:noFill/>
                </a:ln>
                <a:solidFill>
                  <a:srgbClr val="FF0000"/>
                </a:solidFill>
                <a:effectLst/>
                <a:uLnTx/>
                <a:uFillTx/>
                <a:latin typeface="Times New Roman"/>
                <a:ea typeface="ＭＳ Ｐゴシック"/>
                <a:cs typeface="+mn-cs"/>
              </a:rPr>
              <a:t>null objective function data </a:t>
            </a:r>
            <a:endParaRPr kumimoji="1" lang="ja-JP" altLang="en-US" sz="1800" b="0"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881463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640F860-AA66-FFBD-CFD2-AF802258A8FD}"/>
              </a:ext>
            </a:extLst>
          </p:cNvPr>
          <p:cNvPicPr>
            <a:picLocks noChangeAspect="1"/>
          </p:cNvPicPr>
          <p:nvPr/>
        </p:nvPicPr>
        <p:blipFill>
          <a:blip r:embed="rId3"/>
          <a:stretch>
            <a:fillRect/>
          </a:stretch>
        </p:blipFill>
        <p:spPr>
          <a:xfrm>
            <a:off x="275373" y="1575818"/>
            <a:ext cx="5847981" cy="4223002"/>
          </a:xfrm>
          <a:prstGeom prst="rect">
            <a:avLst/>
          </a:prstGeom>
        </p:spPr>
      </p:pic>
      <p:sp>
        <p:nvSpPr>
          <p:cNvPr id="253954" name="Rectangle 2"/>
          <p:cNvSpPr>
            <a:spLocks noGrp="1" noChangeArrowheads="1"/>
          </p:cNvSpPr>
          <p:nvPr>
            <p:ph type="title"/>
          </p:nvPr>
        </p:nvSpPr>
        <p:spPr>
          <a:xfrm>
            <a:off x="0" y="0"/>
            <a:ext cx="9144000" cy="68711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実行例 </a:t>
            </a:r>
            <a:r>
              <a:rPr lang="en-US" altLang="ja-JP" sz="3600" b="1" dirty="0">
                <a:solidFill>
                  <a:srgbClr val="0000FF"/>
                </a:solidFill>
              </a:rPr>
              <a:t>(</a:t>
            </a:r>
            <a:r>
              <a:rPr lang="ja-JP" altLang="en-US" sz="3600" b="1" dirty="0">
                <a:solidFill>
                  <a:srgbClr val="0000FF"/>
                </a:solidFill>
              </a:rPr>
              <a:t>最大値を探索</a:t>
            </a:r>
            <a:r>
              <a:rPr lang="en-US" altLang="ja-JP" sz="3600" b="1" dirty="0">
                <a:solidFill>
                  <a:srgbClr val="0000FF"/>
                </a:solidFill>
              </a:rPr>
              <a:t>)</a:t>
            </a:r>
          </a:p>
        </p:txBody>
      </p:sp>
      <p:sp>
        <p:nvSpPr>
          <p:cNvPr id="27" name="テキスト ボックス 26"/>
          <p:cNvSpPr txBox="1"/>
          <p:nvPr/>
        </p:nvSpPr>
        <p:spPr>
          <a:xfrm>
            <a:off x="34600" y="555140"/>
            <a:ext cx="90018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63525" algn="l"/>
                <a:tab pos="3054350" algn="l"/>
              </a:tabLst>
              <a:defRPr/>
            </a:pPr>
            <a:r>
              <a:rPr kumimoji="1" lang="ja-JP" altLang="en-US" sz="1400" b="1" i="0" u="none" strike="noStrike" kern="1200" cap="none" spc="0" normalizeH="0" baseline="0" noProof="0" dirty="0">
                <a:ln>
                  <a:noFill/>
                </a:ln>
                <a:solidFill>
                  <a:srgbClr val="0000FF"/>
                </a:solidFill>
                <a:effectLst/>
                <a:uLnTx/>
                <a:uFillTx/>
                <a:latin typeface="Times New Roman"/>
                <a:ea typeface="ＭＳ Ｐゴシック"/>
                <a:cs typeface="+mn-cs"/>
              </a:rPr>
              <a:t>データファイル場所</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4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400" b="1" i="0" u="none" strike="noStrike" kern="1200" cap="none" spc="0" normalizeH="0" baseline="0" noProof="0" dirty="0" err="1">
                <a:ln>
                  <a:noFill/>
                </a:ln>
                <a:solidFill>
                  <a:srgbClr val="0000FF"/>
                </a:solidFill>
                <a:effectLst/>
                <a:uLnTx/>
                <a:uFillTx/>
                <a:latin typeface="Times New Roman"/>
                <a:ea typeface="ＭＳ Ｐゴシック"/>
                <a:cs typeface="+mn-cs"/>
              </a:rPr>
              <a:t>tkProg</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400" b="1" i="0" u="none" strike="noStrike" kern="1200" cap="none" spc="0" normalizeH="0" baseline="0" noProof="0" dirty="0" err="1">
                <a:ln>
                  <a:noFill/>
                </a:ln>
                <a:solidFill>
                  <a:srgbClr val="0000FF"/>
                </a:solidFill>
                <a:effectLst/>
                <a:uLnTx/>
                <a:uFillTx/>
                <a:latin typeface="Times New Roman"/>
                <a:ea typeface="ＭＳ Ｐゴシック"/>
                <a:cs typeface="+mn-cs"/>
              </a:rPr>
              <a:t>tkprog_X</a:t>
            </a:r>
            <a:r>
              <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rPr>
              <a:t>]\PHYSBO\</a:t>
            </a:r>
            <a:r>
              <a:rPr kumimoji="1" lang="en-US" altLang="ja-JP" sz="1400" b="1" i="0" u="none" strike="noStrike" kern="1200" cap="none" spc="0" normalizeH="0" baseline="0" noProof="0" dirty="0">
                <a:ln>
                  <a:noFill/>
                </a:ln>
                <a:solidFill>
                  <a:srgbClr val="FF0000"/>
                </a:solidFill>
                <a:effectLst/>
                <a:uLnTx/>
                <a:uFillTx/>
                <a:latin typeface="Times New Roman" pitchFamily="18" charset="0"/>
                <a:ea typeface="ＭＳ Ｐゴシック" pitchFamily="50" charset="-128"/>
                <a:cs typeface="+mn-cs"/>
              </a:rPr>
              <a:t>data_simple.xlsx</a:t>
            </a:r>
            <a:endParaRPr kumimoji="1" lang="en-US" altLang="ja-JP" sz="1400" b="1" i="0" u="none" strike="noStrike" kern="1200" cap="none" spc="0" normalizeH="0" baseline="0" noProof="0" dirty="0">
              <a:ln>
                <a:noFill/>
              </a:ln>
              <a:solidFill>
                <a:srgbClr val="0000FF"/>
              </a:solidFill>
              <a:effectLst/>
              <a:uLnTx/>
              <a:uFillTx/>
              <a:latin typeface="Times New Roman"/>
              <a:ea typeface="ＭＳ Ｐゴシック"/>
              <a:cs typeface="+mn-cs"/>
            </a:endParaRPr>
          </a:p>
          <a:p>
            <a:pPr lvl="0">
              <a:tabLst>
                <a:tab pos="263525" algn="l"/>
                <a:tab pos="3054350" algn="l"/>
              </a:tabLst>
              <a:defRPr/>
            </a:pPr>
            <a:r>
              <a:rPr lang="en-US" altLang="ja-JP" sz="1400" dirty="0"/>
              <a:t>Read data_simple.xlsx, </a:t>
            </a:r>
            <a:r>
              <a:rPr lang="en-US" altLang="ja-JP" sz="1400" dirty="0" err="1"/>
              <a:t>max_num_probes</a:t>
            </a:r>
            <a:r>
              <a:rPr lang="en-US" altLang="ja-JP" sz="1400" dirty="0"/>
              <a:t> = 1, </a:t>
            </a:r>
            <a:r>
              <a:rPr lang="en-US" altLang="ja-JP" sz="1400" dirty="0" err="1"/>
              <a:t>num_rand_basis</a:t>
            </a:r>
            <a:r>
              <a:rPr lang="en-US" altLang="ja-JP" sz="1400" dirty="0"/>
              <a:t> = 200, </a:t>
            </a:r>
            <a:r>
              <a:rPr lang="en-US" altLang="ja-JP" sz="1400" dirty="0" err="1"/>
              <a:t>score_mode</a:t>
            </a:r>
            <a:r>
              <a:rPr lang="en-US" altLang="ja-JP" sz="1400" dirty="0"/>
              <a:t> = ‘EI’, and </a:t>
            </a:r>
            <a:r>
              <a:rPr lang="en-US" altLang="ja-JP" sz="1400" dirty="0" err="1"/>
              <a:t>iterval</a:t>
            </a:r>
            <a:r>
              <a:rPr lang="en-US" altLang="ja-JP" sz="1400" dirty="0"/>
              <a:t> = 0</a:t>
            </a:r>
          </a:p>
        </p:txBody>
      </p:sp>
      <p:sp>
        <p:nvSpPr>
          <p:cNvPr id="5" name="テキスト ボックス 4">
            <a:extLst>
              <a:ext uri="{FF2B5EF4-FFF2-40B4-BE49-F238E27FC236}">
                <a16:creationId xmlns:a16="http://schemas.microsoft.com/office/drawing/2014/main" id="{32599A6B-3E3D-C0D3-70D5-3AB673CE55E5}"/>
              </a:ext>
            </a:extLst>
          </p:cNvPr>
          <p:cNvSpPr txBox="1"/>
          <p:nvPr/>
        </p:nvSpPr>
        <p:spPr>
          <a:xfrm>
            <a:off x="3322100" y="5375206"/>
            <a:ext cx="5657439" cy="1231106"/>
          </a:xfrm>
          <a:prstGeom prst="rect">
            <a:avLst/>
          </a:prstGeom>
          <a:solidFill>
            <a:schemeClr val="bg1"/>
          </a:solidFill>
        </p:spPr>
        <p:txBody>
          <a:bodyPr wrap="square">
            <a:spAutoFit/>
          </a:bodyPr>
          <a:lstStyle/>
          <a:p>
            <a:r>
              <a:rPr lang="ja-JP" altLang="en-US" sz="1600" dirty="0"/>
              <a:t>適当な場所をクリックすると、</a:t>
            </a:r>
            <a:br>
              <a:rPr lang="en-US" altLang="ja-JP" sz="1600" dirty="0"/>
            </a:br>
            <a:r>
              <a:rPr lang="ja-JP" altLang="en-US" sz="1600" dirty="0"/>
              <a:t>一番近いデータ点の情報をコンソールに表示する</a:t>
            </a:r>
            <a:r>
              <a:rPr lang="en-US" altLang="ja-JP" sz="1600" dirty="0"/>
              <a:t>:</a:t>
            </a:r>
          </a:p>
          <a:p>
            <a:endParaRPr lang="en-US" altLang="ja-JP" sz="1400" dirty="0"/>
          </a:p>
          <a:p>
            <a:r>
              <a:rPr lang="ja-JP" altLang="en-US" sz="1400" dirty="0"/>
              <a:t>clicked at </a:t>
            </a:r>
            <a:r>
              <a:rPr lang="ja-JP" altLang="en-US" sz="1400" dirty="0">
                <a:solidFill>
                  <a:srgbClr val="FF0000"/>
                </a:solidFill>
              </a:rPr>
              <a:t>idx = </a:t>
            </a:r>
            <a:r>
              <a:rPr lang="en-US" altLang="ja-JP" sz="1400" dirty="0">
                <a:solidFill>
                  <a:srgbClr val="FF0000"/>
                </a:solidFill>
              </a:rPr>
              <a:t>7 / line 9</a:t>
            </a:r>
            <a:r>
              <a:rPr lang="ja-JP" altLang="en-US" sz="1400" dirty="0"/>
              <a:t>: </a:t>
            </a:r>
            <a:r>
              <a:rPr lang="ja-JP" altLang="en-US" sz="1400" b="1" dirty="0">
                <a:solidFill>
                  <a:srgbClr val="FF0000"/>
                </a:solidFill>
              </a:rPr>
              <a:t>descriptors = [ 0.4 -1. ]</a:t>
            </a:r>
            <a:r>
              <a:rPr lang="ja-JP" altLang="en-US" sz="1400" dirty="0"/>
              <a:t>   given target value = nan</a:t>
            </a:r>
          </a:p>
          <a:p>
            <a:r>
              <a:rPr lang="ja-JP" altLang="en-US" sz="1400" dirty="0"/>
              <a:t>   </a:t>
            </a:r>
            <a:r>
              <a:rPr lang="ja-JP" altLang="en-US" sz="1400" dirty="0">
                <a:solidFill>
                  <a:srgbClr val="FF0000"/>
                </a:solidFill>
              </a:rPr>
              <a:t>predicted target value = -1.7141204429199943 +- 0.05214082204618646</a:t>
            </a:r>
          </a:p>
        </p:txBody>
      </p:sp>
      <p:sp>
        <p:nvSpPr>
          <p:cNvPr id="6" name="楕円 5">
            <a:extLst>
              <a:ext uri="{FF2B5EF4-FFF2-40B4-BE49-F238E27FC236}">
                <a16:creationId xmlns:a16="http://schemas.microsoft.com/office/drawing/2014/main" id="{236B90C0-BFBC-986B-2FC9-336CE5ABEA30}"/>
              </a:ext>
            </a:extLst>
          </p:cNvPr>
          <p:cNvSpPr/>
          <p:nvPr/>
        </p:nvSpPr>
        <p:spPr bwMode="auto">
          <a:xfrm>
            <a:off x="1710388" y="3594100"/>
            <a:ext cx="105255" cy="10525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9" name="直線矢印コネクタ 8">
            <a:extLst>
              <a:ext uri="{FF2B5EF4-FFF2-40B4-BE49-F238E27FC236}">
                <a16:creationId xmlns:a16="http://schemas.microsoft.com/office/drawing/2014/main" id="{B211FECD-338A-861B-3BB9-44AA97EC946A}"/>
              </a:ext>
            </a:extLst>
          </p:cNvPr>
          <p:cNvCxnSpPr>
            <a:cxnSpLocks/>
            <a:stCxn id="6" idx="5"/>
          </p:cNvCxnSpPr>
          <p:nvPr/>
        </p:nvCxnSpPr>
        <p:spPr bwMode="auto">
          <a:xfrm>
            <a:off x="1800229" y="3683941"/>
            <a:ext cx="1624403" cy="177020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楕円 11">
            <a:extLst>
              <a:ext uri="{FF2B5EF4-FFF2-40B4-BE49-F238E27FC236}">
                <a16:creationId xmlns:a16="http://schemas.microsoft.com/office/drawing/2014/main" id="{64ED7697-D58B-D8D5-CC37-B849DC694108}"/>
              </a:ext>
            </a:extLst>
          </p:cNvPr>
          <p:cNvSpPr/>
          <p:nvPr/>
        </p:nvSpPr>
        <p:spPr bwMode="auto">
          <a:xfrm>
            <a:off x="1632547" y="3779392"/>
            <a:ext cx="105255" cy="105255"/>
          </a:xfrm>
          <a:prstGeom prst="ellipse">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6" name="フリーフォーム: 図形 15">
            <a:extLst>
              <a:ext uri="{FF2B5EF4-FFF2-40B4-BE49-F238E27FC236}">
                <a16:creationId xmlns:a16="http://schemas.microsoft.com/office/drawing/2014/main" id="{2C9BF861-26DD-F6B5-800F-CF3275F2BA6E}"/>
              </a:ext>
            </a:extLst>
          </p:cNvPr>
          <p:cNvSpPr/>
          <p:nvPr/>
        </p:nvSpPr>
        <p:spPr bwMode="auto">
          <a:xfrm>
            <a:off x="1706935" y="3889856"/>
            <a:ext cx="1666348" cy="2375510"/>
          </a:xfrm>
          <a:custGeom>
            <a:avLst/>
            <a:gdLst>
              <a:gd name="connsiteX0" fmla="*/ 3503098 w 3503098"/>
              <a:gd name="connsiteY0" fmla="*/ 1895929 h 2105037"/>
              <a:gd name="connsiteX1" fmla="*/ 884888 w 3503098"/>
              <a:gd name="connsiteY1" fmla="*/ 1948556 h 2105037"/>
              <a:gd name="connsiteX2" fmla="*/ 75742 w 3503098"/>
              <a:gd name="connsiteY2" fmla="*/ 152649 h 2105037"/>
              <a:gd name="connsiteX3" fmla="*/ 82321 w 3503098"/>
              <a:gd name="connsiteY3" fmla="*/ 218433 h 2105037"/>
              <a:gd name="connsiteX0" fmla="*/ 3420777 w 3420777"/>
              <a:gd name="connsiteY0" fmla="*/ 1677496 h 1881837"/>
              <a:gd name="connsiteX1" fmla="*/ 802567 w 3420777"/>
              <a:gd name="connsiteY1" fmla="*/ 1730123 h 1881837"/>
              <a:gd name="connsiteX2" fmla="*/ 0 w 3420777"/>
              <a:gd name="connsiteY2" fmla="*/ 0 h 1881837"/>
              <a:gd name="connsiteX0" fmla="*/ 3085497 w 3085497"/>
              <a:gd name="connsiteY0" fmla="*/ 1746076 h 1913093"/>
              <a:gd name="connsiteX1" fmla="*/ 802567 w 3085497"/>
              <a:gd name="connsiteY1" fmla="*/ 1730123 h 1913093"/>
              <a:gd name="connsiteX2" fmla="*/ 0 w 3085497"/>
              <a:gd name="connsiteY2" fmla="*/ 0 h 1913093"/>
              <a:gd name="connsiteX0" fmla="*/ 3085497 w 3085497"/>
              <a:gd name="connsiteY0" fmla="*/ 1746076 h 1796250"/>
              <a:gd name="connsiteX1" fmla="*/ 505387 w 3085497"/>
              <a:gd name="connsiteY1" fmla="*/ 1326263 h 1796250"/>
              <a:gd name="connsiteX2" fmla="*/ 0 w 3085497"/>
              <a:gd name="connsiteY2" fmla="*/ 0 h 1796250"/>
              <a:gd name="connsiteX0" fmla="*/ 1666348 w 1666348"/>
              <a:gd name="connsiteY0" fmla="*/ 2331292 h 2353158"/>
              <a:gd name="connsiteX1" fmla="*/ 505387 w 1666348"/>
              <a:gd name="connsiteY1" fmla="*/ 1326263 h 2353158"/>
              <a:gd name="connsiteX2" fmla="*/ 0 w 1666348"/>
              <a:gd name="connsiteY2" fmla="*/ 0 h 2353158"/>
              <a:gd name="connsiteX0" fmla="*/ 1666348 w 1666348"/>
              <a:gd name="connsiteY0" fmla="*/ 2331292 h 2353158"/>
              <a:gd name="connsiteX1" fmla="*/ 505387 w 1666348"/>
              <a:gd name="connsiteY1" fmla="*/ 1326263 h 2353158"/>
              <a:gd name="connsiteX2" fmla="*/ 0 w 1666348"/>
              <a:gd name="connsiteY2" fmla="*/ 0 h 2353158"/>
              <a:gd name="connsiteX0" fmla="*/ 1666348 w 1666348"/>
              <a:gd name="connsiteY0" fmla="*/ 2331292 h 2362219"/>
              <a:gd name="connsiteX1" fmla="*/ 505387 w 1666348"/>
              <a:gd name="connsiteY1" fmla="*/ 1326263 h 2362219"/>
              <a:gd name="connsiteX2" fmla="*/ 0 w 1666348"/>
              <a:gd name="connsiteY2" fmla="*/ 0 h 2362219"/>
              <a:gd name="connsiteX0" fmla="*/ 1666348 w 1666348"/>
              <a:gd name="connsiteY0" fmla="*/ 2331292 h 2365731"/>
              <a:gd name="connsiteX1" fmla="*/ 505387 w 1666348"/>
              <a:gd name="connsiteY1" fmla="*/ 1326263 h 2365731"/>
              <a:gd name="connsiteX2" fmla="*/ 0 w 1666348"/>
              <a:gd name="connsiteY2" fmla="*/ 0 h 2365731"/>
              <a:gd name="connsiteX0" fmla="*/ 1666348 w 1666348"/>
              <a:gd name="connsiteY0" fmla="*/ 2331292 h 2365731"/>
              <a:gd name="connsiteX1" fmla="*/ 505387 w 1666348"/>
              <a:gd name="connsiteY1" fmla="*/ 1326263 h 2365731"/>
              <a:gd name="connsiteX2" fmla="*/ 0 w 1666348"/>
              <a:gd name="connsiteY2" fmla="*/ 0 h 2365731"/>
              <a:gd name="connsiteX0" fmla="*/ 1666348 w 1666348"/>
              <a:gd name="connsiteY0" fmla="*/ 2331292 h 2375510"/>
              <a:gd name="connsiteX1" fmla="*/ 381028 w 1666348"/>
              <a:gd name="connsiteY1" fmla="*/ 1479882 h 2375510"/>
              <a:gd name="connsiteX2" fmla="*/ 0 w 1666348"/>
              <a:gd name="connsiteY2" fmla="*/ 0 h 2375510"/>
            </a:gdLst>
            <a:ahLst/>
            <a:cxnLst>
              <a:cxn ang="0">
                <a:pos x="connsiteX0" y="connsiteY0"/>
              </a:cxn>
              <a:cxn ang="0">
                <a:pos x="connsiteX1" y="connsiteY1"/>
              </a:cxn>
              <a:cxn ang="0">
                <a:pos x="connsiteX2" y="connsiteY2"/>
              </a:cxn>
            </a:cxnLst>
            <a:rect l="l" t="t" r="r" b="b"/>
            <a:pathLst>
              <a:path w="1666348" h="2375510">
                <a:moveTo>
                  <a:pt x="1666348" y="2331292"/>
                </a:moveTo>
                <a:cubicBezTo>
                  <a:pt x="642856" y="2502879"/>
                  <a:pt x="617299" y="2165915"/>
                  <a:pt x="381028" y="1479882"/>
                </a:cubicBezTo>
                <a:cubicBezTo>
                  <a:pt x="195962" y="969413"/>
                  <a:pt x="167201" y="360442"/>
                  <a:pt x="0" y="0"/>
                </a:cubicBezTo>
              </a:path>
            </a:pathLst>
          </a:custGeom>
          <a:noFill/>
          <a:ln w="9525"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 name="テキスト ボックス 1">
            <a:extLst>
              <a:ext uri="{FF2B5EF4-FFF2-40B4-BE49-F238E27FC236}">
                <a16:creationId xmlns:a16="http://schemas.microsoft.com/office/drawing/2014/main" id="{9D639D91-5969-1946-8D4D-262A6248E446}"/>
              </a:ext>
            </a:extLst>
          </p:cNvPr>
          <p:cNvSpPr txBox="1"/>
          <p:nvPr/>
        </p:nvSpPr>
        <p:spPr>
          <a:xfrm>
            <a:off x="3246051" y="4374054"/>
            <a:ext cx="4635206" cy="400110"/>
          </a:xfrm>
          <a:prstGeom prst="rect">
            <a:avLst/>
          </a:prstGeom>
          <a:solidFill>
            <a:schemeClr val="bg1"/>
          </a:solidFill>
        </p:spPr>
        <p:txBody>
          <a:bodyPr wrap="square">
            <a:spAutoFit/>
          </a:bodyPr>
          <a:lstStyle/>
          <a:p>
            <a:r>
              <a:rPr lang="ja-JP" altLang="en-US" sz="2000" b="1" dirty="0">
                <a:solidFill>
                  <a:srgbClr val="0E920E"/>
                </a:solidFill>
              </a:rPr>
              <a:t>獲得関数 </a:t>
            </a:r>
            <a:r>
              <a:rPr lang="en-US" altLang="ja-JP" sz="2000" b="1" dirty="0">
                <a:solidFill>
                  <a:srgbClr val="0E920E"/>
                </a:solidFill>
              </a:rPr>
              <a:t>(acquisition function, score)</a:t>
            </a:r>
            <a:endParaRPr lang="ja-JP" altLang="en-US" sz="2000" b="1" i="1" dirty="0"/>
          </a:p>
        </p:txBody>
      </p:sp>
      <p:sp>
        <p:nvSpPr>
          <p:cNvPr id="4" name="テキスト ボックス 3">
            <a:extLst>
              <a:ext uri="{FF2B5EF4-FFF2-40B4-BE49-F238E27FC236}">
                <a16:creationId xmlns:a16="http://schemas.microsoft.com/office/drawing/2014/main" id="{E00DFA98-26CD-388B-D731-111049F2A056}"/>
              </a:ext>
            </a:extLst>
          </p:cNvPr>
          <p:cNvSpPr txBox="1"/>
          <p:nvPr/>
        </p:nvSpPr>
        <p:spPr>
          <a:xfrm>
            <a:off x="4951477" y="2826256"/>
            <a:ext cx="2458011" cy="707886"/>
          </a:xfrm>
          <a:prstGeom prst="rect">
            <a:avLst/>
          </a:prstGeom>
          <a:solidFill>
            <a:schemeClr val="bg1"/>
          </a:solidFill>
        </p:spPr>
        <p:txBody>
          <a:bodyPr wrap="square">
            <a:spAutoFit/>
          </a:bodyPr>
          <a:lstStyle/>
          <a:p>
            <a:r>
              <a:rPr lang="ja-JP" altLang="en-US" sz="2000" b="1" dirty="0">
                <a:solidFill>
                  <a:srgbClr val="0000FF"/>
                </a:solidFill>
              </a:rPr>
              <a:t>事後確率分布</a:t>
            </a:r>
            <a:br>
              <a:rPr lang="en-US" altLang="ja-JP" sz="2000" b="1" dirty="0">
                <a:solidFill>
                  <a:srgbClr val="0000FF"/>
                </a:solidFill>
              </a:rPr>
            </a:br>
            <a:r>
              <a:rPr lang="en-US" altLang="ja-JP" sz="2000" b="1" dirty="0">
                <a:solidFill>
                  <a:srgbClr val="0000FF"/>
                </a:solidFill>
              </a:rPr>
              <a:t>(</a:t>
            </a:r>
            <a:r>
              <a:rPr lang="ja-JP" altLang="en-US" sz="2000" b="1" dirty="0">
                <a:solidFill>
                  <a:srgbClr val="0000FF"/>
                </a:solidFill>
              </a:rPr>
              <a:t>予測値の分布</a:t>
            </a:r>
            <a:r>
              <a:rPr lang="en-US" altLang="ja-JP" sz="2000" b="1" dirty="0">
                <a:solidFill>
                  <a:srgbClr val="0000FF"/>
                </a:solidFill>
              </a:rPr>
              <a:t>)</a:t>
            </a:r>
            <a:endParaRPr lang="ja-JP" altLang="en-US" sz="2000" b="1" i="1" dirty="0">
              <a:solidFill>
                <a:srgbClr val="0000FF"/>
              </a:solidFill>
            </a:endParaRPr>
          </a:p>
        </p:txBody>
      </p:sp>
      <p:sp>
        <p:nvSpPr>
          <p:cNvPr id="3" name="テキスト ボックス 2">
            <a:extLst>
              <a:ext uri="{FF2B5EF4-FFF2-40B4-BE49-F238E27FC236}">
                <a16:creationId xmlns:a16="http://schemas.microsoft.com/office/drawing/2014/main" id="{70023E23-1C1D-79FA-C8E0-BCC426367E3E}"/>
              </a:ext>
            </a:extLst>
          </p:cNvPr>
          <p:cNvSpPr txBox="1"/>
          <p:nvPr/>
        </p:nvSpPr>
        <p:spPr>
          <a:xfrm>
            <a:off x="2677764" y="1679402"/>
            <a:ext cx="1301704" cy="276999"/>
          </a:xfrm>
          <a:prstGeom prst="rect">
            <a:avLst/>
          </a:prstGeom>
          <a:solidFill>
            <a:schemeClr val="bg1"/>
          </a:solidFill>
        </p:spPr>
        <p:txBody>
          <a:bodyPr wrap="square">
            <a:spAutoFit/>
          </a:bodyPr>
          <a:lstStyle/>
          <a:p>
            <a:r>
              <a:rPr lang="ja-JP" altLang="en-US" sz="1200" b="1" dirty="0">
                <a:solidFill>
                  <a:srgbClr val="FF9900"/>
                </a:solidFill>
              </a:rPr>
              <a:t>最大の獲得関数</a:t>
            </a:r>
            <a:endParaRPr lang="ja-JP" altLang="en-US" sz="1200" b="1" i="1" dirty="0">
              <a:solidFill>
                <a:srgbClr val="FF9900"/>
              </a:solidFill>
            </a:endParaRPr>
          </a:p>
        </p:txBody>
      </p:sp>
    </p:spTree>
    <p:extLst>
      <p:ext uri="{BB962C8B-B14F-4D97-AF65-F5344CB8AC3E}">
        <p14:creationId xmlns:p14="http://schemas.microsoft.com/office/powerpoint/2010/main" val="3592101239"/>
      </p:ext>
    </p:extLst>
  </p:cSld>
  <p:clrMapOvr>
    <a:masterClrMapping/>
  </p:clrMapOvr>
  <p:transition/>
</p:sld>
</file>

<file path=ppt/theme/theme1.xml><?xml version="1.0" encoding="utf-8"?>
<a:theme xmlns:a="http://schemas.openxmlformats.org/drawingml/2006/main" name="10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39998</TotalTime>
  <Words>2379</Words>
  <Application>Microsoft Office PowerPoint</Application>
  <PresentationFormat>画面に合わせる (4:3)</PresentationFormat>
  <Paragraphs>268</Paragraphs>
  <Slides>32</Slides>
  <Notes>32</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1</vt:i4>
      </vt:variant>
      <vt:variant>
        <vt:lpstr>スライド タイトル</vt:lpstr>
      </vt:variant>
      <vt:variant>
        <vt:i4>32</vt:i4>
      </vt:variant>
    </vt:vector>
  </HeadingPairs>
  <TitlesOfParts>
    <vt:vector size="43" baseType="lpstr">
      <vt:lpstr>等线</vt:lpstr>
      <vt:lpstr>ＭＳ Ｐゴシック</vt:lpstr>
      <vt:lpstr>メイリオ</vt:lpstr>
      <vt:lpstr>Arial</vt:lpstr>
      <vt:lpstr>Calibri</vt:lpstr>
      <vt:lpstr>Times New Roman</vt:lpstr>
      <vt:lpstr>Verdana</vt:lpstr>
      <vt:lpstr>Wingdings</vt:lpstr>
      <vt:lpstr>101_標準デザイン</vt:lpstr>
      <vt:lpstr>Office テーマ</vt:lpstr>
      <vt:lpstr>Worksheet</vt:lpstr>
      <vt:lpstr>PowerPoint プレゼンテーション</vt:lpstr>
      <vt:lpstr>注意</vt:lpstr>
      <vt:lpstr>強化学習は何が便利か</vt:lpstr>
      <vt:lpstr>GUI bayes_gp_gui.pyの起動</vt:lpstr>
      <vt:lpstr>入出力ファイル例</vt:lpstr>
      <vt:lpstr>入力ファイル: Excel (.xlsx) か CSV (.csv)</vt:lpstr>
      <vt:lpstr>    3つ以上の目的関数も扱える</vt:lpstr>
      <vt:lpstr>    最小値を探す場合の入力ファイル</vt:lpstr>
      <vt:lpstr>実行例 (最大値を探索)</vt:lpstr>
      <vt:lpstr>実行例 (最大値を探索)</vt:lpstr>
      <vt:lpstr>獲得関数</vt:lpstr>
      <vt:lpstr>data_test.xlsxを使って、最適化の過程を見る</vt:lpstr>
      <vt:lpstr>data_test.xlsxを使って、最適化の過程を見る</vt:lpstr>
      <vt:lpstr>data_test.xlsxを使って、最適化の過程を見る</vt:lpstr>
      <vt:lpstr>data_test.xlsxを使って、最適化の過程を見る</vt:lpstr>
      <vt:lpstr>data_test.xlsxを使って、最適化の過程を見る</vt:lpstr>
      <vt:lpstr>data_test.xlsxを使って、最適化の過程を見る</vt:lpstr>
      <vt:lpstr>    多目的最適化の入力ファイル (2目的関数)</vt:lpstr>
      <vt:lpstr>目的関数 t1、t2の予測分布 (平均、標準偏差) </vt:lpstr>
      <vt:lpstr>目的関数 t1、t2の予測平均の x, y に選んだ記述子に対する分布</vt:lpstr>
      <vt:lpstr>目的関数 t1、t2の予測値の標準偏差</vt:lpstr>
      <vt:lpstr>目的関数 t1、t2の入力値と予測平均の分布</vt:lpstr>
      <vt:lpstr>    3つ以上の目的関数も扱える</vt:lpstr>
      <vt:lpstr>Variation of predictions</vt:lpstr>
      <vt:lpstr>    Input file for 2D plot</vt:lpstr>
      <vt:lpstr>Variation of predictions</vt:lpstr>
      <vt:lpstr>注意: 記述子が増えると過学習しやすくなる</vt:lpstr>
      <vt:lpstr>ノンパラメトリック回帰の例</vt:lpstr>
      <vt:lpstr>ノンパラメトリック回帰の例: 入力データ</vt:lpstr>
      <vt:lpstr>ノンパラメトリック回帰の例: 予測</vt:lpstr>
      <vt:lpstr>ノンパラメトリック回帰の例: 平均</vt:lpstr>
      <vt:lpstr>ノンパラメトリック回帰の例: 標準偏差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HE XINYI</dc:creator>
  <cp:lastModifiedBy>神谷 利夫</cp:lastModifiedBy>
  <cp:revision>1861</cp:revision>
  <cp:lastPrinted>2019-01-16T07:11:21Z</cp:lastPrinted>
  <dcterms:created xsi:type="dcterms:W3CDTF">2018-09-23T14:38:03Z</dcterms:created>
  <dcterms:modified xsi:type="dcterms:W3CDTF">2023-05-08T01:10:08Z</dcterms:modified>
</cp:coreProperties>
</file>