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1667" r:id="rId3"/>
    <p:sldId id="3833" r:id="rId4"/>
    <p:sldId id="3832" r:id="rId5"/>
    <p:sldId id="3827" r:id="rId6"/>
    <p:sldId id="3828" r:id="rId7"/>
    <p:sldId id="3835" r:id="rId8"/>
    <p:sldId id="383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6" autoAdjust="0"/>
    <p:restoredTop sz="94660"/>
  </p:normalViewPr>
  <p:slideViewPr>
    <p:cSldViewPr snapToGrid="0">
      <p:cViewPr>
        <p:scale>
          <a:sx n="100" d="100"/>
          <a:sy n="100" d="100"/>
        </p:scale>
        <p:origin x="122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0B5271-62E6-4F07-BAE9-392EDECAE7C8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4ACAED-2B7B-487E-B4CF-24C463378B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28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E769D2-9CBE-4645-88D3-F8ECEFDAAFD1}" type="slidenum"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79450" y="811213"/>
            <a:ext cx="5399088" cy="4049712"/>
          </a:xfrm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740274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3988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740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961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FFD452-D6C8-4457-A19E-BCF2A28B953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49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E8D5A7-90A5-43E6-BC84-F2A5DAED557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31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22855-7AB7-4449-A8D9-C0157CACEAE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537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155AB-EE5D-4017-BD2F-761123675B1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7219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835C93-6F7B-4FFF-A0D0-0249924A8BF6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25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790678-006A-49DA-B114-4E72D9E1EFB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1415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B8063-A1F4-4332-9D28-38051B08A828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266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C2B2A1-F09E-4708-B99D-A56FC476FA2C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61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2834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7E3D1-6DFB-4869-9E2F-A54C9297DC62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1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A545FA-44DC-4929-B83A-12C3235F082E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237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9D5394-D96E-45CD-AB8A-6F0716746D70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277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394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1251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283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22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0239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166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30EAE-FF84-4C07-8573-4BED38EFD5B7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97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30EAE-FF84-4C07-8573-4BED38EFD5B7}" type="datetimeFigureOut">
              <a:rPr kumimoji="1" lang="ja-JP" altLang="en-US" smtClean="0"/>
              <a:t>2021/12/21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9414C-67FF-4134-8564-0B5C78321B2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075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BE128B-FAF9-49F9-B534-D0362DE59A71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81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 eaLnBrk="1" hangingPunct="1"/>
            <a:r>
              <a:rPr lang="ja-JP" altLang="en-US" sz="3600" b="1" dirty="0">
                <a:solidFill>
                  <a:srgbClr val="0000FF"/>
                </a:solidFill>
              </a:rPr>
              <a:t>環境変数 </a:t>
            </a:r>
            <a:r>
              <a:rPr lang="en-US" altLang="ja-JP" sz="3600" b="1" dirty="0">
                <a:solidFill>
                  <a:srgbClr val="0000FF"/>
                </a:solidFill>
              </a:rPr>
              <a:t>(Environment</a:t>
            </a:r>
            <a:r>
              <a:rPr lang="ja-JP" altLang="en-US" sz="3600" b="1" dirty="0">
                <a:solidFill>
                  <a:srgbClr val="0000FF"/>
                </a:solidFill>
              </a:rPr>
              <a:t> </a:t>
            </a:r>
            <a:r>
              <a:rPr lang="en-US" altLang="ja-JP" sz="3600" b="1" dirty="0">
                <a:solidFill>
                  <a:srgbClr val="0000FF"/>
                </a:solidFill>
              </a:rPr>
              <a:t>Variables)</a:t>
            </a:r>
            <a:endParaRPr lang="ja-JP" altLang="en-US" sz="3600" b="1" dirty="0">
              <a:solidFill>
                <a:srgbClr val="0000FF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86138" y="744908"/>
            <a:ext cx="8532440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4163" indent="-284163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3513" algn="l"/>
              </a:tabLst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プログラムの動作環境の設定に使われる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OS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の変数</a:t>
            </a: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3513" algn="l"/>
              </a:tabLst>
              <a:defRPr/>
            </a:pPr>
            <a:endParaRPr lang="en-US" altLang="ja-JP" sz="1800" b="1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3513" algn="l"/>
              </a:tabLst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PATH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環境変数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3513" algn="l"/>
              </a:tabLst>
              <a:defRPr/>
            </a:pPr>
            <a:r>
              <a:rPr lang="ja-JP" altLang="en-US" sz="1400" dirty="0">
                <a:solidFill>
                  <a:srgbClr val="000000"/>
                </a:solidFill>
              </a:rPr>
              <a:t>　実行可能ファイル </a:t>
            </a:r>
            <a:r>
              <a:rPr lang="en-US" altLang="ja-JP" sz="1400" dirty="0">
                <a:solidFill>
                  <a:srgbClr val="000000"/>
                </a:solidFill>
              </a:rPr>
              <a:t>(*.exe, *.bat, *.</a:t>
            </a:r>
            <a:r>
              <a:rPr lang="en-US" altLang="ja-JP" sz="1400" dirty="0" err="1">
                <a:solidFill>
                  <a:srgbClr val="000000"/>
                </a:solidFill>
              </a:rPr>
              <a:t>py</a:t>
            </a:r>
            <a:r>
              <a:rPr lang="en-US" altLang="ja-JP" sz="1400" dirty="0">
                <a:solidFill>
                  <a:srgbClr val="000000"/>
                </a:solidFill>
              </a:rPr>
              <a:t> </a:t>
            </a:r>
            <a:r>
              <a:rPr lang="ja-JP" altLang="en-US" sz="1400" dirty="0">
                <a:solidFill>
                  <a:srgbClr val="000000"/>
                </a:solidFill>
              </a:rPr>
              <a:t>など</a:t>
            </a:r>
            <a:r>
              <a:rPr lang="en-US" altLang="ja-JP" sz="1400" dirty="0">
                <a:solidFill>
                  <a:srgbClr val="000000"/>
                </a:solidFill>
              </a:rPr>
              <a:t>)</a:t>
            </a:r>
            <a:r>
              <a:rPr lang="ja-JP" altLang="en-US" sz="1400" dirty="0">
                <a:solidFill>
                  <a:srgbClr val="000000"/>
                </a:solidFill>
              </a:rPr>
              <a:t> の検索 （</a:t>
            </a:r>
            <a:r>
              <a:rPr lang="en-US" altLang="ja-JP" sz="1400" dirty="0">
                <a:solidFill>
                  <a:srgbClr val="000000"/>
                </a:solidFill>
              </a:rPr>
              <a:t>PATHEXT</a:t>
            </a:r>
            <a:r>
              <a:rPr lang="ja-JP" altLang="en-US" sz="1400" dirty="0">
                <a:solidFill>
                  <a:srgbClr val="000000"/>
                </a:solidFill>
              </a:rPr>
              <a:t>で設定）</a:t>
            </a:r>
            <a:endParaRPr lang="en-US" altLang="ja-JP" sz="1400" dirty="0">
              <a:solidFill>
                <a:srgbClr val="000000"/>
              </a:solidFill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3513" algn="l"/>
              </a:tabLst>
              <a:defRPr/>
            </a:pP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　</a:t>
            </a:r>
            <a:r>
              <a:rPr kumimoji="1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DLL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1" lang="en-US" altLang="ja-JP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(Dynamic Load Library) </a:t>
            </a:r>
            <a:r>
              <a:rPr kumimoji="1" lang="ja-JP" altLang="en-US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の検索にも使われる</a:t>
            </a:r>
            <a:endParaRPr kumimoji="1" lang="en-US" altLang="ja-JP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33513" algn="l"/>
              </a:tabLst>
              <a:defRPr/>
            </a:pPr>
            <a:r>
              <a:rPr lang="ja-JP" altLang="en-US" sz="1400" dirty="0">
                <a:solidFill>
                  <a:srgbClr val="000000"/>
                </a:solidFill>
              </a:rPr>
              <a:t>　</a:t>
            </a:r>
            <a:r>
              <a:rPr lang="en-US" altLang="ja-JP" sz="1400" dirty="0">
                <a:solidFill>
                  <a:srgbClr val="000000"/>
                </a:solidFill>
              </a:rPr>
              <a:t>Windows</a:t>
            </a:r>
            <a:r>
              <a:rPr lang="ja-JP" altLang="en-US" sz="1400" dirty="0">
                <a:solidFill>
                  <a:srgbClr val="000000"/>
                </a:solidFill>
              </a:rPr>
              <a:t>では複数の</a:t>
            </a:r>
            <a:r>
              <a:rPr lang="en-US" altLang="ja-JP" sz="1400" dirty="0">
                <a:solidFill>
                  <a:srgbClr val="000000"/>
                </a:solidFill>
              </a:rPr>
              <a:t>path</a:t>
            </a:r>
            <a:r>
              <a:rPr lang="ja-JP" altLang="en-US" sz="1400" dirty="0">
                <a:solidFill>
                  <a:srgbClr val="000000"/>
                </a:solidFill>
              </a:rPr>
              <a:t>を </a:t>
            </a:r>
            <a:r>
              <a:rPr lang="en-US" altLang="ja-JP" sz="1400" dirty="0">
                <a:solidFill>
                  <a:srgbClr val="000000"/>
                </a:solidFill>
              </a:rPr>
              <a:t>;</a:t>
            </a:r>
            <a:r>
              <a:rPr lang="ja-JP" altLang="en-US" sz="1400" dirty="0">
                <a:solidFill>
                  <a:srgbClr val="000000"/>
                </a:solidFill>
              </a:rPr>
              <a:t> で区切って指定する</a:t>
            </a:r>
            <a:endParaRPr lang="en-US" altLang="ja-JP" sz="1400" dirty="0">
              <a:solidFill>
                <a:srgbClr val="000000"/>
              </a:solidFill>
            </a:endParaRPr>
          </a:p>
          <a:p>
            <a:r>
              <a:rPr lang="en-US" altLang="ja-JP" sz="1800" b="1" dirty="0">
                <a:solidFill>
                  <a:srgbClr val="000000"/>
                </a:solidFill>
              </a:rPr>
              <a:t>Visual Studio Code + Anaconda</a:t>
            </a:r>
            <a:r>
              <a:rPr lang="ja-JP" altLang="en-US" sz="1800" b="1" dirty="0">
                <a:solidFill>
                  <a:srgbClr val="000000"/>
                </a:solidFill>
              </a:rPr>
              <a:t>の場合に必要かもしれない</a:t>
            </a:r>
            <a:r>
              <a:rPr lang="en-US" altLang="ja-JP" sz="1800" b="1" dirty="0">
                <a:solidFill>
                  <a:srgbClr val="FF0000"/>
                </a:solidFill>
              </a:rPr>
              <a:t>PATH</a:t>
            </a:r>
          </a:p>
          <a:p>
            <a:r>
              <a:rPr lang="ja-JP" altLang="en-US" sz="1400" b="1" dirty="0">
                <a:solidFill>
                  <a:srgbClr val="000000"/>
                </a:solidFill>
              </a:rPr>
              <a:t>　　</a:t>
            </a:r>
            <a:r>
              <a:rPr lang="en-US" altLang="ja-JP" sz="1400" dirty="0"/>
              <a:t>C:\Users\[User Name]\anaconda3</a:t>
            </a:r>
          </a:p>
          <a:p>
            <a:r>
              <a:rPr lang="ja-JP" altLang="en-US" sz="1400" dirty="0"/>
              <a:t>　　</a:t>
            </a:r>
            <a:r>
              <a:rPr lang="en-US" altLang="ja-JP" sz="1400" dirty="0"/>
              <a:t>C:\Users\[User Name]\anaconda3\Library</a:t>
            </a:r>
          </a:p>
          <a:p>
            <a:r>
              <a:rPr lang="ja-JP" altLang="en-US" sz="1400" dirty="0"/>
              <a:t>　　</a:t>
            </a:r>
            <a:r>
              <a:rPr lang="en-US" altLang="ja-JP" sz="1400" dirty="0"/>
              <a:t>C:\Users\[User Name]\anaconda3\Library\bin</a:t>
            </a:r>
          </a:p>
          <a:p>
            <a:r>
              <a:rPr lang="en-US" altLang="ja-JP" sz="1400" dirty="0"/>
              <a:t>			 C:\Users\[User Name]\anaconda3\</a:t>
            </a:r>
            <a:r>
              <a:rPr lang="ja-JP" altLang="en-US" sz="1400" dirty="0"/>
              <a:t> はインストール</a:t>
            </a:r>
            <a:r>
              <a:rPr lang="en-US" altLang="ja-JP" sz="1400" dirty="0"/>
              <a:t>path</a:t>
            </a:r>
            <a:r>
              <a:rPr lang="ja-JP" altLang="en-US" sz="1400" dirty="0"/>
              <a:t>で置き換える</a:t>
            </a:r>
            <a:endParaRPr lang="en-US" altLang="ja-JP" sz="1400" dirty="0"/>
          </a:p>
        </p:txBody>
      </p:sp>
    </p:spTree>
    <p:extLst>
      <p:ext uri="{BB962C8B-B14F-4D97-AF65-F5344CB8AC3E}">
        <p14:creationId xmlns:p14="http://schemas.microsoft.com/office/powerpoint/2010/main" val="568385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" y="1361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環境変数例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886F880-94C7-4DA0-A857-5DBE90122C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9113"/>
            <a:ext cx="4403482" cy="4168345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3B2E5FB0-EA4E-4D13-AB96-195648B781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8804"/>
          <a:stretch/>
        </p:blipFill>
        <p:spPr>
          <a:xfrm>
            <a:off x="3801008" y="2505921"/>
            <a:ext cx="5019675" cy="2443096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59F8BA0-2818-46CC-A973-95C8B7BF36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5013"/>
          <a:stretch/>
        </p:blipFill>
        <p:spPr>
          <a:xfrm>
            <a:off x="4470179" y="598389"/>
            <a:ext cx="4521420" cy="1503876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E232A7E-931B-426A-98ED-EAF040FF2D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477" y="5128479"/>
            <a:ext cx="5703029" cy="1441041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D312A2A-9D68-4AE9-B031-5B15A1EBD248}"/>
              </a:ext>
            </a:extLst>
          </p:cNvPr>
          <p:cNvSpPr txBox="1"/>
          <p:nvPr/>
        </p:nvSpPr>
        <p:spPr>
          <a:xfrm>
            <a:off x="5307851" y="533663"/>
            <a:ext cx="3222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PATH</a:t>
            </a:r>
            <a:r>
              <a:rPr lang="ja-JP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ユーザー環境変数</a:t>
            </a:r>
            <a:r>
              <a:rPr lang="en-US" altLang="ja-JP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lang="ja-JP" altLang="en-US" sz="1600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CBCB784-AFFE-4FF0-9FAA-DFB50AE1FC48}"/>
              </a:ext>
            </a:extLst>
          </p:cNvPr>
          <p:cNvSpPr txBox="1"/>
          <p:nvPr/>
        </p:nvSpPr>
        <p:spPr>
          <a:xfrm>
            <a:off x="4913318" y="2437953"/>
            <a:ext cx="32222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PATH</a:t>
            </a:r>
            <a:r>
              <a:rPr lang="ja-JP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(</a:t>
            </a:r>
            <a:r>
              <a:rPr lang="ja-JP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システム環境変数</a:t>
            </a:r>
            <a:r>
              <a:rPr lang="en-US" altLang="ja-JP" sz="20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8237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" y="1361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環境変数の設定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Windows</a:t>
            </a:r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10</a:t>
            </a:r>
            <a:endParaRPr lang="ja-JP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F55CB30-B0FC-4343-90BC-7E9828137518}"/>
              </a:ext>
            </a:extLst>
          </p:cNvPr>
          <p:cNvSpPr txBox="1"/>
          <p:nvPr/>
        </p:nvSpPr>
        <p:spPr>
          <a:xfrm>
            <a:off x="0" y="1029732"/>
            <a:ext cx="3159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defRPr>
            </a:lvl1pPr>
            <a:lvl2pPr defTabSz="914400">
              <a:defRPr kumimoji="1"/>
            </a:lvl2pPr>
            <a:lvl3pPr defTabSz="914400">
              <a:defRPr kumimoji="1"/>
            </a:lvl3pPr>
            <a:lvl4pPr defTabSz="914400">
              <a:defRPr kumimoji="1"/>
            </a:lvl4pPr>
            <a:lvl5pPr defTabSz="914400">
              <a:defRPr kumimoji="1"/>
            </a:lvl5pPr>
            <a:lvl6pPr defTabSz="914400">
              <a:defRPr kumimoji="1"/>
            </a:lvl6pPr>
            <a:lvl7pPr defTabSz="914400">
              <a:defRPr kumimoji="1"/>
            </a:lvl7pPr>
            <a:lvl8pPr defTabSz="914400">
              <a:defRPr kumimoji="1"/>
            </a:lvl8pPr>
            <a:lvl9pPr defTabSz="914400">
              <a:defRPr kumimoji="1"/>
            </a:lvl9pPr>
          </a:lstStyle>
          <a:p>
            <a:pPr marL="342900" indent="-342900">
              <a:buAutoNum type="arabicPeriod"/>
            </a:pPr>
            <a:r>
              <a:rPr lang="it-IT" altLang="ja-JP" dirty="0"/>
              <a:t>Run Windows Explorer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B3B80EA-07E0-47ED-A941-A808CDB4B8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88" t="15435" r="79479" b="46473"/>
          <a:stretch/>
        </p:blipFill>
        <p:spPr>
          <a:xfrm>
            <a:off x="133350" y="1435538"/>
            <a:ext cx="3658434" cy="3799143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0A29E8C-C4C1-48D5-9304-130B9B3875F9}"/>
              </a:ext>
            </a:extLst>
          </p:cNvPr>
          <p:cNvSpPr/>
          <p:nvPr/>
        </p:nvSpPr>
        <p:spPr>
          <a:xfrm>
            <a:off x="1502940" y="3083372"/>
            <a:ext cx="716385" cy="2599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8800389-3D78-4A95-B3DB-92FC4B058149}"/>
              </a:ext>
            </a:extLst>
          </p:cNvPr>
          <p:cNvSpPr/>
          <p:nvPr/>
        </p:nvSpPr>
        <p:spPr>
          <a:xfrm>
            <a:off x="133350" y="4359722"/>
            <a:ext cx="716385" cy="2599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BC4346-D9C8-495C-9FE0-F159B5B25FE5}"/>
              </a:ext>
            </a:extLst>
          </p:cNvPr>
          <p:cNvSpPr txBox="1"/>
          <p:nvPr/>
        </p:nvSpPr>
        <p:spPr>
          <a:xfrm>
            <a:off x="270206" y="2566958"/>
            <a:ext cx="302358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Left click mouse button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0D6F6B2-1C45-4BBA-A2DD-C3795057D407}"/>
              </a:ext>
            </a:extLst>
          </p:cNvPr>
          <p:cNvSpPr txBox="1"/>
          <p:nvPr/>
        </p:nvSpPr>
        <p:spPr>
          <a:xfrm>
            <a:off x="707532" y="4834571"/>
            <a:ext cx="2451505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it-IT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Choose ‘Property’</a:t>
            </a: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A068AA93-D64E-4F2A-A22E-CF4815CD5E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1042" b="58964"/>
          <a:stretch/>
        </p:blipFill>
        <p:spPr>
          <a:xfrm>
            <a:off x="3935480" y="1115220"/>
            <a:ext cx="2220157" cy="2708224"/>
          </a:xfrm>
          <a:prstGeom prst="rect">
            <a:avLst/>
          </a:prstGeom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38C82DF-17C7-4C2F-91FB-4F7164FA6A32}"/>
              </a:ext>
            </a:extLst>
          </p:cNvPr>
          <p:cNvSpPr txBox="1"/>
          <p:nvPr/>
        </p:nvSpPr>
        <p:spPr>
          <a:xfrm>
            <a:off x="5168214" y="2813407"/>
            <a:ext cx="358463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it-IT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‘System configuration’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495626FD-B545-43E2-BC83-9E0EF36F3E7B}"/>
              </a:ext>
            </a:extLst>
          </p:cNvPr>
          <p:cNvSpPr/>
          <p:nvPr/>
        </p:nvSpPr>
        <p:spPr>
          <a:xfrm>
            <a:off x="3919115" y="3289850"/>
            <a:ext cx="1624435" cy="2599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B1214B29-9391-4A4D-8D08-F104828DA8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7725" y="3324888"/>
            <a:ext cx="3073037" cy="3419475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A8E093B-479F-4109-862C-2C4B50AD4AA4}"/>
              </a:ext>
            </a:extLst>
          </p:cNvPr>
          <p:cNvSpPr/>
          <p:nvPr/>
        </p:nvSpPr>
        <p:spPr>
          <a:xfrm>
            <a:off x="7629525" y="6080675"/>
            <a:ext cx="1257300" cy="2599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C02C682-8648-4B68-89D7-12BBCC5AC2A9}"/>
              </a:ext>
            </a:extLst>
          </p:cNvPr>
          <p:cNvSpPr txBox="1"/>
          <p:nvPr/>
        </p:nvSpPr>
        <p:spPr>
          <a:xfrm>
            <a:off x="3435289" y="5867696"/>
            <a:ext cx="379552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it-IT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‘Environment Variables’</a:t>
            </a:r>
          </a:p>
        </p:txBody>
      </p:sp>
    </p:spTree>
    <p:extLst>
      <p:ext uri="{BB962C8B-B14F-4D97-AF65-F5344CB8AC3E}">
        <p14:creationId xmlns:p14="http://schemas.microsoft.com/office/powerpoint/2010/main" val="2343345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AC0F51C0-E5FE-4082-A1E6-5D23CF746E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" y="978091"/>
            <a:ext cx="4201013" cy="3976687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4B9C2EC-56B8-48EF-984D-44835C0D6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7090" y="2467472"/>
            <a:ext cx="5019675" cy="477202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" y="1361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環境変数の設定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Windows</a:t>
            </a:r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10</a:t>
            </a:r>
            <a:endParaRPr lang="ja-JP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0A29E8C-C4C1-48D5-9304-130B9B3875F9}"/>
              </a:ext>
            </a:extLst>
          </p:cNvPr>
          <p:cNvSpPr/>
          <p:nvPr/>
        </p:nvSpPr>
        <p:spPr>
          <a:xfrm>
            <a:off x="292189" y="1877684"/>
            <a:ext cx="3827184" cy="2599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8800389-3D78-4A95-B3DB-92FC4B058149}"/>
              </a:ext>
            </a:extLst>
          </p:cNvPr>
          <p:cNvSpPr/>
          <p:nvPr/>
        </p:nvSpPr>
        <p:spPr>
          <a:xfrm>
            <a:off x="4054668" y="2844140"/>
            <a:ext cx="3384357" cy="69916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ABC4346-D9C8-495C-9FE0-F159B5B25FE5}"/>
              </a:ext>
            </a:extLst>
          </p:cNvPr>
          <p:cNvSpPr txBox="1"/>
          <p:nvPr/>
        </p:nvSpPr>
        <p:spPr>
          <a:xfrm>
            <a:off x="1586307" y="1360809"/>
            <a:ext cx="2533066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Double click ‘Path’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0D6F6B2-1C45-4BBA-A2DD-C3795057D407}"/>
              </a:ext>
            </a:extLst>
          </p:cNvPr>
          <p:cNvSpPr txBox="1"/>
          <p:nvPr/>
        </p:nvSpPr>
        <p:spPr>
          <a:xfrm>
            <a:off x="4505252" y="1195264"/>
            <a:ext cx="4134017" cy="141577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Add</a:t>
            </a:r>
            <a:endParaRPr kumimoji="1" lang="en-US" altLang="ja-JP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sz="1600" dirty="0"/>
              <a:t>C:\Users\[User Name]\anaconda3</a:t>
            </a:r>
          </a:p>
          <a:p>
            <a:r>
              <a:rPr lang="en-US" altLang="ja-JP" sz="1600" dirty="0"/>
              <a:t>C:\Users\[User Name]\anaconda3\Library</a:t>
            </a:r>
          </a:p>
          <a:p>
            <a:r>
              <a:rPr lang="en-US" altLang="ja-JP" sz="1600" dirty="0"/>
              <a:t>C:\Users\[User Name]\anaconda3\Library\bin</a:t>
            </a:r>
          </a:p>
          <a:p>
            <a:r>
              <a:rPr lang="en-US" altLang="ja-JP" dirty="0"/>
              <a:t>or these three paths on your installation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74DEDA67-C0C6-46EC-9E70-34691C240683}"/>
              </a:ext>
            </a:extLst>
          </p:cNvPr>
          <p:cNvSpPr txBox="1"/>
          <p:nvPr/>
        </p:nvSpPr>
        <p:spPr>
          <a:xfrm>
            <a:off x="5069466" y="4698893"/>
            <a:ext cx="2985304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Move them to top</a:t>
            </a:r>
            <a:b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by ‘Up’ button on right</a:t>
            </a:r>
            <a:endParaRPr kumimoji="1" lang="en-US" altLang="ja-JP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B6DC5E5C-B78F-496A-9C7E-CC4098A4A909}"/>
              </a:ext>
            </a:extLst>
          </p:cNvPr>
          <p:cNvSpPr/>
          <p:nvPr/>
        </p:nvSpPr>
        <p:spPr>
          <a:xfrm>
            <a:off x="7772400" y="4486274"/>
            <a:ext cx="1263843" cy="37023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11394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E35A965-FF08-4BE2-A4FA-983B67544A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1854"/>
          <a:stretch/>
        </p:blipFill>
        <p:spPr>
          <a:xfrm>
            <a:off x="4739171" y="2081602"/>
            <a:ext cx="3616554" cy="1571625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8156B46B-21C1-4DC2-A75F-107378A7F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6" y="659944"/>
            <a:ext cx="4386110" cy="41519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" y="1361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環境変数の設定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:</a:t>
            </a:r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 </a:t>
            </a:r>
            <a:r>
              <a:rPr lang="en-US" altLang="ja-JP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PYTHONPATH</a:t>
            </a:r>
            <a:endParaRPr lang="ja-JP" alt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8800389-3D78-4A95-B3DB-92FC4B058149}"/>
              </a:ext>
            </a:extLst>
          </p:cNvPr>
          <p:cNvSpPr/>
          <p:nvPr/>
        </p:nvSpPr>
        <p:spPr>
          <a:xfrm>
            <a:off x="4739171" y="2803976"/>
            <a:ext cx="4215643" cy="370239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40D6F6B2-1C45-4BBA-A2DD-C3795057D407}"/>
              </a:ext>
            </a:extLst>
          </p:cNvPr>
          <p:cNvSpPr txBox="1"/>
          <p:nvPr/>
        </p:nvSpPr>
        <p:spPr>
          <a:xfrm>
            <a:off x="4343889" y="1010848"/>
            <a:ext cx="4800112" cy="12618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Add</a:t>
            </a:r>
            <a:r>
              <a:rPr kumimoji="1" lang="ja-JP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your library paths. </a:t>
            </a:r>
            <a:b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1" lang="en-US" altLang="ja-JP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paths are given with the separator ‘;’</a:t>
            </a:r>
            <a:endParaRPr kumimoji="1" lang="en-US" altLang="ja-JP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ja-JP" dirty="0"/>
              <a:t>E.g., d:\Programs\python\lib</a:t>
            </a:r>
            <a:br>
              <a:rPr lang="en-US" altLang="ja-JP" dirty="0"/>
            </a:br>
            <a:r>
              <a:rPr lang="en-US" altLang="ja-JP" dirty="0"/>
              <a:t>for T. </a:t>
            </a:r>
            <a:r>
              <a:rPr lang="en-US" altLang="ja-JP" dirty="0" err="1"/>
              <a:t>Kamiya’s</a:t>
            </a:r>
            <a:r>
              <a:rPr lang="en-US" altLang="ja-JP" dirty="0"/>
              <a:t> library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3AF0009-FB20-4C59-A9FC-CD9AF449C957}"/>
              </a:ext>
            </a:extLst>
          </p:cNvPr>
          <p:cNvSpPr/>
          <p:nvPr/>
        </p:nvSpPr>
        <p:spPr>
          <a:xfrm>
            <a:off x="181380" y="1732356"/>
            <a:ext cx="3827184" cy="259903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0E28ECE-14C8-4BCE-B15C-8D0D17BAA40D}"/>
              </a:ext>
            </a:extLst>
          </p:cNvPr>
          <p:cNvSpPr txBox="1"/>
          <p:nvPr/>
        </p:nvSpPr>
        <p:spPr>
          <a:xfrm>
            <a:off x="310763" y="2467305"/>
            <a:ext cx="3807837" cy="4001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Double click ‘PYTHONPATH’</a:t>
            </a:r>
            <a:endParaRPr kumimoji="1" lang="ja-JP" alt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075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" y="1361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環境変数の反映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68C7B2-89D0-4BF8-8122-DC0EB3297220}"/>
              </a:ext>
            </a:extLst>
          </p:cNvPr>
          <p:cNvSpPr txBox="1"/>
          <p:nvPr/>
        </p:nvSpPr>
        <p:spPr>
          <a:xfrm>
            <a:off x="180976" y="966112"/>
            <a:ext cx="86486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プログラムは起動時に親プロセスの環境変数を渡される。</a:t>
            </a:r>
            <a:endParaRPr lang="en-US" altLang="ja-JP" sz="24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そのため、起動後に</a:t>
            </a:r>
            <a:r>
              <a:rPr lang="en-US" altLang="ja-JP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Windows</a:t>
            </a:r>
            <a:r>
              <a:rPr lang="ja-JP" altLang="en-US" sz="2400" dirty="0"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で変更した環境変数は、プログラムには反映されない。</a:t>
            </a:r>
            <a:endParaRPr lang="en-US" altLang="ja-JP" sz="2400" dirty="0"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en-US" altLang="ja-JP" sz="3200" b="1" dirty="0">
              <a:solidFill>
                <a:srgbClr val="FF00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en-US" altLang="ja-JP" sz="3200" b="1" dirty="0">
              <a:solidFill>
                <a:srgbClr val="FF00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r>
              <a:rPr lang="ja-JP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環境変数を変更したら、</a:t>
            </a:r>
            <a:br>
              <a:rPr lang="en-US" altLang="ja-JP" sz="4000" b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</a:br>
            <a:r>
              <a:rPr lang="ja-JP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プログラムを再起動すること</a:t>
            </a:r>
            <a:endParaRPr lang="en-US" altLang="ja-JP" sz="4000" b="1" dirty="0">
              <a:solidFill>
                <a:srgbClr val="FF00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en-US" altLang="ja-JP" sz="3200" b="1" dirty="0">
              <a:solidFill>
                <a:srgbClr val="FF00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en-US" altLang="ja-JP" sz="3200" b="1" dirty="0">
              <a:solidFill>
                <a:srgbClr val="FF00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  <a:p>
            <a:endParaRPr lang="ja-JP" alt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ＭＳ ゴシック" panose="020B06090702050802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7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19D53E4-A941-4BB4-A1CE-3FB0FBB8A73F}"/>
              </a:ext>
            </a:extLst>
          </p:cNvPr>
          <p:cNvSpPr txBox="1"/>
          <p:nvPr/>
        </p:nvSpPr>
        <p:spPr>
          <a:xfrm>
            <a:off x="1" y="13613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Anaconda</a:t>
            </a:r>
            <a:r>
              <a:rPr lang="ja-JP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ＭＳ ゴシック" panose="020B0609070205080204" pitchFamily="49" charset="-128"/>
                <a:cs typeface="Times New Roman" panose="02020603050405020304" pitchFamily="18" charset="0"/>
              </a:rPr>
              <a:t>に関係する環境変数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C5C37CC-3D6D-465D-B251-161ACB2814E9}"/>
              </a:ext>
            </a:extLst>
          </p:cNvPr>
          <p:cNvSpPr txBox="1"/>
          <p:nvPr/>
        </p:nvSpPr>
        <p:spPr>
          <a:xfrm>
            <a:off x="279021" y="689104"/>
            <a:ext cx="839190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marR="0" lvl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 kumimoji="0" b="1" i="0" u="none" strike="noStrike" cap="none" spc="0" normalizeH="0" baseline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defRPr>
            </a:lvl1pPr>
            <a:lvl2pPr defTabSz="914400">
              <a:defRPr kumimoji="1"/>
            </a:lvl2pPr>
            <a:lvl3pPr defTabSz="914400">
              <a:defRPr kumimoji="1"/>
            </a:lvl3pPr>
            <a:lvl4pPr defTabSz="914400">
              <a:defRPr kumimoji="1"/>
            </a:lvl4pPr>
            <a:lvl5pPr defTabSz="914400">
              <a:defRPr kumimoji="1"/>
            </a:lvl5pPr>
            <a:lvl6pPr defTabSz="914400">
              <a:defRPr kumimoji="1"/>
            </a:lvl6pPr>
            <a:lvl7pPr defTabSz="914400">
              <a:defRPr kumimoji="1"/>
            </a:lvl7pPr>
            <a:lvl8pPr defTabSz="914400">
              <a:defRPr kumimoji="1"/>
            </a:lvl8pPr>
            <a:lvl9pPr defTabSz="914400">
              <a:defRPr kumimoji="1"/>
            </a:lvl9pPr>
          </a:lstStyle>
          <a:p>
            <a:r>
              <a:rPr lang="fr-FR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_CONDA_EXE                     d:/anaconda3\Scripts\conda.exe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_CONDA_ROOT                    d:/anaconda3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CONDA_DEFAULT_ENV              2.7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fr-FR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CONDA_EXE                      D:\anaconda3\Scripts\conda.exe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CONDA_PREFIX                   D:\anaconda3\envs\2.7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CONDA_PREFIX_1                 d:\anaconda3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CONDA_PROMPT_MODIFIER          (2.7)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CONDA_PYTHON_EXE               D:\anaconda3\python.exe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CONDA_SHLVL                    2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PYTHONPATH                     d:\Programs\python\lib</a:t>
            </a:r>
            <a:b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</a:br>
            <a:r>
              <a:rPr lang="ja-JP" altLang="en-US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　　　　　　　　　　　　　　　　　　 </a:t>
            </a:r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神谷作成ライブラリィを使う場合</a:t>
            </a:r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PATH:</a:t>
            </a:r>
            <a:r>
              <a:rPr lang="ja-JP" altLang="en-US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仮想環境</a:t>
            </a:r>
            <a:endParaRPr lang="en-US" altLang="ja-JP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D:\anaconda3\envs\2.7;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D:\anaconda3\envs\2.7\Library\mingw-w64\bin;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D:\anaconda3\envs\2.7\Library\usr\bin;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D:\anaconda3\envs\2.7\Library\bin;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fr-FR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D:\anaconda3\envs\2.7\Scripts;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pt-BR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D:\anaconda3\envs\2.7\bin;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D:\anaconda3\condabin;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en-US" altLang="ja-JP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PATH:</a:t>
            </a:r>
            <a:r>
              <a:rPr lang="ja-JP" altLang="en-US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Base</a:t>
            </a:r>
            <a:r>
              <a:rPr lang="ja-JP" altLang="en-US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仮想環境</a:t>
            </a:r>
            <a:endParaRPr lang="en-US" altLang="ja-JP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D:\anaconda3\condabin;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D:\Anaconda3;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d:\Anaconda3\Library;</a:t>
            </a:r>
            <a:endParaRPr lang="ja-JP" altLang="en-US" sz="1600" dirty="0">
              <a:solidFill>
                <a:srgbClr val="000000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r>
              <a:rPr lang="en-US" altLang="ja-JP" sz="1600" dirty="0">
                <a:solidFill>
                  <a:srgbClr val="000000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D:\Anaconda3\Library\bin;</a:t>
            </a:r>
            <a:endParaRPr lang="it-IT" altLang="ja-JP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654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3_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1075</TotalTime>
  <Words>555</Words>
  <Application>Microsoft Office PowerPoint</Application>
  <PresentationFormat>画面に合わせる (4:3)</PresentationFormat>
  <Paragraphs>66</Paragraphs>
  <Slides>7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7</vt:i4>
      </vt:variant>
    </vt:vector>
  </HeadingPairs>
  <TitlesOfParts>
    <vt:vector size="15" baseType="lpstr">
      <vt:lpstr>ＭＳ ゴシック</vt:lpstr>
      <vt:lpstr>游ゴシック</vt:lpstr>
      <vt:lpstr>Arial</vt:lpstr>
      <vt:lpstr>Calibri</vt:lpstr>
      <vt:lpstr>Calibri Light</vt:lpstr>
      <vt:lpstr>Times New Roman</vt:lpstr>
      <vt:lpstr>Office テーマ</vt:lpstr>
      <vt:lpstr>13_標準デザイン</vt:lpstr>
      <vt:lpstr>環境変数 (Environment Variables)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神谷 利夫</dc:creator>
  <cp:lastModifiedBy>神谷 利夫</cp:lastModifiedBy>
  <cp:revision>41</cp:revision>
  <dcterms:created xsi:type="dcterms:W3CDTF">2021-08-10T05:30:01Z</dcterms:created>
  <dcterms:modified xsi:type="dcterms:W3CDTF">2021-12-21T05:04:53Z</dcterms:modified>
</cp:coreProperties>
</file>