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1667" r:id="rId3"/>
    <p:sldId id="260" r:id="rId4"/>
    <p:sldId id="261" r:id="rId5"/>
    <p:sldId id="3835" r:id="rId6"/>
    <p:sldId id="3837" r:id="rId7"/>
    <p:sldId id="3836" r:id="rId8"/>
    <p:sldId id="262" r:id="rId9"/>
    <p:sldId id="3825" r:id="rId10"/>
    <p:sldId id="3832" r:id="rId11"/>
    <p:sldId id="3827" r:id="rId12"/>
    <p:sldId id="3828" r:id="rId13"/>
    <p:sldId id="264" r:id="rId14"/>
    <p:sldId id="3829" r:id="rId15"/>
    <p:sldId id="3830" r:id="rId16"/>
    <p:sldId id="3826" r:id="rId17"/>
    <p:sldId id="3833" r:id="rId18"/>
    <p:sldId id="3834" r:id="rId19"/>
    <p:sldId id="3831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6" autoAdjust="0"/>
    <p:restoredTop sz="94660"/>
  </p:normalViewPr>
  <p:slideViewPr>
    <p:cSldViewPr snapToGrid="0">
      <p:cViewPr>
        <p:scale>
          <a:sx n="75" d="100"/>
          <a:sy n="75" d="100"/>
        </p:scale>
        <p:origin x="1176" y="18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B5271-62E6-4F07-BAE9-392EDECAE7C8}" type="datetimeFigureOut">
              <a:rPr kumimoji="1" lang="ja-JP" altLang="en-US" smtClean="0"/>
              <a:t>2021/8/25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ACAED-2B7B-487E-B4CF-24C463378B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928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E769D2-9CBE-4645-88D3-F8ECEFDAAFD1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9450" y="811213"/>
            <a:ext cx="5399088" cy="4049712"/>
          </a:xfrm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740274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2021/8/25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3988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2021/8/25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740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2021/8/25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796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FFD452-D6C8-4457-A19E-BCF2A28B953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949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E8D5A7-90A5-43E6-BC84-F2A5DAED557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31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122855-7AB7-4449-A8D9-C0157CACEAE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537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A155AB-EE5D-4017-BD2F-761123675B1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721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835C93-6F7B-4FFF-A0D0-0249924A8BF6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25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790678-006A-49DA-B114-4E72D9E1EFB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141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BB8063-A1F4-4332-9D28-38051B08A82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266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C2B2A1-F09E-4708-B99D-A56FC476FA2C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461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2021/8/25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2834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07E3D1-6DFB-4869-9E2F-A54C9297DC6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13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545FA-44DC-4929-B83A-12C3235F082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23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9D5394-D96E-45CD-AB8A-6F0716746D7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77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2021/8/25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394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2021/8/25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1251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2021/8/25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2832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2021/8/25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7229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2021/8/25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0239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2021/8/25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7166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2021/8/25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4971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30EAE-FF84-4C07-8573-4BED38EFD5B7}" type="datetimeFigureOut">
              <a:rPr kumimoji="1" lang="ja-JP" altLang="en-US" smtClean="0"/>
              <a:t>2021/8/25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075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3BE128B-FAF9-49F9-B534-D0362DE59A7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1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qiita.com/ryt-t5/items/4f15c5b069ad3e6910e8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code.visualstudio.com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ja-jp/learn/modules/python-install-vscode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en-US" altLang="ja-JP" sz="3600" b="1" dirty="0">
                <a:solidFill>
                  <a:srgbClr val="0000FF"/>
                </a:solidFill>
              </a:rPr>
              <a:t>Editor vs Word processor</a:t>
            </a:r>
            <a:endParaRPr lang="ja-JP" altLang="en-US" sz="3600" b="1" dirty="0">
              <a:solidFill>
                <a:srgbClr val="0000FF"/>
              </a:solidFill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05779" y="4919008"/>
            <a:ext cx="853244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4163" indent="-28416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33513" algn="l"/>
              </a:tabLst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Recommendation: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33513" algn="l"/>
              </a:tabLst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Microsoft Visual Studio Code: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https://code.visualstudio.com/</a:t>
            </a:r>
          </a:p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33513" algn="l"/>
              </a:tabLst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Multiplatform (Windows, MacOS, Linux)</a:t>
            </a:r>
          </a:p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33513" algn="l"/>
              </a:tabLst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Multilanguage</a:t>
            </a:r>
          </a:p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33513" algn="l"/>
              </a:tabLst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Integrated Development Editor (IDE)</a:t>
            </a:r>
          </a:p>
        </p:txBody>
      </p:sp>
      <p:graphicFrame>
        <p:nvGraphicFramePr>
          <p:cNvPr id="3" name="表 3">
            <a:extLst>
              <a:ext uri="{FF2B5EF4-FFF2-40B4-BE49-F238E27FC236}">
                <a16:creationId xmlns:a16="http://schemas.microsoft.com/office/drawing/2014/main" id="{C6695A2F-698A-469F-8A2C-0766564A6C66}"/>
              </a:ext>
            </a:extLst>
          </p:cNvPr>
          <p:cNvGraphicFramePr>
            <a:graphicFrameLocks noGrp="1"/>
          </p:cNvGraphicFramePr>
          <p:nvPr/>
        </p:nvGraphicFramePr>
        <p:xfrm>
          <a:off x="438822" y="675757"/>
          <a:ext cx="8370675" cy="436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1618469339"/>
                    </a:ext>
                  </a:extLst>
                </a:gridCol>
                <a:gridCol w="3125066">
                  <a:extLst>
                    <a:ext uri="{9D8B030D-6E8A-4147-A177-3AD203B41FA5}">
                      <a16:colId xmlns:a16="http://schemas.microsoft.com/office/drawing/2014/main" val="2979218145"/>
                    </a:ext>
                  </a:extLst>
                </a:gridCol>
                <a:gridCol w="3013361">
                  <a:extLst>
                    <a:ext uri="{9D8B030D-6E8A-4147-A177-3AD203B41FA5}">
                      <a16:colId xmlns:a16="http://schemas.microsoft.com/office/drawing/2014/main" val="30952757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Editor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Word processor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050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Startup time (</a:t>
                      </a:r>
                      <a:r>
                        <a:rPr kumimoji="1" lang="ja-JP" altLang="en-US" sz="1600" dirty="0"/>
                        <a:t>起動時間</a:t>
                      </a:r>
                      <a:r>
                        <a:rPr kumimoji="1" lang="en-US" altLang="ja-JP" sz="1600" dirty="0"/>
                        <a:t>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Shorter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Longer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17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Processing speed (</a:t>
                      </a:r>
                      <a:r>
                        <a:rPr kumimoji="1" lang="ja-JP" altLang="en-US" sz="1600" dirty="0"/>
                        <a:t>実行速度</a:t>
                      </a:r>
                      <a:r>
                        <a:rPr kumimoji="1" lang="en-US" altLang="ja-JP" sz="1600" dirty="0"/>
                        <a:t>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Faster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Slower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6218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Memory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Light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Heavy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06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Text style / format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Usually none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Required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16804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 altLang="ja-JP" b="1" dirty="0"/>
                        <a:t>File format</a:t>
                      </a:r>
                      <a:endParaRPr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b="1" dirty="0">
                          <a:solidFill>
                            <a:srgbClr val="FF0000"/>
                          </a:solidFill>
                        </a:rPr>
                        <a:t>Basically text-based</a:t>
                      </a:r>
                      <a:endParaRPr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b="1" dirty="0"/>
                        <a:t>Application specific</a:t>
                      </a:r>
                      <a:endParaRPr lang="ja-JP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54659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Others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</a:rPr>
                        <a:t>Specialized for specific program languages.</a:t>
                      </a:r>
                      <a:br>
                        <a:rPr kumimoji="1" lang="en-US" altLang="ja-JP" sz="1600" b="1" dirty="0"/>
                      </a:br>
                      <a:r>
                        <a:rPr kumimoji="1" lang="en-US" altLang="ja-JP" sz="1600" dirty="0"/>
                        <a:t>Macro (small program languages)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Print (WYSIWYG): What You See is What You Get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666357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Examples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Linux      : vi, </a:t>
                      </a:r>
                      <a:r>
                        <a:rPr kumimoji="1" lang="en-US" altLang="ja-JP" sz="1600" dirty="0" err="1"/>
                        <a:t>emax</a:t>
                      </a:r>
                      <a:endParaRPr kumimoji="1" lang="en-US" altLang="ja-JP" sz="1600" dirty="0"/>
                    </a:p>
                    <a:p>
                      <a:r>
                        <a:rPr kumimoji="1" lang="en-US" altLang="ja-JP" sz="1600" dirty="0"/>
                        <a:t>Windows: </a:t>
                      </a:r>
                      <a:r>
                        <a:rPr kumimoji="1" lang="en-US" altLang="ja-JP" sz="1600" dirty="0" err="1"/>
                        <a:t>TeraPad</a:t>
                      </a:r>
                      <a:r>
                        <a:rPr kumimoji="1" lang="en-US" altLang="ja-JP" sz="1600" dirty="0"/>
                        <a:t>, Sakura </a:t>
                      </a:r>
                      <a:r>
                        <a:rPr kumimoji="1" lang="en-US" altLang="ja-JP" sz="1600" dirty="0" err="1"/>
                        <a:t>Edtior</a:t>
                      </a:r>
                      <a:endParaRPr kumimoji="1" lang="en-US" altLang="ja-JP" sz="1600" dirty="0"/>
                    </a:p>
                    <a:p>
                      <a:r>
                        <a:rPr kumimoji="1" lang="en-US" altLang="ja-JP" sz="1600" dirty="0"/>
                        <a:t>Multi      : Visual Studio Code, </a:t>
                      </a:r>
                      <a:br>
                        <a:rPr kumimoji="1" lang="en-US" altLang="ja-JP" sz="1600" dirty="0"/>
                      </a:br>
                      <a:r>
                        <a:rPr kumimoji="1" lang="en-US" altLang="ja-JP" sz="1600" dirty="0"/>
                        <a:t>                  Sublime text, Atom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MS-Word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011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8385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C0F51C0-E5FE-4082-A1E6-5D23CF746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978091"/>
            <a:ext cx="4201013" cy="397668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4B9C2EC-56B8-48EF-984D-44835C0D6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90" y="2467472"/>
            <a:ext cx="5019675" cy="477202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361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必要な場合のみ</a:t>
            </a:r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PATH Variable</a:t>
            </a:r>
            <a:endParaRPr lang="ja-JP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0A29E8C-C4C1-48D5-9304-130B9B3875F9}"/>
              </a:ext>
            </a:extLst>
          </p:cNvPr>
          <p:cNvSpPr/>
          <p:nvPr/>
        </p:nvSpPr>
        <p:spPr>
          <a:xfrm>
            <a:off x="292189" y="1877684"/>
            <a:ext cx="3827184" cy="259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8800389-3D78-4A95-B3DB-92FC4B058149}"/>
              </a:ext>
            </a:extLst>
          </p:cNvPr>
          <p:cNvSpPr/>
          <p:nvPr/>
        </p:nvSpPr>
        <p:spPr>
          <a:xfrm>
            <a:off x="4054668" y="2844140"/>
            <a:ext cx="3384357" cy="69916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ABC4346-D9C8-495C-9FE0-F159B5B25FE5}"/>
              </a:ext>
            </a:extLst>
          </p:cNvPr>
          <p:cNvSpPr txBox="1"/>
          <p:nvPr/>
        </p:nvSpPr>
        <p:spPr>
          <a:xfrm>
            <a:off x="1586307" y="1360809"/>
            <a:ext cx="2533066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Double click ‘Path’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0D6F6B2-1C45-4BBA-A2DD-C3795057D407}"/>
              </a:ext>
            </a:extLst>
          </p:cNvPr>
          <p:cNvSpPr txBox="1"/>
          <p:nvPr/>
        </p:nvSpPr>
        <p:spPr>
          <a:xfrm>
            <a:off x="4505252" y="1195264"/>
            <a:ext cx="4134017" cy="141577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Add</a:t>
            </a:r>
            <a:endParaRPr kumimoji="1" lang="en-US" altLang="ja-JP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1600" dirty="0"/>
              <a:t>C:\Users\[User Name]\anaconda3</a:t>
            </a:r>
          </a:p>
          <a:p>
            <a:r>
              <a:rPr lang="en-US" altLang="ja-JP" sz="1600" dirty="0"/>
              <a:t>C:\Users\[User Name]\anaconda3\Library</a:t>
            </a:r>
          </a:p>
          <a:p>
            <a:r>
              <a:rPr lang="en-US" altLang="ja-JP" sz="1600" dirty="0"/>
              <a:t>C:\Users\[User Name]\anaconda3\Library\bin</a:t>
            </a:r>
          </a:p>
          <a:p>
            <a:r>
              <a:rPr lang="en-US" altLang="ja-JP" dirty="0"/>
              <a:t>or these three paths on your installation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4DEDA67-C0C6-46EC-9E70-34691C240683}"/>
              </a:ext>
            </a:extLst>
          </p:cNvPr>
          <p:cNvSpPr txBox="1"/>
          <p:nvPr/>
        </p:nvSpPr>
        <p:spPr>
          <a:xfrm>
            <a:off x="5069466" y="4698893"/>
            <a:ext cx="2985304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Move them to top</a:t>
            </a:r>
            <a:b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by ‘Up’ button on right</a:t>
            </a:r>
            <a:endParaRPr kumimoji="1" lang="en-US" altLang="ja-JP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B6DC5E5C-B78F-496A-9C7E-CC4098A4A909}"/>
              </a:ext>
            </a:extLst>
          </p:cNvPr>
          <p:cNvSpPr/>
          <p:nvPr/>
        </p:nvSpPr>
        <p:spPr>
          <a:xfrm>
            <a:off x="7772400" y="4486274"/>
            <a:ext cx="1263843" cy="370239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81B7FE0-9E49-4CC0-9596-DAE49D4ABAA1}"/>
              </a:ext>
            </a:extLst>
          </p:cNvPr>
          <p:cNvSpPr txBox="1"/>
          <p:nvPr/>
        </p:nvSpPr>
        <p:spPr>
          <a:xfrm>
            <a:off x="54049" y="519308"/>
            <a:ext cx="8391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defRPr>
            </a:lvl1pPr>
            <a:lvl2pPr defTabSz="914400">
              <a:defRPr kumimoji="1"/>
            </a:lvl2pPr>
            <a:lvl3pPr defTabSz="914400">
              <a:defRPr kumimoji="1"/>
            </a:lvl3pPr>
            <a:lvl4pPr defTabSz="914400">
              <a:defRPr kumimoji="1"/>
            </a:lvl4pPr>
            <a:lvl5pPr defTabSz="914400">
              <a:defRPr kumimoji="1"/>
            </a:lvl5pPr>
            <a:lvl6pPr defTabSz="914400">
              <a:defRPr kumimoji="1"/>
            </a:lvl6pPr>
            <a:lvl7pPr defTabSz="914400">
              <a:defRPr kumimoji="1"/>
            </a:lvl7pPr>
            <a:lvl8pPr defTabSz="914400">
              <a:defRPr kumimoji="1"/>
            </a:lvl8pPr>
            <a:lvl9pPr defTabSz="914400">
              <a:defRPr kumimoji="1"/>
            </a:lvl9pPr>
          </a:lstStyle>
          <a:p>
            <a:r>
              <a:rPr lang="en-US" altLang="ja-JP" dirty="0"/>
              <a:t>If</a:t>
            </a:r>
            <a:r>
              <a:rPr lang="ja-JP" altLang="en-US" dirty="0"/>
              <a:t> </a:t>
            </a:r>
            <a:r>
              <a:rPr lang="en-US" altLang="ja-JP" dirty="0"/>
              <a:t>you can’t run a python script using </a:t>
            </a:r>
            <a:r>
              <a:rPr lang="en-US" altLang="ja-JP" dirty="0" err="1"/>
              <a:t>numpy</a:t>
            </a:r>
            <a:r>
              <a:rPr lang="en-US" altLang="ja-JP" dirty="0"/>
              <a:t> from VSC:</a:t>
            </a:r>
            <a:endParaRPr lang="it-IT" altLang="ja-JP" dirty="0"/>
          </a:p>
        </p:txBody>
      </p:sp>
    </p:spTree>
    <p:extLst>
      <p:ext uri="{BB962C8B-B14F-4D97-AF65-F5344CB8AC3E}">
        <p14:creationId xmlns:p14="http://schemas.microsoft.com/office/powerpoint/2010/main" val="1711394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E35A965-FF08-4BE2-A4FA-983B67544A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854"/>
          <a:stretch/>
        </p:blipFill>
        <p:spPr>
          <a:xfrm>
            <a:off x="4739171" y="2081602"/>
            <a:ext cx="3616554" cy="157162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156B46B-21C1-4DC2-A75F-107378A7F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6" y="659944"/>
            <a:ext cx="4386110" cy="41519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361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必要な場合のみ</a:t>
            </a:r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その他の</a:t>
            </a:r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python</a:t>
            </a:r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module</a:t>
            </a:r>
            <a:endParaRPr lang="ja-JP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8800389-3D78-4A95-B3DB-92FC4B058149}"/>
              </a:ext>
            </a:extLst>
          </p:cNvPr>
          <p:cNvSpPr/>
          <p:nvPr/>
        </p:nvSpPr>
        <p:spPr>
          <a:xfrm>
            <a:off x="4739171" y="2803976"/>
            <a:ext cx="4215643" cy="370239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0D6F6B2-1C45-4BBA-A2DD-C3795057D407}"/>
              </a:ext>
            </a:extLst>
          </p:cNvPr>
          <p:cNvSpPr txBox="1"/>
          <p:nvPr/>
        </p:nvSpPr>
        <p:spPr>
          <a:xfrm>
            <a:off x="4343889" y="1010848"/>
            <a:ext cx="4800112" cy="12618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Add</a:t>
            </a:r>
            <a:r>
              <a:rPr kumimoji="1" lang="ja-JP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library paths. </a:t>
            </a:r>
            <a:b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1" lang="en-US" altLang="ja-JP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Multiple paths are given with the separator ‘;’</a:t>
            </a:r>
            <a:endParaRPr kumimoji="1" lang="en-US" altLang="ja-JP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dirty="0"/>
              <a:t>E.g., d:\Programs\python\lib</a:t>
            </a:r>
            <a:br>
              <a:rPr lang="en-US" altLang="ja-JP" dirty="0"/>
            </a:br>
            <a:r>
              <a:rPr lang="en-US" altLang="ja-JP" dirty="0"/>
              <a:t>for T. </a:t>
            </a:r>
            <a:r>
              <a:rPr lang="en-US" altLang="ja-JP" dirty="0" err="1"/>
              <a:t>Kamiya’s</a:t>
            </a:r>
            <a:r>
              <a:rPr lang="en-US" altLang="ja-JP" dirty="0"/>
              <a:t> library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3AF0009-FB20-4C59-A9FC-CD9AF449C957}"/>
              </a:ext>
            </a:extLst>
          </p:cNvPr>
          <p:cNvSpPr/>
          <p:nvPr/>
        </p:nvSpPr>
        <p:spPr>
          <a:xfrm>
            <a:off x="181380" y="1732356"/>
            <a:ext cx="3827184" cy="259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0E28ECE-14C8-4BCE-B15C-8D0D17BAA40D}"/>
              </a:ext>
            </a:extLst>
          </p:cNvPr>
          <p:cNvSpPr txBox="1"/>
          <p:nvPr/>
        </p:nvSpPr>
        <p:spPr>
          <a:xfrm>
            <a:off x="310763" y="2467305"/>
            <a:ext cx="3807837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Double click ‘PYTHONPATH’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075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361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solidFill>
                  <a:srgbClr val="FF0000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[</a:t>
            </a:r>
            <a:r>
              <a:rPr lang="ja-JP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必須</a:t>
            </a:r>
            <a:r>
              <a:rPr lang="en-US" altLang="ja-JP" sz="3600" b="1" dirty="0">
                <a:solidFill>
                  <a:srgbClr val="FF0000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]</a:t>
            </a:r>
            <a:r>
              <a:rPr lang="ja-JP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動作確認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Visual Code Studio: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実行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C98F20F-3607-49D6-81BB-F00ED8EDA2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351" b="69296"/>
          <a:stretch/>
        </p:blipFill>
        <p:spPr>
          <a:xfrm>
            <a:off x="102474" y="1787380"/>
            <a:ext cx="6416567" cy="176730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C030B2E-D05A-4E88-8440-E14D130B4B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737"/>
          <a:stretch/>
        </p:blipFill>
        <p:spPr>
          <a:xfrm>
            <a:off x="2687829" y="2643407"/>
            <a:ext cx="6503439" cy="420098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A8E8DF8-FE93-413D-BDBC-519BFDAFFA0D}"/>
              </a:ext>
            </a:extLst>
          </p:cNvPr>
          <p:cNvSpPr txBox="1"/>
          <p:nvPr/>
        </p:nvSpPr>
        <p:spPr>
          <a:xfrm>
            <a:off x="54048" y="709808"/>
            <a:ext cx="8987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defRPr>
            </a:lvl1pPr>
            <a:lvl2pPr defTabSz="914400">
              <a:defRPr kumimoji="1"/>
            </a:lvl2pPr>
            <a:lvl3pPr defTabSz="914400">
              <a:defRPr kumimoji="1"/>
            </a:lvl3pPr>
            <a:lvl4pPr defTabSz="914400">
              <a:defRPr kumimoji="1"/>
            </a:lvl4pPr>
            <a:lvl5pPr defTabSz="914400">
              <a:defRPr kumimoji="1"/>
            </a:lvl5pPr>
            <a:lvl6pPr defTabSz="914400">
              <a:defRPr kumimoji="1"/>
            </a:lvl6pPr>
            <a:lvl7pPr defTabSz="914400">
              <a:defRPr kumimoji="1"/>
            </a:lvl7pPr>
            <a:lvl8pPr defTabSz="914400">
              <a:defRPr kumimoji="1"/>
            </a:lvl8pPr>
            <a:lvl9pPr defTabSz="914400">
              <a:defRPr kumimoji="1"/>
            </a:lvl9pPr>
          </a:lstStyle>
          <a:p>
            <a:r>
              <a:rPr lang="en-US" altLang="ja-JP" dirty="0"/>
              <a:t>1. Open python script or folder: “</a:t>
            </a:r>
            <a:r>
              <a:rPr lang="ja-JP" altLang="en-US" dirty="0"/>
              <a:t>ファイル</a:t>
            </a:r>
            <a:r>
              <a:rPr lang="en-US" altLang="ja-JP" dirty="0"/>
              <a:t>”</a:t>
            </a:r>
            <a:r>
              <a:rPr lang="ja-JP" altLang="en-US" dirty="0"/>
              <a:t> </a:t>
            </a:r>
            <a:r>
              <a:rPr lang="en-US" altLang="ja-JP" dirty="0"/>
              <a:t>=&gt;</a:t>
            </a:r>
            <a:r>
              <a:rPr lang="ja-JP" altLang="en-US" dirty="0"/>
              <a:t> </a:t>
            </a:r>
            <a:r>
              <a:rPr lang="en-US" altLang="ja-JP" dirty="0"/>
              <a:t>“</a:t>
            </a:r>
            <a:r>
              <a:rPr lang="ja-JP" altLang="en-US" dirty="0"/>
              <a:t>フォルダーを開く</a:t>
            </a:r>
            <a:r>
              <a:rPr lang="en-US" altLang="ja-JP" dirty="0"/>
              <a:t>”</a:t>
            </a:r>
            <a:r>
              <a:rPr lang="ja-JP" altLang="en-US" dirty="0"/>
              <a:t> で</a:t>
            </a:r>
            <a:br>
              <a:rPr lang="en-US" altLang="ja-JP"/>
            </a:br>
            <a:r>
              <a:rPr lang="en-US" altLang="ja-JP"/>
              <a:t>   </a:t>
            </a:r>
            <a:r>
              <a:rPr lang="ja-JP" altLang="en-US"/>
              <a:t> </a:t>
            </a:r>
            <a:r>
              <a:rPr lang="en-US" altLang="ja-JP" dirty="0"/>
              <a:t>[data-COE]</a:t>
            </a:r>
            <a:r>
              <a:rPr lang="ja-JP" altLang="en-US" dirty="0"/>
              <a:t>を開く</a:t>
            </a:r>
            <a:br>
              <a:rPr lang="en-US" altLang="ja-JP" dirty="0"/>
            </a:br>
            <a:r>
              <a:rPr lang="en-US" altLang="ja-JP" dirty="0"/>
              <a:t>2.</a:t>
            </a:r>
            <a:r>
              <a:rPr lang="ja-JP" altLang="en-US" dirty="0"/>
              <a:t> </a:t>
            </a:r>
            <a:r>
              <a:rPr lang="en-US" altLang="ja-JP" dirty="0"/>
              <a:t>test.py</a:t>
            </a:r>
            <a:r>
              <a:rPr lang="ja-JP" altLang="en-US" dirty="0"/>
              <a:t> を開く</a:t>
            </a:r>
            <a:endParaRPr lang="it-IT" altLang="ja-JP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7A66571-C138-4555-862F-C867F10BCA5E}"/>
              </a:ext>
            </a:extLst>
          </p:cNvPr>
          <p:cNvSpPr/>
          <p:nvPr/>
        </p:nvSpPr>
        <p:spPr>
          <a:xfrm>
            <a:off x="5864771" y="1936038"/>
            <a:ext cx="319883" cy="18398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787D161-1759-4CEC-BAEB-BAAF1B664181}"/>
              </a:ext>
            </a:extLst>
          </p:cNvPr>
          <p:cNvSpPr txBox="1"/>
          <p:nvPr/>
        </p:nvSpPr>
        <p:spPr>
          <a:xfrm>
            <a:off x="6804823" y="1816484"/>
            <a:ext cx="2236703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Click ‘</a:t>
            </a:r>
            <a:r>
              <a:rPr kumimoji="1" lang="ja-JP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▷</a:t>
            </a: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kumimoji="1" lang="ja-JP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run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AC46CB3-7B30-427D-8FAB-0388E271860C}"/>
              </a:ext>
            </a:extLst>
          </p:cNvPr>
          <p:cNvSpPr txBox="1"/>
          <p:nvPr/>
        </p:nvSpPr>
        <p:spPr>
          <a:xfrm>
            <a:off x="7414423" y="6320608"/>
            <a:ext cx="1210588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Suceeded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812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-1524000" y="13613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任意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デバッグ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99F2657-CD1B-4DFC-8273-3AC3481BD8AC}"/>
              </a:ext>
            </a:extLst>
          </p:cNvPr>
          <p:cNvSpPr txBox="1"/>
          <p:nvPr/>
        </p:nvSpPr>
        <p:spPr>
          <a:xfrm>
            <a:off x="0" y="556063"/>
            <a:ext cx="8824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 err="1">
                <a:hlinkClick r:id="rId2"/>
              </a:rPr>
              <a:t>VisualStudioCode</a:t>
            </a:r>
            <a:r>
              <a:rPr lang="ja-JP" altLang="en-US" sz="1400" dirty="0">
                <a:hlinkClick r:id="rId2"/>
              </a:rPr>
              <a:t>で</a:t>
            </a:r>
            <a:r>
              <a:rPr lang="en-US" altLang="ja-JP" sz="1400" dirty="0">
                <a:hlinkClick r:id="rId2"/>
              </a:rPr>
              <a:t>Python</a:t>
            </a:r>
            <a:r>
              <a:rPr lang="ja-JP" altLang="en-US" sz="1400" dirty="0">
                <a:hlinkClick r:id="rId2"/>
              </a:rPr>
              <a:t>環境構築 </a:t>
            </a:r>
            <a:r>
              <a:rPr lang="en-US" altLang="ja-JP" sz="1400" dirty="0">
                <a:hlinkClick r:id="rId2"/>
              </a:rPr>
              <a:t>– </a:t>
            </a:r>
            <a:r>
              <a:rPr lang="en-US" altLang="ja-JP" sz="1400" dirty="0" err="1">
                <a:hlinkClick r:id="rId2"/>
              </a:rPr>
              <a:t>Qiita</a:t>
            </a:r>
            <a:endParaRPr lang="en-US" altLang="ja-JP" sz="1400" dirty="0"/>
          </a:p>
          <a:p>
            <a:r>
              <a:rPr lang="en-US" altLang="ja-JP" sz="1400" dirty="0"/>
              <a:t>https://qiita.com/ryt-t5/items/4f15c5b069ad3e6910e8</a:t>
            </a:r>
            <a:endParaRPr lang="ja-JP" altLang="en-US" sz="14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7461478-19A7-46BB-8EB7-83ACA2CE74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10" t="9536" r="37081" b="33673"/>
          <a:stretch/>
        </p:blipFill>
        <p:spPr>
          <a:xfrm>
            <a:off x="0" y="1079283"/>
            <a:ext cx="4267200" cy="577871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C95BB27-1937-405D-BD00-4AF56F8556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18" t="14712" r="41710" b="14023"/>
          <a:stretch/>
        </p:blipFill>
        <p:spPr>
          <a:xfrm>
            <a:off x="4343400" y="646332"/>
            <a:ext cx="3176752" cy="607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56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F7E5505B-A854-42B0-8386-43A61198B3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34" r="319" b="81136"/>
          <a:stretch/>
        </p:blipFill>
        <p:spPr>
          <a:xfrm>
            <a:off x="2973933" y="1231918"/>
            <a:ext cx="6117577" cy="154094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BAB9214-605C-40D2-8FBA-5D00CEB131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248" b="53715"/>
          <a:stretch/>
        </p:blipFill>
        <p:spPr>
          <a:xfrm>
            <a:off x="71555" y="816371"/>
            <a:ext cx="2819545" cy="317421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361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任意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便利な拡張機能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CSV</a:t>
            </a:r>
            <a:endParaRPr lang="ja-JP" alt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FB87A58-9206-4CF1-B68E-C2701ED908A7}"/>
              </a:ext>
            </a:extLst>
          </p:cNvPr>
          <p:cNvSpPr/>
          <p:nvPr/>
        </p:nvSpPr>
        <p:spPr>
          <a:xfrm>
            <a:off x="1589518" y="2039743"/>
            <a:ext cx="1189387" cy="23298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</a:t>
            </a:r>
            <a:endParaRPr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65C45CE-1235-45A7-B6DA-E34B32800206}"/>
              </a:ext>
            </a:extLst>
          </p:cNvPr>
          <p:cNvSpPr txBox="1"/>
          <p:nvPr/>
        </p:nvSpPr>
        <p:spPr>
          <a:xfrm>
            <a:off x="1230027" y="1569021"/>
            <a:ext cx="1954381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Click ‘Install’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AF38EBE-4CF7-4E3F-8995-708D2BB25AB5}"/>
              </a:ext>
            </a:extLst>
          </p:cNvPr>
          <p:cNvSpPr/>
          <p:nvPr/>
        </p:nvSpPr>
        <p:spPr>
          <a:xfrm>
            <a:off x="76951" y="2419854"/>
            <a:ext cx="324699" cy="331887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D333217-80C0-4894-82FA-89C728510B4D}"/>
              </a:ext>
            </a:extLst>
          </p:cNvPr>
          <p:cNvSpPr txBox="1"/>
          <p:nvPr/>
        </p:nvSpPr>
        <p:spPr>
          <a:xfrm>
            <a:off x="91813" y="2772863"/>
            <a:ext cx="2736647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Click the bottom ion</a:t>
            </a:r>
            <a:b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left pane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DC94113-3646-4D8C-9848-023BF4A69D1E}"/>
              </a:ext>
            </a:extLst>
          </p:cNvPr>
          <p:cNvSpPr txBox="1"/>
          <p:nvPr/>
        </p:nvSpPr>
        <p:spPr>
          <a:xfrm>
            <a:off x="3085032" y="745876"/>
            <a:ext cx="4330224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Read a CSV file and click ‘Edit csv’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887DCF9-5CCF-46B7-9634-F101B1530F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023" b="44798"/>
          <a:stretch/>
        </p:blipFill>
        <p:spPr>
          <a:xfrm>
            <a:off x="2624689" y="3108420"/>
            <a:ext cx="6519311" cy="3785787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C869482-9C75-4995-9838-EE9D5EE84171}"/>
              </a:ext>
            </a:extLst>
          </p:cNvPr>
          <p:cNvSpPr/>
          <p:nvPr/>
        </p:nvSpPr>
        <p:spPr>
          <a:xfrm>
            <a:off x="8169779" y="1452526"/>
            <a:ext cx="376109" cy="23298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30221A5C-46AE-47E7-88B9-0015CAB478DB}"/>
              </a:ext>
            </a:extLst>
          </p:cNvPr>
          <p:cNvCxnSpPr/>
          <p:nvPr/>
        </p:nvCxnSpPr>
        <p:spPr>
          <a:xfrm>
            <a:off x="7451933" y="1153682"/>
            <a:ext cx="717846" cy="238525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402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322671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付録</a:t>
            </a:r>
          </a:p>
        </p:txBody>
      </p:sp>
    </p:spTree>
    <p:extLst>
      <p:ext uri="{BB962C8B-B14F-4D97-AF65-F5344CB8AC3E}">
        <p14:creationId xmlns:p14="http://schemas.microsoft.com/office/powerpoint/2010/main" val="2588454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361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環境変数の設定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別の方法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C5C37CC-3D6D-465D-B251-161ACB2814E9}"/>
              </a:ext>
            </a:extLst>
          </p:cNvPr>
          <p:cNvSpPr txBox="1"/>
          <p:nvPr/>
        </p:nvSpPr>
        <p:spPr>
          <a:xfrm>
            <a:off x="177421" y="1032004"/>
            <a:ext cx="83919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defRPr>
            </a:lvl1pPr>
            <a:lvl2pPr defTabSz="914400">
              <a:defRPr kumimoji="1"/>
            </a:lvl2pPr>
            <a:lvl3pPr defTabSz="914400">
              <a:defRPr kumimoji="1"/>
            </a:lvl3pPr>
            <a:lvl4pPr defTabSz="914400">
              <a:defRPr kumimoji="1"/>
            </a:lvl4pPr>
            <a:lvl5pPr defTabSz="914400">
              <a:defRPr kumimoji="1"/>
            </a:lvl5pPr>
            <a:lvl6pPr defTabSz="914400">
              <a:defRPr kumimoji="1"/>
            </a:lvl6pPr>
            <a:lvl7pPr defTabSz="914400">
              <a:defRPr kumimoji="1"/>
            </a:lvl7pPr>
            <a:lvl8pPr defTabSz="914400">
              <a:defRPr kumimoji="1"/>
            </a:lvl8pPr>
            <a:lvl9pPr defTabSz="914400">
              <a:defRPr kumimoji="1"/>
            </a:lvl9pPr>
          </a:lstStyle>
          <a:p>
            <a:r>
              <a:rPr lang="ja-JP" altLang="en-US" dirty="0">
                <a:solidFill>
                  <a:schemeClr val="tx1"/>
                </a:solidFill>
              </a:rPr>
              <a:t>環境変数を設定してから </a:t>
            </a:r>
            <a:r>
              <a:rPr lang="en-US" altLang="ja-JP" dirty="0">
                <a:solidFill>
                  <a:schemeClr val="tx1"/>
                </a:solidFill>
              </a:rPr>
              <a:t>VSC</a:t>
            </a:r>
            <a:r>
              <a:rPr lang="ja-JP" altLang="en-US" dirty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(code.exe)</a:t>
            </a:r>
            <a:r>
              <a:rPr lang="ja-JP" altLang="en-US" dirty="0">
                <a:solidFill>
                  <a:schemeClr val="tx1"/>
                </a:solidFill>
              </a:rPr>
              <a:t> を実行するバッチファイルを作る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注意</a:t>
            </a:r>
            <a:r>
              <a:rPr lang="en-US" altLang="ja-JP" dirty="0">
                <a:solidFill>
                  <a:schemeClr val="tx1"/>
                </a:solidFill>
              </a:rPr>
              <a:t>:</a:t>
            </a:r>
            <a:r>
              <a:rPr lang="ja-JP" altLang="en-US" dirty="0">
                <a:solidFill>
                  <a:schemeClr val="tx1"/>
                </a:solidFill>
              </a:rPr>
              <a:t> </a:t>
            </a:r>
            <a:r>
              <a:rPr lang="en-US" altLang="ja-JP" dirty="0" err="1">
                <a:solidFill>
                  <a:schemeClr val="tx1"/>
                </a:solidFill>
              </a:rPr>
              <a:t>conda</a:t>
            </a:r>
            <a:r>
              <a:rPr lang="ja-JP" altLang="en-US" dirty="0">
                <a:solidFill>
                  <a:schemeClr val="tx1"/>
                </a:solidFill>
              </a:rPr>
              <a:t>コマンドはバッチファイルなので、</a:t>
            </a:r>
            <a:r>
              <a:rPr lang="en-US" altLang="ja-JP" dirty="0">
                <a:solidFill>
                  <a:schemeClr val="tx1"/>
                </a:solidFill>
              </a:rPr>
              <a:t>call</a:t>
            </a:r>
            <a:r>
              <a:rPr lang="ja-JP" altLang="en-US" dirty="0">
                <a:solidFill>
                  <a:schemeClr val="tx1"/>
                </a:solidFill>
              </a:rPr>
              <a:t>コマンドで呼び出す必要がある</a:t>
            </a:r>
            <a:endParaRPr lang="en-US" altLang="ja-JP" dirty="0">
              <a:solidFill>
                <a:schemeClr val="tx1"/>
              </a:solidFill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b="0" dirty="0">
                <a:solidFill>
                  <a:schemeClr val="tx1"/>
                </a:solidFill>
              </a:rPr>
              <a:t>[ENV]</a:t>
            </a:r>
            <a:r>
              <a:rPr lang="ja-JP" altLang="en-US" b="0" dirty="0">
                <a:solidFill>
                  <a:schemeClr val="tx1"/>
                </a:solidFill>
              </a:rPr>
              <a:t>は</a:t>
            </a:r>
            <a:r>
              <a:rPr lang="en-US" altLang="ja-JP" b="0" dirty="0" err="1">
                <a:solidFill>
                  <a:schemeClr val="tx1"/>
                </a:solidFill>
              </a:rPr>
              <a:t>conda</a:t>
            </a:r>
            <a:r>
              <a:rPr lang="ja-JP" altLang="en-US" b="0" dirty="0">
                <a:solidFill>
                  <a:schemeClr val="tx1"/>
                </a:solidFill>
              </a:rPr>
              <a:t>の仮想環境名</a:t>
            </a:r>
            <a:endParaRPr lang="en-US" altLang="ja-JP" b="0" dirty="0">
              <a:solidFill>
                <a:schemeClr val="tx1"/>
              </a:solidFill>
            </a:endParaRPr>
          </a:p>
          <a:p>
            <a:endParaRPr lang="en-US" altLang="ja-JP" b="0" dirty="0">
              <a:solidFill>
                <a:schemeClr val="tx1"/>
              </a:solidFill>
            </a:endParaRPr>
          </a:p>
          <a:p>
            <a:r>
              <a:rPr lang="en-US" altLang="ja-JP" dirty="0">
                <a:solidFill>
                  <a:schemeClr val="tx1"/>
                </a:solidFill>
              </a:rPr>
              <a:t>vsc.bat:</a:t>
            </a:r>
            <a:r>
              <a:rPr lang="ja-JP" altLang="en-US" dirty="0">
                <a:solidFill>
                  <a:schemeClr val="tx1"/>
                </a:solidFill>
              </a:rPr>
              <a:t> ここから</a:t>
            </a:r>
            <a:endParaRPr lang="en-US" altLang="ja-JP" dirty="0">
              <a:solidFill>
                <a:schemeClr val="tx1"/>
              </a:solidFill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dirty="0">
                <a:solidFill>
                  <a:schemeClr val="tx1"/>
                </a:solidFill>
              </a:rPr>
              <a:t>call </a:t>
            </a:r>
            <a:r>
              <a:rPr lang="en-US" altLang="ja-JP" dirty="0" err="1">
                <a:solidFill>
                  <a:schemeClr val="tx1"/>
                </a:solidFill>
              </a:rPr>
              <a:t>conda</a:t>
            </a:r>
            <a:r>
              <a:rPr lang="en-US" altLang="ja-JP" dirty="0">
                <a:solidFill>
                  <a:schemeClr val="tx1"/>
                </a:solidFill>
              </a:rPr>
              <a:t> activate [ENV]</a:t>
            </a:r>
          </a:p>
          <a:p>
            <a:r>
              <a:rPr lang="en-US" altLang="ja-JP" dirty="0">
                <a:solidFill>
                  <a:schemeClr val="tx1"/>
                </a:solidFill>
              </a:rPr>
              <a:t>code	</a:t>
            </a:r>
          </a:p>
          <a:p>
            <a:endParaRPr lang="en-US" altLang="ja-JP" b="0" dirty="0">
              <a:solidFill>
                <a:schemeClr val="tx1"/>
              </a:solidFill>
            </a:endParaRPr>
          </a:p>
          <a:p>
            <a:r>
              <a:rPr lang="en-US" altLang="ja-JP" dirty="0">
                <a:solidFill>
                  <a:schemeClr val="tx1"/>
                </a:solidFill>
              </a:rPr>
              <a:t>vsc.bat:</a:t>
            </a:r>
            <a:r>
              <a:rPr lang="ja-JP" altLang="en-US" dirty="0">
                <a:solidFill>
                  <a:schemeClr val="tx1"/>
                </a:solidFill>
              </a:rPr>
              <a:t> ここまで</a:t>
            </a:r>
            <a:endParaRPr lang="en-US" altLang="ja-JP" dirty="0">
              <a:solidFill>
                <a:schemeClr val="tx1"/>
              </a:solidFill>
            </a:endParaRPr>
          </a:p>
          <a:p>
            <a:endParaRPr lang="it-IT" altLang="ja-JP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592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361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関係する環境変数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C5C37CC-3D6D-465D-B251-161ACB2814E9}"/>
              </a:ext>
            </a:extLst>
          </p:cNvPr>
          <p:cNvSpPr txBox="1"/>
          <p:nvPr/>
        </p:nvSpPr>
        <p:spPr>
          <a:xfrm>
            <a:off x="279021" y="689104"/>
            <a:ext cx="839190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defRPr>
            </a:lvl1pPr>
            <a:lvl2pPr defTabSz="914400">
              <a:defRPr kumimoji="1"/>
            </a:lvl2pPr>
            <a:lvl3pPr defTabSz="914400">
              <a:defRPr kumimoji="1"/>
            </a:lvl3pPr>
            <a:lvl4pPr defTabSz="914400">
              <a:defRPr kumimoji="1"/>
            </a:lvl4pPr>
            <a:lvl5pPr defTabSz="914400">
              <a:defRPr kumimoji="1"/>
            </a:lvl5pPr>
            <a:lvl6pPr defTabSz="914400">
              <a:defRPr kumimoji="1"/>
            </a:lvl6pPr>
            <a:lvl7pPr defTabSz="914400">
              <a:defRPr kumimoji="1"/>
            </a:lvl7pPr>
            <a:lvl8pPr defTabSz="914400">
              <a:defRPr kumimoji="1"/>
            </a:lvl8pPr>
            <a:lvl9pPr defTabSz="914400">
              <a:defRPr kumimoji="1"/>
            </a:lvl9pPr>
          </a:lstStyle>
          <a:p>
            <a:r>
              <a:rPr lang="fr-FR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_CONDA_EXE                     d:/anaconda3\Scripts\conda.exe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_CONDA_ROOT                    d:/anaconda3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CONDA_DEFAULT_ENV              2.7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fr-FR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CONDA_EXE                      D:\anaconda3\Scripts\conda.exe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pt-BR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CONDA_PREFIX                   D:\anaconda3\envs\2.7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pt-BR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CONDA_PREFIX_1                 d:\anaconda3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CONDA_PROMPT_MODIFIER          (2.7)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CONDA_PYTHON_EXE               D:\anaconda3\python.exe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CONDA_SHLVL                    2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PYTHONPATH                     d:\Programs\python\lib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PATH:</a:t>
            </a:r>
            <a:r>
              <a:rPr lang="ja-JP" altLang="en-US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仮想環境</a:t>
            </a:r>
            <a:endParaRPr lang="en-US" altLang="ja-JP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D:\anaconda3\envs\2.7;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pt-BR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D:\anaconda3\envs\2.7\Library\mingw-w64\bin;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pt-BR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D:\anaconda3\envs\2.7\Library\usr\bin;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D:\anaconda3\envs\2.7\Library\bin;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fr-FR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D:\anaconda3\envs\2.7\Scripts;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pt-BR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D:\anaconda3\envs\2.7\bin;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D:\anaconda3\condabin;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PATH:</a:t>
            </a:r>
            <a:r>
              <a:rPr lang="ja-JP" altLang="en-US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Base</a:t>
            </a:r>
            <a:r>
              <a:rPr lang="ja-JP" altLang="en-US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仮想環境</a:t>
            </a:r>
            <a:endParaRPr lang="en-US" altLang="ja-JP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D:\anaconda3\condabin;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D:\Anaconda3;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d:\Anaconda3\Library;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D:\Anaconda3\Library\bin;</a:t>
            </a:r>
            <a:endParaRPr lang="it-IT" altLang="ja-JP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54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5A313FD4-3F9D-4328-B2CC-5C76D674EC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30" r="-126" b="80835"/>
          <a:stretch/>
        </p:blipFill>
        <p:spPr>
          <a:xfrm>
            <a:off x="3597875" y="1213752"/>
            <a:ext cx="4948013" cy="131432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8C0B3FC-C5DA-4949-AA0F-53965058DD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329" b="63738"/>
          <a:stretch/>
        </p:blipFill>
        <p:spPr>
          <a:xfrm>
            <a:off x="91812" y="848168"/>
            <a:ext cx="2736647" cy="248682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361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便利な拡張機能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Bin (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バイナリエディタ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)</a:t>
            </a:r>
            <a:endParaRPr lang="ja-JP" alt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FB87A58-9206-4CF1-B68E-C2701ED908A7}"/>
              </a:ext>
            </a:extLst>
          </p:cNvPr>
          <p:cNvSpPr/>
          <p:nvPr/>
        </p:nvSpPr>
        <p:spPr>
          <a:xfrm>
            <a:off x="1589518" y="2774685"/>
            <a:ext cx="1189387" cy="23298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</a:t>
            </a:r>
            <a:endParaRPr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65C45CE-1235-45A7-B6DA-E34B32800206}"/>
              </a:ext>
            </a:extLst>
          </p:cNvPr>
          <p:cNvSpPr txBox="1"/>
          <p:nvPr/>
        </p:nvSpPr>
        <p:spPr>
          <a:xfrm>
            <a:off x="486541" y="3073082"/>
            <a:ext cx="1954381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Click ‘Install’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AF38EBE-4CF7-4E3F-8995-708D2BB25AB5}"/>
              </a:ext>
            </a:extLst>
          </p:cNvPr>
          <p:cNvSpPr/>
          <p:nvPr/>
        </p:nvSpPr>
        <p:spPr>
          <a:xfrm>
            <a:off x="76951" y="2419854"/>
            <a:ext cx="324699" cy="331887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D333217-80C0-4894-82FA-89C728510B4D}"/>
              </a:ext>
            </a:extLst>
          </p:cNvPr>
          <p:cNvSpPr txBox="1"/>
          <p:nvPr/>
        </p:nvSpPr>
        <p:spPr>
          <a:xfrm>
            <a:off x="50176" y="1644503"/>
            <a:ext cx="2736647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Click the bottom ion</a:t>
            </a:r>
            <a:b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left pane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DC94113-3646-4D8C-9848-023BF4A69D1E}"/>
              </a:ext>
            </a:extLst>
          </p:cNvPr>
          <p:cNvSpPr txBox="1"/>
          <p:nvPr/>
        </p:nvSpPr>
        <p:spPr>
          <a:xfrm>
            <a:off x="3085032" y="745876"/>
            <a:ext cx="4241867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Read a binary file and click ‘HEX’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C869482-9C75-4995-9838-EE9D5EE84171}"/>
              </a:ext>
            </a:extLst>
          </p:cNvPr>
          <p:cNvSpPr/>
          <p:nvPr/>
        </p:nvSpPr>
        <p:spPr>
          <a:xfrm>
            <a:off x="7964676" y="1401250"/>
            <a:ext cx="376109" cy="23298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30221A5C-46AE-47E7-88B9-0015CAB478DB}"/>
              </a:ext>
            </a:extLst>
          </p:cNvPr>
          <p:cNvCxnSpPr/>
          <p:nvPr/>
        </p:nvCxnSpPr>
        <p:spPr>
          <a:xfrm>
            <a:off x="7246830" y="1102406"/>
            <a:ext cx="717846" cy="238525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図 15">
            <a:extLst>
              <a:ext uri="{FF2B5EF4-FFF2-40B4-BE49-F238E27FC236}">
                <a16:creationId xmlns:a16="http://schemas.microsoft.com/office/drawing/2014/main" id="{0DEAEB70-8447-4F56-906B-B0E2FB3813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74" b="45171"/>
          <a:stretch/>
        </p:blipFill>
        <p:spPr>
          <a:xfrm>
            <a:off x="3085032" y="2836500"/>
            <a:ext cx="5579473" cy="376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39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Visual Code Studio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のインストール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3EF906D-7ADC-45ED-A1E4-DA0C204E6853}"/>
              </a:ext>
            </a:extLst>
          </p:cNvPr>
          <p:cNvSpPr txBox="1"/>
          <p:nvPr/>
        </p:nvSpPr>
        <p:spPr>
          <a:xfrm>
            <a:off x="0" y="646332"/>
            <a:ext cx="7188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defRPr>
            </a:lvl1pPr>
            <a:lvl2pPr defTabSz="914400">
              <a:defRPr kumimoji="1"/>
            </a:lvl2pPr>
            <a:lvl3pPr defTabSz="914400">
              <a:defRPr kumimoji="1"/>
            </a:lvl3pPr>
            <a:lvl4pPr defTabSz="914400">
              <a:defRPr kumimoji="1"/>
            </a:lvl4pPr>
            <a:lvl5pPr defTabSz="914400">
              <a:defRPr kumimoji="1"/>
            </a:lvl5pPr>
            <a:lvl6pPr defTabSz="914400">
              <a:defRPr kumimoji="1"/>
            </a:lvl6pPr>
            <a:lvl7pPr defTabSz="914400">
              <a:defRPr kumimoji="1"/>
            </a:lvl7pPr>
            <a:lvl8pPr defTabSz="914400">
              <a:defRPr kumimoji="1"/>
            </a:lvl8pPr>
            <a:lvl9pPr defTabSz="914400">
              <a:defRPr kumimoji="1"/>
            </a:lvl9pPr>
          </a:lstStyle>
          <a:p>
            <a:pPr marL="342900" indent="-342900">
              <a:buAutoNum type="arabicPeriod"/>
            </a:pPr>
            <a:r>
              <a:rPr lang="it-IT" altLang="ja-JP" dirty="0"/>
              <a:t>Download from </a:t>
            </a:r>
            <a:r>
              <a:rPr lang="it-IT" altLang="ja-JP" dirty="0">
                <a:hlinkClick r:id="rId2"/>
              </a:rPr>
              <a:t>https://code.visualstudio.com/</a:t>
            </a:r>
            <a:endParaRPr lang="it-IT" altLang="ja-JP" dirty="0"/>
          </a:p>
          <a:p>
            <a:pPr marL="342900" indent="-342900">
              <a:buAutoNum type="arabicPeriod"/>
            </a:pPr>
            <a:r>
              <a:rPr lang="it-IT" altLang="ja-JP" dirty="0"/>
              <a:t>Run installer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273B5BC-172C-4E16-8162-4A2E256530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217" r="98319" b="43408"/>
          <a:stretch/>
        </p:blipFill>
        <p:spPr>
          <a:xfrm>
            <a:off x="460130" y="1254395"/>
            <a:ext cx="1019908" cy="1143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9B22387-4B31-4F15-97AF-1F21DC647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30" y="2397395"/>
            <a:ext cx="3389147" cy="262970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3D99C18-64E7-4AD5-B4D6-433CB0AFEE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9539" b="10436"/>
          <a:stretch/>
        </p:blipFill>
        <p:spPr>
          <a:xfrm>
            <a:off x="4143363" y="2294791"/>
            <a:ext cx="4829188" cy="408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40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python </a:t>
            </a:r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拡張機能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7629F0B-2EFA-47AE-B018-597F0F113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673" b="46923"/>
          <a:stretch/>
        </p:blipFill>
        <p:spPr>
          <a:xfrm>
            <a:off x="98180" y="1316694"/>
            <a:ext cx="2711784" cy="3640015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99F2657-CD1B-4DFC-8273-3AC3481BD8AC}"/>
              </a:ext>
            </a:extLst>
          </p:cNvPr>
          <p:cNvSpPr txBox="1"/>
          <p:nvPr/>
        </p:nvSpPr>
        <p:spPr>
          <a:xfrm>
            <a:off x="0" y="556063"/>
            <a:ext cx="9048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 Studio Code </a:t>
            </a:r>
            <a:r>
              <a:rPr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を使用して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Python </a:t>
            </a:r>
            <a:r>
              <a:rPr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初心者向けの開発環境をセットアップする</a:t>
            </a: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https://docs.microsoft.com/ja-jp/learn/modules/python-install-vscode/</a:t>
            </a: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8ED6B41-F7DD-4CDD-BB50-66E5B07CE29B}"/>
              </a:ext>
            </a:extLst>
          </p:cNvPr>
          <p:cNvSpPr/>
          <p:nvPr/>
        </p:nvSpPr>
        <p:spPr>
          <a:xfrm>
            <a:off x="1094642" y="2261937"/>
            <a:ext cx="940777" cy="20222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5D30CD4D-919A-47BB-9625-6D28B87E6E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324" b="11283"/>
          <a:stretch/>
        </p:blipFill>
        <p:spPr>
          <a:xfrm>
            <a:off x="3017737" y="1434740"/>
            <a:ext cx="5823239" cy="437189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A0A288F-575A-44AC-B578-89AF106469A8}"/>
              </a:ext>
            </a:extLst>
          </p:cNvPr>
          <p:cNvSpPr txBox="1"/>
          <p:nvPr/>
        </p:nvSpPr>
        <p:spPr>
          <a:xfrm>
            <a:off x="537816" y="2773980"/>
            <a:ext cx="1954381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Click ‘Install’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866E105-EAC4-461B-B94F-C6DDC86A01DD}"/>
              </a:ext>
            </a:extLst>
          </p:cNvPr>
          <p:cNvSpPr txBox="1"/>
          <p:nvPr/>
        </p:nvSpPr>
        <p:spPr>
          <a:xfrm>
            <a:off x="3619109" y="3270239"/>
            <a:ext cx="3583225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 python script.</a:t>
            </a:r>
            <a:b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Keywords are marked by color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E5E10FA-4FFC-487E-A254-19DC747E29E9}"/>
              </a:ext>
            </a:extLst>
          </p:cNvPr>
          <p:cNvSpPr/>
          <p:nvPr/>
        </p:nvSpPr>
        <p:spPr>
          <a:xfrm>
            <a:off x="102589" y="3112069"/>
            <a:ext cx="324699" cy="331887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29547DA-0C08-4240-B583-C6FC84C2F430}"/>
              </a:ext>
            </a:extLst>
          </p:cNvPr>
          <p:cNvSpPr txBox="1"/>
          <p:nvPr/>
        </p:nvSpPr>
        <p:spPr>
          <a:xfrm>
            <a:off x="117451" y="3465078"/>
            <a:ext cx="2736647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Click the bottom ion</a:t>
            </a:r>
            <a:b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left pane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724E5F4-0AE9-4C36-B8B7-57E33E341208}"/>
              </a:ext>
            </a:extLst>
          </p:cNvPr>
          <p:cNvSpPr txBox="1"/>
          <p:nvPr/>
        </p:nvSpPr>
        <p:spPr>
          <a:xfrm>
            <a:off x="664579" y="1330439"/>
            <a:ext cx="2180597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Search ‘python’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64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D0DFA97-2103-40E1-8E7F-1C53D063A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67" y="587997"/>
            <a:ext cx="6623291" cy="472013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32C2957-393D-441C-BAFD-01F8A497FE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150" b="40620"/>
          <a:stretch/>
        </p:blipFill>
        <p:spPr>
          <a:xfrm>
            <a:off x="2234236" y="2536805"/>
            <a:ext cx="7009058" cy="412806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任意</a:t>
            </a:r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配色テーマ設定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8ED6B41-F7DD-4CDD-BB50-66E5B07CE29B}"/>
              </a:ext>
            </a:extLst>
          </p:cNvPr>
          <p:cNvSpPr/>
          <p:nvPr/>
        </p:nvSpPr>
        <p:spPr>
          <a:xfrm>
            <a:off x="114210" y="5041556"/>
            <a:ext cx="194707" cy="14828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D4A280C-32CC-42EE-8FDE-2423A4368651}"/>
              </a:ext>
            </a:extLst>
          </p:cNvPr>
          <p:cNvSpPr/>
          <p:nvPr/>
        </p:nvSpPr>
        <p:spPr>
          <a:xfrm>
            <a:off x="272788" y="4384595"/>
            <a:ext cx="1234736" cy="14828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E6A8763-5B15-457B-B564-B52954FE21E1}"/>
              </a:ext>
            </a:extLst>
          </p:cNvPr>
          <p:cNvSpPr/>
          <p:nvPr/>
        </p:nvSpPr>
        <p:spPr>
          <a:xfrm>
            <a:off x="5240403" y="3700076"/>
            <a:ext cx="3724423" cy="14828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4759DB0-E693-4EEB-AFF2-00C58DFA0711}"/>
              </a:ext>
            </a:extLst>
          </p:cNvPr>
          <p:cNvSpPr/>
          <p:nvPr/>
        </p:nvSpPr>
        <p:spPr>
          <a:xfrm>
            <a:off x="5244523" y="4602897"/>
            <a:ext cx="3724423" cy="14828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" name="矢印: 下 6">
            <a:extLst>
              <a:ext uri="{FF2B5EF4-FFF2-40B4-BE49-F238E27FC236}">
                <a16:creationId xmlns:a16="http://schemas.microsoft.com/office/drawing/2014/main" id="{BF078DC9-304D-425E-9AE5-DDBB5530AFC4}"/>
              </a:ext>
            </a:extLst>
          </p:cNvPr>
          <p:cNvSpPr/>
          <p:nvPr/>
        </p:nvSpPr>
        <p:spPr>
          <a:xfrm>
            <a:off x="6749858" y="3848359"/>
            <a:ext cx="330564" cy="764063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3A783DC-E623-4310-8F26-725871EA41D2}"/>
              </a:ext>
            </a:extLst>
          </p:cNvPr>
          <p:cNvSpPr txBox="1"/>
          <p:nvPr/>
        </p:nvSpPr>
        <p:spPr>
          <a:xfrm>
            <a:off x="90141" y="3870246"/>
            <a:ext cx="2910156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Choose ‘Color</a:t>
            </a:r>
            <a:r>
              <a:rPr kumimoji="1" lang="ja-JP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Theme’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68EB488-38F2-4654-A9A1-864E34A3C4FC}"/>
              </a:ext>
            </a:extLst>
          </p:cNvPr>
          <p:cNvSpPr txBox="1"/>
          <p:nvPr/>
        </p:nvSpPr>
        <p:spPr>
          <a:xfrm>
            <a:off x="4851915" y="1993959"/>
            <a:ext cx="2728824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kumimoji="1" lang="ja-JP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 your favorite</a:t>
            </a:r>
            <a:b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color theme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C568AB9-9CA8-4684-8566-4DC14FB91757}"/>
              </a:ext>
            </a:extLst>
          </p:cNvPr>
          <p:cNvSpPr txBox="1"/>
          <p:nvPr/>
        </p:nvSpPr>
        <p:spPr>
          <a:xfrm>
            <a:off x="90140" y="5323764"/>
            <a:ext cx="2930610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kumimoji="1" lang="ja-JP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Left-bottom icon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102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その他のおすすめ拡張機能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89BFF28-22A0-4177-8C12-AFD776305644}"/>
              </a:ext>
            </a:extLst>
          </p:cNvPr>
          <p:cNvSpPr txBox="1"/>
          <p:nvPr/>
        </p:nvSpPr>
        <p:spPr>
          <a:xfrm>
            <a:off x="0" y="708463"/>
            <a:ext cx="90487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Material</a:t>
            </a:r>
            <a:r>
              <a:rPr lang="ja-JP" altLang="en-US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Icon</a:t>
            </a:r>
            <a:r>
              <a:rPr lang="ja-JP" altLang="en-US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Theme:</a:t>
            </a:r>
            <a:r>
              <a:rPr lang="ja-JP" altLang="en-US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endParaRPr lang="en-US" altLang="ja-JP" sz="2400" dirty="0"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r>
              <a:rPr lang="ja-JP" altLang="en-US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　エクスプローラビューのアイコン</a:t>
            </a:r>
            <a:r>
              <a:rPr lang="ja-JP" altLang="en-US" sz="240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を変えて見易くする</a:t>
            </a:r>
            <a:endParaRPr lang="en-US" altLang="ja-JP" sz="2400" dirty="0"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r>
              <a:rPr lang="en-US" altLang="ja-JP" sz="2400" dirty="0" err="1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zenkaku</a:t>
            </a:r>
            <a:r>
              <a:rPr lang="en-US" altLang="ja-JP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ja-JP" altLang="en-US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全角スペースをハイライト</a:t>
            </a:r>
            <a:endParaRPr lang="en-US" altLang="ja-JP" sz="2400" dirty="0"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075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C08A247A-F0AC-47A3-B45D-22D7CDEC2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43" b="48071"/>
          <a:stretch/>
        </p:blipFill>
        <p:spPr>
          <a:xfrm>
            <a:off x="3190014" y="1473200"/>
            <a:ext cx="5833598" cy="409944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任意</a:t>
            </a:r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ファイルの文字コードの自動判別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FD727CD-F1B0-4571-912B-77E129136B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608"/>
          <a:stretch/>
        </p:blipFill>
        <p:spPr>
          <a:xfrm>
            <a:off x="97145" y="1082167"/>
            <a:ext cx="2950855" cy="5626274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80A06B3-8B5B-4FD4-8A1B-CD38C91ACC29}"/>
              </a:ext>
            </a:extLst>
          </p:cNvPr>
          <p:cNvSpPr/>
          <p:nvPr/>
        </p:nvSpPr>
        <p:spPr>
          <a:xfrm>
            <a:off x="505156" y="3283397"/>
            <a:ext cx="2441244" cy="259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3E0C0B0-C37F-4D87-9B6B-FE460FEA53C5}"/>
              </a:ext>
            </a:extLst>
          </p:cNvPr>
          <p:cNvSpPr/>
          <p:nvPr/>
        </p:nvSpPr>
        <p:spPr>
          <a:xfrm>
            <a:off x="97145" y="6133597"/>
            <a:ext cx="408011" cy="406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E92C708-6E9A-4270-B890-70645C0CA6C1}"/>
              </a:ext>
            </a:extLst>
          </p:cNvPr>
          <p:cNvSpPr txBox="1"/>
          <p:nvPr/>
        </p:nvSpPr>
        <p:spPr>
          <a:xfrm>
            <a:off x="441656" y="5605397"/>
            <a:ext cx="2829621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Click left-bottom icon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3E23883-DFE2-4A14-A03C-D9F480898017}"/>
              </a:ext>
            </a:extLst>
          </p:cNvPr>
          <p:cNvSpPr txBox="1"/>
          <p:nvPr/>
        </p:nvSpPr>
        <p:spPr>
          <a:xfrm>
            <a:off x="365456" y="3751197"/>
            <a:ext cx="257974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Choose ‘Configure’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1BBE0C0-72F0-4BDF-A873-563A48CE14E7}"/>
              </a:ext>
            </a:extLst>
          </p:cNvPr>
          <p:cNvSpPr txBox="1"/>
          <p:nvPr/>
        </p:nvSpPr>
        <p:spPr>
          <a:xfrm>
            <a:off x="3347651" y="681735"/>
            <a:ext cx="4403770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Input ‘Encoding’ in the Top Textbox</a:t>
            </a:r>
            <a:b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and ENTER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AEE572E-213F-4F1B-8FE9-E1004BC33527}"/>
              </a:ext>
            </a:extLst>
          </p:cNvPr>
          <p:cNvSpPr/>
          <p:nvPr/>
        </p:nvSpPr>
        <p:spPr>
          <a:xfrm>
            <a:off x="3419959" y="1994310"/>
            <a:ext cx="5533177" cy="28373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38907E1-CE77-4C5B-8C61-5D844412053E}"/>
              </a:ext>
            </a:extLst>
          </p:cNvPr>
          <p:cNvSpPr/>
          <p:nvPr/>
        </p:nvSpPr>
        <p:spPr>
          <a:xfrm>
            <a:off x="4806950" y="2668958"/>
            <a:ext cx="4000500" cy="655207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4FC50CF-3392-40EB-B980-68E3977A1C3C}"/>
              </a:ext>
            </a:extLst>
          </p:cNvPr>
          <p:cNvSpPr txBox="1"/>
          <p:nvPr/>
        </p:nvSpPr>
        <p:spPr>
          <a:xfrm>
            <a:off x="3230944" y="4909778"/>
            <a:ext cx="59130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rgbClr val="0000FF"/>
                </a:solidFill>
              </a:rPr>
              <a:t>For Default installation:</a:t>
            </a:r>
          </a:p>
          <a:p>
            <a:r>
              <a:rPr lang="en-US" altLang="ja-JP" sz="1200" dirty="0" err="1"/>
              <a:t>python.pythonpath</a:t>
            </a:r>
            <a:r>
              <a:rPr lang="en-US" altLang="ja-JP" sz="1200" dirty="0"/>
              <a:t>		C:\Users\[User Name]\anaconda3\python.exe</a:t>
            </a:r>
          </a:p>
          <a:p>
            <a:r>
              <a:rPr lang="en-US" altLang="ja-JP" sz="1200" dirty="0" err="1"/>
              <a:t>python.condapath</a:t>
            </a:r>
            <a:r>
              <a:rPr lang="en-US" altLang="ja-JP" sz="1200" dirty="0"/>
              <a:t>			C:\Users\[User Name]\anaconda3\Scripts</a:t>
            </a:r>
          </a:p>
          <a:p>
            <a:r>
              <a:rPr lang="en-US" altLang="ja-JP" sz="1200" dirty="0" err="1"/>
              <a:t>python.defaultInterpreterPath</a:t>
            </a:r>
            <a:r>
              <a:rPr lang="en-US" altLang="ja-JP" sz="1200" dirty="0"/>
              <a:t>	C:\Users\[User Name]\anaconda3\python.exe</a:t>
            </a:r>
          </a:p>
          <a:p>
            <a:endParaRPr lang="en-US" altLang="ja-JP" sz="1200" dirty="0"/>
          </a:p>
          <a:p>
            <a:r>
              <a:rPr lang="en-US" altLang="ja-JP" sz="1200" b="1" dirty="0">
                <a:solidFill>
                  <a:srgbClr val="0000FF"/>
                </a:solidFill>
              </a:rPr>
              <a:t>For your own environment  [ENV]</a:t>
            </a:r>
          </a:p>
          <a:p>
            <a:r>
              <a:rPr lang="en-US" altLang="ja-JP" sz="1200" dirty="0" err="1"/>
              <a:t>python.pythonpath</a:t>
            </a:r>
            <a:r>
              <a:rPr lang="en-US" altLang="ja-JP" sz="1200" dirty="0"/>
              <a:t>		C:\Users\[User Name]\anaconda3\</a:t>
            </a:r>
            <a:r>
              <a:rPr lang="en-US" altLang="ja-JP" sz="1200" dirty="0" err="1"/>
              <a:t>envs</a:t>
            </a:r>
            <a:r>
              <a:rPr lang="en-US" altLang="ja-JP" sz="1200" dirty="0"/>
              <a:t>\[ENV]\python.exe</a:t>
            </a:r>
          </a:p>
          <a:p>
            <a:r>
              <a:rPr lang="en-US" altLang="ja-JP" sz="1200" dirty="0" err="1"/>
              <a:t>python.condapath</a:t>
            </a:r>
            <a:r>
              <a:rPr lang="en-US" altLang="ja-JP" sz="1200" dirty="0"/>
              <a:t>		     C:\Users\[User Name]\anaconda3\Scripts</a:t>
            </a:r>
          </a:p>
          <a:p>
            <a:r>
              <a:rPr lang="en-US" altLang="ja-JP" sz="1200" dirty="0" err="1"/>
              <a:t>python.defaultInterpreterPath</a:t>
            </a:r>
            <a:r>
              <a:rPr lang="en-US" altLang="ja-JP" sz="1200" dirty="0"/>
              <a:t>    C:\Users\[User Name]\anaconda3\</a:t>
            </a:r>
            <a:r>
              <a:rPr lang="en-US" altLang="ja-JP" sz="1200" dirty="0" err="1"/>
              <a:t>envs</a:t>
            </a:r>
            <a:r>
              <a:rPr lang="en-US" altLang="ja-JP" sz="1200" dirty="0"/>
              <a:t>\[ENV]\python.exe</a:t>
            </a:r>
            <a:endParaRPr lang="ja-JP" altLang="en-US" sz="12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139B742-DB5F-4B04-9C17-B34131CCF553}"/>
              </a:ext>
            </a:extLst>
          </p:cNvPr>
          <p:cNvSpPr txBox="1"/>
          <p:nvPr/>
        </p:nvSpPr>
        <p:spPr>
          <a:xfrm>
            <a:off x="3972786" y="3143190"/>
            <a:ext cx="4312784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Check here for auto guess encoding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335E9B3D-22DF-4F77-9BD0-3911D31BEFE3}"/>
              </a:ext>
            </a:extLst>
          </p:cNvPr>
          <p:cNvSpPr/>
          <p:nvPr/>
        </p:nvSpPr>
        <p:spPr>
          <a:xfrm>
            <a:off x="4778044" y="3861706"/>
            <a:ext cx="2480006" cy="105616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FEC639C-A6E9-4DC5-86DF-46655B1E78F7}"/>
              </a:ext>
            </a:extLst>
          </p:cNvPr>
          <p:cNvSpPr txBox="1"/>
          <p:nvPr/>
        </p:nvSpPr>
        <p:spPr>
          <a:xfrm>
            <a:off x="5273962" y="4917874"/>
            <a:ext cx="341632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Change these if you want to change </a:t>
            </a:r>
            <a:br>
              <a:rPr kumimoji="1" lang="en-US" altLang="ja-JP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default encoding / end-of-line (</a:t>
            </a:r>
            <a:r>
              <a:rPr kumimoji="1" lang="en-US" altLang="ja-JP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Eol</a:t>
            </a:r>
            <a:r>
              <a:rPr kumimoji="1" lang="en-US" altLang="ja-JP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code</a:t>
            </a:r>
            <a:endParaRPr kumimoji="1" lang="ja-JP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798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5064A8E0-B1FA-4EDE-A645-55DE769EA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1164070"/>
            <a:ext cx="7454241" cy="559867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Python.exe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の選択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E92C708-6E9A-4270-B890-70645C0CA6C1}"/>
              </a:ext>
            </a:extLst>
          </p:cNvPr>
          <p:cNvSpPr txBox="1"/>
          <p:nvPr/>
        </p:nvSpPr>
        <p:spPr>
          <a:xfrm>
            <a:off x="440816" y="5962623"/>
            <a:ext cx="7198381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Click left ‘python’ in the bottom Status Bar</a:t>
            </a:r>
            <a:endParaRPr kumimoji="1" lang="ja-JP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A7BCEC1-9E6D-4D4A-940F-D98EA322E905}"/>
              </a:ext>
            </a:extLst>
          </p:cNvPr>
          <p:cNvSpPr txBox="1"/>
          <p:nvPr/>
        </p:nvSpPr>
        <p:spPr>
          <a:xfrm>
            <a:off x="3081293" y="1001057"/>
            <a:ext cx="5578771" cy="9541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Choose your python interpreter</a:t>
            </a:r>
          </a:p>
          <a:p>
            <a:r>
              <a:rPr kumimoji="1"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‘Python 3.8.XXX (‘base’: </a:t>
            </a:r>
            <a:r>
              <a:rPr kumimoji="1" lang="en-US" altLang="ja-JP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conda</a:t>
            </a:r>
            <a:r>
              <a:rPr kumimoji="1"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’)</a:t>
            </a:r>
            <a:endParaRPr kumimoji="1" lang="ja-JP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80A06B3-8B5B-4FD4-8A1B-CD38C91ACC29}"/>
              </a:ext>
            </a:extLst>
          </p:cNvPr>
          <p:cNvSpPr/>
          <p:nvPr/>
        </p:nvSpPr>
        <p:spPr>
          <a:xfrm>
            <a:off x="351692" y="6576319"/>
            <a:ext cx="1658083" cy="21500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24957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必要な場合のみ</a:t>
            </a:r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VSC</a:t>
            </a:r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python.*path</a:t>
            </a:r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変数の設定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FD727CD-F1B0-4571-912B-77E129136B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608"/>
          <a:stretch/>
        </p:blipFill>
        <p:spPr>
          <a:xfrm>
            <a:off x="97145" y="1082167"/>
            <a:ext cx="2950855" cy="562627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DE837C8-47CC-4F0C-8BE9-D595959D3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84" b="61082"/>
          <a:stretch/>
        </p:blipFill>
        <p:spPr>
          <a:xfrm>
            <a:off x="3531107" y="1472564"/>
            <a:ext cx="5193430" cy="266903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5539DD6-02C5-494E-B4B5-FC11D0D79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8960" y="1082167"/>
            <a:ext cx="5967651" cy="505253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80A06B3-8B5B-4FD4-8A1B-CD38C91ACC29}"/>
              </a:ext>
            </a:extLst>
          </p:cNvPr>
          <p:cNvSpPr/>
          <p:nvPr/>
        </p:nvSpPr>
        <p:spPr>
          <a:xfrm>
            <a:off x="505156" y="3283397"/>
            <a:ext cx="2441244" cy="259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3E0C0B0-C37F-4D87-9B6B-FE460FEA53C5}"/>
              </a:ext>
            </a:extLst>
          </p:cNvPr>
          <p:cNvSpPr/>
          <p:nvPr/>
        </p:nvSpPr>
        <p:spPr>
          <a:xfrm>
            <a:off x="97145" y="6133597"/>
            <a:ext cx="408011" cy="406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E92C708-6E9A-4270-B890-70645C0CA6C1}"/>
              </a:ext>
            </a:extLst>
          </p:cNvPr>
          <p:cNvSpPr txBox="1"/>
          <p:nvPr/>
        </p:nvSpPr>
        <p:spPr>
          <a:xfrm>
            <a:off x="441656" y="5605397"/>
            <a:ext cx="2829621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Click left-bottom icon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3E23883-DFE2-4A14-A03C-D9F480898017}"/>
              </a:ext>
            </a:extLst>
          </p:cNvPr>
          <p:cNvSpPr txBox="1"/>
          <p:nvPr/>
        </p:nvSpPr>
        <p:spPr>
          <a:xfrm>
            <a:off x="365456" y="3751197"/>
            <a:ext cx="257974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Choose ‘Configure’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1BBE0C0-72F0-4BDF-A873-563A48CE14E7}"/>
              </a:ext>
            </a:extLst>
          </p:cNvPr>
          <p:cNvSpPr txBox="1"/>
          <p:nvPr/>
        </p:nvSpPr>
        <p:spPr>
          <a:xfrm>
            <a:off x="3347651" y="681735"/>
            <a:ext cx="5464958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Input ‘</a:t>
            </a:r>
            <a:r>
              <a:rPr kumimoji="1" lang="en-US" altLang="ja-JP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python.pythonpath</a:t>
            </a: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 in the Top Textbox</a:t>
            </a:r>
            <a:b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and ENTER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139B742-DB5F-4B04-9C17-B34131CCF553}"/>
              </a:ext>
            </a:extLst>
          </p:cNvPr>
          <p:cNvSpPr txBox="1"/>
          <p:nvPr/>
        </p:nvSpPr>
        <p:spPr>
          <a:xfrm>
            <a:off x="3699736" y="4151307"/>
            <a:ext cx="4902689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Confirm your python.exe path or modify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AEE572E-213F-4F1B-8FE9-E1004BC33527}"/>
              </a:ext>
            </a:extLst>
          </p:cNvPr>
          <p:cNvSpPr/>
          <p:nvPr/>
        </p:nvSpPr>
        <p:spPr>
          <a:xfrm>
            <a:off x="3877159" y="2019710"/>
            <a:ext cx="4923577" cy="33296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38907E1-CE77-4C5B-8C61-5D844412053E}"/>
              </a:ext>
            </a:extLst>
          </p:cNvPr>
          <p:cNvSpPr/>
          <p:nvPr/>
        </p:nvSpPr>
        <p:spPr>
          <a:xfrm>
            <a:off x="5676900" y="3391310"/>
            <a:ext cx="3276236" cy="33296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4FC50CF-3392-40EB-B980-68E3977A1C3C}"/>
              </a:ext>
            </a:extLst>
          </p:cNvPr>
          <p:cNvSpPr txBox="1"/>
          <p:nvPr/>
        </p:nvSpPr>
        <p:spPr>
          <a:xfrm>
            <a:off x="3230944" y="4909778"/>
            <a:ext cx="59130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rgbClr val="0000FF"/>
                </a:solidFill>
              </a:rPr>
              <a:t>For Default installation:</a:t>
            </a:r>
          </a:p>
          <a:p>
            <a:r>
              <a:rPr lang="en-US" altLang="ja-JP" sz="1200" dirty="0" err="1"/>
              <a:t>python.pythonpath</a:t>
            </a:r>
            <a:r>
              <a:rPr lang="en-US" altLang="ja-JP" sz="1200" dirty="0"/>
              <a:t>		C:\Users\[User Name]\anaconda3\python.exe</a:t>
            </a:r>
          </a:p>
          <a:p>
            <a:r>
              <a:rPr lang="en-US" altLang="ja-JP" sz="1200" dirty="0" err="1"/>
              <a:t>python.condapath</a:t>
            </a:r>
            <a:r>
              <a:rPr lang="en-US" altLang="ja-JP" sz="1200" dirty="0"/>
              <a:t>			C:\Users\[User Name]\anaconda3\Scripts</a:t>
            </a:r>
          </a:p>
          <a:p>
            <a:r>
              <a:rPr lang="en-US" altLang="ja-JP" sz="1200" dirty="0" err="1"/>
              <a:t>python.defaultInterpreterPath</a:t>
            </a:r>
            <a:r>
              <a:rPr lang="en-US" altLang="ja-JP" sz="1200" dirty="0"/>
              <a:t>	C:\Users\[User Name]\anaconda3\python.exe</a:t>
            </a:r>
          </a:p>
          <a:p>
            <a:endParaRPr lang="en-US" altLang="ja-JP" sz="1200" dirty="0"/>
          </a:p>
          <a:p>
            <a:r>
              <a:rPr lang="en-US" altLang="ja-JP" sz="1200" b="1" dirty="0">
                <a:solidFill>
                  <a:srgbClr val="0000FF"/>
                </a:solidFill>
              </a:rPr>
              <a:t>For your own environment  [ENV]</a:t>
            </a:r>
          </a:p>
          <a:p>
            <a:r>
              <a:rPr lang="en-US" altLang="ja-JP" sz="1200" dirty="0" err="1"/>
              <a:t>python.pythonpath</a:t>
            </a:r>
            <a:r>
              <a:rPr lang="en-US" altLang="ja-JP" sz="1200" dirty="0"/>
              <a:t>		C:\Users\[User Name]\anaconda3\</a:t>
            </a:r>
            <a:r>
              <a:rPr lang="en-US" altLang="ja-JP" sz="1200" dirty="0" err="1"/>
              <a:t>envs</a:t>
            </a:r>
            <a:r>
              <a:rPr lang="en-US" altLang="ja-JP" sz="1200" dirty="0"/>
              <a:t>\[ENV]\python.exe</a:t>
            </a:r>
          </a:p>
          <a:p>
            <a:r>
              <a:rPr lang="en-US" altLang="ja-JP" sz="1200" dirty="0" err="1"/>
              <a:t>python.condapath</a:t>
            </a:r>
            <a:r>
              <a:rPr lang="en-US" altLang="ja-JP" sz="1200" dirty="0"/>
              <a:t>		     C:\Users\[User Name]\anaconda3\Scripts</a:t>
            </a:r>
          </a:p>
          <a:p>
            <a:r>
              <a:rPr lang="en-US" altLang="ja-JP" sz="1200" dirty="0" err="1"/>
              <a:t>python.defaultInterpreterPath</a:t>
            </a:r>
            <a:r>
              <a:rPr lang="en-US" altLang="ja-JP" sz="1200" dirty="0"/>
              <a:t>    C:\Users\[User Name]\anaconda3\</a:t>
            </a:r>
            <a:r>
              <a:rPr lang="en-US" altLang="ja-JP" sz="1200" dirty="0" err="1"/>
              <a:t>envs</a:t>
            </a:r>
            <a:r>
              <a:rPr lang="en-US" altLang="ja-JP" sz="1200" dirty="0"/>
              <a:t>\[ENV]\python.exe</a:t>
            </a:r>
            <a:endParaRPr lang="ja-JP" altLang="en-US" sz="12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FEC639C-A6E9-4DC5-86DF-46655B1E78F7}"/>
              </a:ext>
            </a:extLst>
          </p:cNvPr>
          <p:cNvSpPr txBox="1"/>
          <p:nvPr/>
        </p:nvSpPr>
        <p:spPr>
          <a:xfrm>
            <a:off x="3271277" y="4650640"/>
            <a:ext cx="5387950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Similarly input </a:t>
            </a:r>
            <a:r>
              <a:rPr kumimoji="1" lang="en-US" altLang="ja-JP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python.condapath</a:t>
            </a:r>
            <a:r>
              <a:rPr kumimoji="1" lang="en-US" altLang="ja-JP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-US" altLang="ja-JP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python.defaultInterpreterPath</a:t>
            </a:r>
            <a:endParaRPr kumimoji="1" lang="ja-JP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44537D2B-9DF3-4D49-ABCF-8BF145FD678D}"/>
              </a:ext>
            </a:extLst>
          </p:cNvPr>
          <p:cNvCxnSpPr/>
          <p:nvPr/>
        </p:nvCxnSpPr>
        <p:spPr>
          <a:xfrm flipV="1">
            <a:off x="5614587" y="3724275"/>
            <a:ext cx="230736" cy="42703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201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361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必要な場合のみ</a:t>
            </a:r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PATH Variable</a:t>
            </a:r>
            <a:endParaRPr lang="ja-JP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F55CB30-B0FC-4343-90BC-7E9828137518}"/>
              </a:ext>
            </a:extLst>
          </p:cNvPr>
          <p:cNvSpPr txBox="1"/>
          <p:nvPr/>
        </p:nvSpPr>
        <p:spPr>
          <a:xfrm>
            <a:off x="0" y="1029732"/>
            <a:ext cx="3159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defRPr>
            </a:lvl1pPr>
            <a:lvl2pPr defTabSz="914400">
              <a:defRPr kumimoji="1"/>
            </a:lvl2pPr>
            <a:lvl3pPr defTabSz="914400">
              <a:defRPr kumimoji="1"/>
            </a:lvl3pPr>
            <a:lvl4pPr defTabSz="914400">
              <a:defRPr kumimoji="1"/>
            </a:lvl4pPr>
            <a:lvl5pPr defTabSz="914400">
              <a:defRPr kumimoji="1"/>
            </a:lvl5pPr>
            <a:lvl6pPr defTabSz="914400">
              <a:defRPr kumimoji="1"/>
            </a:lvl6pPr>
            <a:lvl7pPr defTabSz="914400">
              <a:defRPr kumimoji="1"/>
            </a:lvl7pPr>
            <a:lvl8pPr defTabSz="914400">
              <a:defRPr kumimoji="1"/>
            </a:lvl8pPr>
            <a:lvl9pPr defTabSz="914400">
              <a:defRPr kumimoji="1"/>
            </a:lvl9pPr>
          </a:lstStyle>
          <a:p>
            <a:pPr marL="342900" indent="-342900">
              <a:buAutoNum type="arabicPeriod"/>
            </a:pPr>
            <a:r>
              <a:rPr lang="it-IT" altLang="ja-JP" dirty="0"/>
              <a:t>Run Windows Explorer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B3B80EA-07E0-47ED-A941-A808CDB4B8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8" t="15435" r="79479" b="46473"/>
          <a:stretch/>
        </p:blipFill>
        <p:spPr>
          <a:xfrm>
            <a:off x="133350" y="1435538"/>
            <a:ext cx="3658434" cy="379914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0A29E8C-C4C1-48D5-9304-130B9B3875F9}"/>
              </a:ext>
            </a:extLst>
          </p:cNvPr>
          <p:cNvSpPr/>
          <p:nvPr/>
        </p:nvSpPr>
        <p:spPr>
          <a:xfrm>
            <a:off x="1502940" y="3083372"/>
            <a:ext cx="716385" cy="259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8800389-3D78-4A95-B3DB-92FC4B058149}"/>
              </a:ext>
            </a:extLst>
          </p:cNvPr>
          <p:cNvSpPr/>
          <p:nvPr/>
        </p:nvSpPr>
        <p:spPr>
          <a:xfrm>
            <a:off x="133350" y="4359722"/>
            <a:ext cx="716385" cy="259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ABC4346-D9C8-495C-9FE0-F159B5B25FE5}"/>
              </a:ext>
            </a:extLst>
          </p:cNvPr>
          <p:cNvSpPr txBox="1"/>
          <p:nvPr/>
        </p:nvSpPr>
        <p:spPr>
          <a:xfrm>
            <a:off x="270206" y="2566958"/>
            <a:ext cx="302358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Left click mouse button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0D6F6B2-1C45-4BBA-A2DD-C3795057D407}"/>
              </a:ext>
            </a:extLst>
          </p:cNvPr>
          <p:cNvSpPr txBox="1"/>
          <p:nvPr/>
        </p:nvSpPr>
        <p:spPr>
          <a:xfrm>
            <a:off x="707532" y="4834571"/>
            <a:ext cx="245150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it-IT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 ‘Property’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C5C37CC-3D6D-465D-B251-161ACB2814E9}"/>
              </a:ext>
            </a:extLst>
          </p:cNvPr>
          <p:cNvSpPr txBox="1"/>
          <p:nvPr/>
        </p:nvSpPr>
        <p:spPr>
          <a:xfrm>
            <a:off x="-76579" y="473204"/>
            <a:ext cx="8391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defRPr>
            </a:lvl1pPr>
            <a:lvl2pPr defTabSz="914400">
              <a:defRPr kumimoji="1"/>
            </a:lvl2pPr>
            <a:lvl3pPr defTabSz="914400">
              <a:defRPr kumimoji="1"/>
            </a:lvl3pPr>
            <a:lvl4pPr defTabSz="914400">
              <a:defRPr kumimoji="1"/>
            </a:lvl4pPr>
            <a:lvl5pPr defTabSz="914400">
              <a:defRPr kumimoji="1"/>
            </a:lvl5pPr>
            <a:lvl6pPr defTabSz="914400">
              <a:defRPr kumimoji="1"/>
            </a:lvl6pPr>
            <a:lvl7pPr defTabSz="914400">
              <a:defRPr kumimoji="1"/>
            </a:lvl7pPr>
            <a:lvl8pPr defTabSz="914400">
              <a:defRPr kumimoji="1"/>
            </a:lvl8pPr>
            <a:lvl9pPr defTabSz="914400">
              <a:defRPr kumimoji="1"/>
            </a:lvl9pPr>
          </a:lstStyle>
          <a:p>
            <a:r>
              <a:rPr lang="it-IT" altLang="ja-JP" dirty="0"/>
              <a:t>NOTE: VCS + Anaconda often fails load numpy mkl modules and DLLs</a:t>
            </a:r>
            <a:br>
              <a:rPr lang="it-IT" altLang="ja-JP" dirty="0"/>
            </a:br>
            <a:r>
              <a:rPr lang="it-IT" altLang="ja-JP" dirty="0"/>
              <a:t>              Better to specify the Library and DLL paths to the PATH variable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A068AA93-D64E-4F2A-A22E-CF4815CD5E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1042" b="58964"/>
          <a:stretch/>
        </p:blipFill>
        <p:spPr>
          <a:xfrm>
            <a:off x="3935480" y="1115220"/>
            <a:ext cx="2220157" cy="2708224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38C82DF-17C7-4C2F-91FB-4F7164FA6A32}"/>
              </a:ext>
            </a:extLst>
          </p:cNvPr>
          <p:cNvSpPr txBox="1"/>
          <p:nvPr/>
        </p:nvSpPr>
        <p:spPr>
          <a:xfrm>
            <a:off x="5168214" y="2813407"/>
            <a:ext cx="3584636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it-IT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‘System configuration’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95626FD-B545-43E2-BC83-9E0EF36F3E7B}"/>
              </a:ext>
            </a:extLst>
          </p:cNvPr>
          <p:cNvSpPr/>
          <p:nvPr/>
        </p:nvSpPr>
        <p:spPr>
          <a:xfrm>
            <a:off x="3919115" y="3289850"/>
            <a:ext cx="1624435" cy="259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B1214B29-9391-4A4D-8D08-F104828DA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725" y="3324888"/>
            <a:ext cx="3073037" cy="3419475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1A8E093B-479F-4109-862C-2C4B50AD4AA4}"/>
              </a:ext>
            </a:extLst>
          </p:cNvPr>
          <p:cNvSpPr/>
          <p:nvPr/>
        </p:nvSpPr>
        <p:spPr>
          <a:xfrm>
            <a:off x="7629525" y="6080675"/>
            <a:ext cx="1257300" cy="259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C02C682-8648-4B68-89D7-12BBCC5AC2A9}"/>
              </a:ext>
            </a:extLst>
          </p:cNvPr>
          <p:cNvSpPr txBox="1"/>
          <p:nvPr/>
        </p:nvSpPr>
        <p:spPr>
          <a:xfrm>
            <a:off x="3435289" y="5867696"/>
            <a:ext cx="3795526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it-IT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‘Environment Variables’</a:t>
            </a:r>
          </a:p>
        </p:txBody>
      </p:sp>
    </p:spTree>
    <p:extLst>
      <p:ext uri="{BB962C8B-B14F-4D97-AF65-F5344CB8AC3E}">
        <p14:creationId xmlns:p14="http://schemas.microsoft.com/office/powerpoint/2010/main" val="2343345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3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1051</TotalTime>
  <Words>1253</Words>
  <Application>Microsoft Office PowerPoint</Application>
  <PresentationFormat>画面に合わせる (4:3)</PresentationFormat>
  <Paragraphs>160</Paragraphs>
  <Slides>18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18</vt:i4>
      </vt:variant>
    </vt:vector>
  </HeadingPairs>
  <TitlesOfParts>
    <vt:vector size="26" baseType="lpstr">
      <vt:lpstr>ＭＳ ゴシック</vt:lpstr>
      <vt:lpstr>游ゴシック</vt:lpstr>
      <vt:lpstr>Arial</vt:lpstr>
      <vt:lpstr>Calibri</vt:lpstr>
      <vt:lpstr>Calibri Light</vt:lpstr>
      <vt:lpstr>Times New Roman</vt:lpstr>
      <vt:lpstr>Office テーマ</vt:lpstr>
      <vt:lpstr>13_標準デザイン</vt:lpstr>
      <vt:lpstr>Editor vs Word processor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神谷 利夫</dc:creator>
  <cp:lastModifiedBy>神谷 利夫</cp:lastModifiedBy>
  <cp:revision>34</cp:revision>
  <dcterms:created xsi:type="dcterms:W3CDTF">2021-08-10T05:30:01Z</dcterms:created>
  <dcterms:modified xsi:type="dcterms:W3CDTF">2021-08-25T00:19:22Z</dcterms:modified>
</cp:coreProperties>
</file>