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895" r:id="rId2"/>
    <p:sldMasterId id="2147483907" r:id="rId3"/>
  </p:sldMasterIdLst>
  <p:notesMasterIdLst>
    <p:notesMasterId r:id="rId21"/>
  </p:notesMasterIdLst>
  <p:sldIdLst>
    <p:sldId id="1042" r:id="rId4"/>
    <p:sldId id="934" r:id="rId5"/>
    <p:sldId id="944" r:id="rId6"/>
    <p:sldId id="949" r:id="rId7"/>
    <p:sldId id="953" r:id="rId8"/>
    <p:sldId id="967" r:id="rId9"/>
    <p:sldId id="968" r:id="rId10"/>
    <p:sldId id="954" r:id="rId11"/>
    <p:sldId id="955" r:id="rId12"/>
    <p:sldId id="956" r:id="rId13"/>
    <p:sldId id="3699" r:id="rId14"/>
    <p:sldId id="3700" r:id="rId15"/>
    <p:sldId id="3701" r:id="rId16"/>
    <p:sldId id="3702" r:id="rId17"/>
    <p:sldId id="957" r:id="rId18"/>
    <p:sldId id="3704" r:id="rId19"/>
    <p:sldId id="3705"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11" autoAdjust="0"/>
    <p:restoredTop sz="94601" autoAdjust="0"/>
  </p:normalViewPr>
  <p:slideViewPr>
    <p:cSldViewPr snapToGrid="0">
      <p:cViewPr varScale="1">
        <p:scale>
          <a:sx n="146" d="100"/>
          <a:sy n="146" d="100"/>
        </p:scale>
        <p:origin x="2136" y="132"/>
      </p:cViewPr>
      <p:guideLst/>
    </p:cSldViewPr>
  </p:slideViewPr>
  <p:outlineViewPr>
    <p:cViewPr>
      <p:scale>
        <a:sx n="33" d="100"/>
        <a:sy n="33" d="100"/>
      </p:scale>
      <p:origin x="0" y="-3906"/>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C9652D-4DC6-43D8-9FF5-E1C9EAEB0F0E}" type="datetimeFigureOut">
              <a:rPr kumimoji="1" lang="ja-JP" altLang="en-US" smtClean="0"/>
              <a:t>2021/8/11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86E9C1-5B12-4393-898A-0F129C7F5FD2}" type="slidenum">
              <a:rPr kumimoji="1" lang="ja-JP" altLang="en-US" smtClean="0"/>
              <a:t>‹#›</a:t>
            </a:fld>
            <a:endParaRPr kumimoji="1" lang="ja-JP" altLang="en-US"/>
          </a:p>
        </p:txBody>
      </p:sp>
    </p:spTree>
    <p:extLst>
      <p:ext uri="{BB962C8B-B14F-4D97-AF65-F5344CB8AC3E}">
        <p14:creationId xmlns:p14="http://schemas.microsoft.com/office/powerpoint/2010/main" val="29579111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1</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25025093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10</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800620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11</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3665903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12</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614401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13</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19953013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14</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35751166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15</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3844589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16</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41484487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17</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1158547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2</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193147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3</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4070700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4</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2921342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5</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2356563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6</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3060978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7</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3380102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8</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336981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E002B1C8-349B-434C-A40F-26AE56A1DBD7}"/>
              </a:ext>
            </a:extLst>
          </p:cNvPr>
          <p:cNvSpPr>
            <a:spLocks noGrp="1" noChangeArrowheads="1"/>
          </p:cNvSpPr>
          <p:nvPr>
            <p:ph type="sldNum" sz="quarter" idx="5"/>
          </p:nvPr>
        </p:nvSpPr>
        <p:spPr>
          <a:noFill/>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AEDE8A53-7A6D-495A-A38F-703B18DFF481}" type="slidenum">
              <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90600" rtl="0" eaLnBrk="1" fontAlgn="base" latinLnBrk="0" hangingPunct="1">
                <a:lnSpc>
                  <a:spcPct val="100000"/>
                </a:lnSpc>
                <a:spcBef>
                  <a:spcPct val="0"/>
                </a:spcBef>
                <a:spcAft>
                  <a:spcPct val="0"/>
                </a:spcAft>
                <a:buClrTx/>
                <a:buSzTx/>
                <a:buFontTx/>
                <a:buNone/>
                <a:tabLst/>
                <a:defRPr/>
              </a:pPr>
              <a:t>9</a:t>
            </a:fld>
            <a:endParaRPr kumimoji="1" lang="en-US" altLang="ja-JP" sz="13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9091" name="Rectangle 2">
            <a:extLst>
              <a:ext uri="{FF2B5EF4-FFF2-40B4-BE49-F238E27FC236}">
                <a16:creationId xmlns:a16="http://schemas.microsoft.com/office/drawing/2014/main" id="{90EF297B-9564-469C-BE70-A022C25A619A}"/>
              </a:ext>
            </a:extLst>
          </p:cNvPr>
          <p:cNvSpPr>
            <a:spLocks noGrp="1" noRot="1" noChangeAspect="1" noChangeArrowheads="1" noTextEdit="1"/>
          </p:cNvSpPr>
          <p:nvPr>
            <p:ph type="sldImg"/>
          </p:nvPr>
        </p:nvSpPr>
        <p:spPr>
          <a:xfrm>
            <a:off x="992188" y="768350"/>
            <a:ext cx="5114925" cy="3836988"/>
          </a:xfrm>
          <a:ln/>
        </p:spPr>
      </p:sp>
      <p:sp>
        <p:nvSpPr>
          <p:cNvPr id="89092" name="Rectangle 3">
            <a:extLst>
              <a:ext uri="{FF2B5EF4-FFF2-40B4-BE49-F238E27FC236}">
                <a16:creationId xmlns:a16="http://schemas.microsoft.com/office/drawing/2014/main" id="{35E54939-A5C6-4CC0-B759-F148A41C8517}"/>
              </a:ext>
            </a:extLst>
          </p:cNvPr>
          <p:cNvSpPr>
            <a:spLocks noGrp="1" noChangeArrowheads="1"/>
          </p:cNvSpPr>
          <p:nvPr>
            <p:ph type="body" idx="1"/>
          </p:nvPr>
        </p:nvSpPr>
        <p:spPr>
          <a:noFill/>
        </p:spPr>
        <p:txBody>
          <a:bodyPr lIns="99034" tIns="49517" rIns="99034" bIns="49517"/>
          <a:lstStyle/>
          <a:p>
            <a:pPr eaLnBrk="1" hangingPunct="1"/>
            <a:endParaRPr lang="ja-JP" altLang="ja-JP"/>
          </a:p>
        </p:txBody>
      </p:sp>
    </p:spTree>
    <p:extLst>
      <p:ext uri="{BB962C8B-B14F-4D97-AF65-F5344CB8AC3E}">
        <p14:creationId xmlns:p14="http://schemas.microsoft.com/office/powerpoint/2010/main" val="4217178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7BDAC9C-C48F-4FA9-A1BF-043E4229BD26}" type="datetimeFigureOut">
              <a:rPr kumimoji="1" lang="ja-JP" altLang="en-US" smtClean="0"/>
              <a:t>2021/8/11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C95BEC-EA90-49F1-A947-E2DAEF0E36EF}" type="slidenum">
              <a:rPr kumimoji="1" lang="ja-JP" altLang="en-US" smtClean="0"/>
              <a:t>‹#›</a:t>
            </a:fld>
            <a:endParaRPr kumimoji="1" lang="ja-JP" altLang="en-US"/>
          </a:p>
        </p:txBody>
      </p:sp>
    </p:spTree>
    <p:extLst>
      <p:ext uri="{BB962C8B-B14F-4D97-AF65-F5344CB8AC3E}">
        <p14:creationId xmlns:p14="http://schemas.microsoft.com/office/powerpoint/2010/main" val="2678992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BDAC9C-C48F-4FA9-A1BF-043E4229BD26}" type="datetimeFigureOut">
              <a:rPr kumimoji="1" lang="ja-JP" altLang="en-US" smtClean="0"/>
              <a:t>2021/8/11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C95BEC-EA90-49F1-A947-E2DAEF0E36EF}" type="slidenum">
              <a:rPr kumimoji="1" lang="ja-JP" altLang="en-US" smtClean="0"/>
              <a:t>‹#›</a:t>
            </a:fld>
            <a:endParaRPr kumimoji="1" lang="ja-JP" altLang="en-US"/>
          </a:p>
        </p:txBody>
      </p:sp>
    </p:spTree>
    <p:extLst>
      <p:ext uri="{BB962C8B-B14F-4D97-AF65-F5344CB8AC3E}">
        <p14:creationId xmlns:p14="http://schemas.microsoft.com/office/powerpoint/2010/main" val="1939699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BDAC9C-C48F-4FA9-A1BF-043E4229BD26}" type="datetimeFigureOut">
              <a:rPr kumimoji="1" lang="ja-JP" altLang="en-US" smtClean="0"/>
              <a:t>2021/8/11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C95BEC-EA90-49F1-A947-E2DAEF0E36EF}" type="slidenum">
              <a:rPr kumimoji="1" lang="ja-JP" altLang="en-US" smtClean="0"/>
              <a:t>‹#›</a:t>
            </a:fld>
            <a:endParaRPr kumimoji="1" lang="ja-JP" altLang="en-US"/>
          </a:p>
        </p:txBody>
      </p:sp>
    </p:spTree>
    <p:extLst>
      <p:ext uri="{BB962C8B-B14F-4D97-AF65-F5344CB8AC3E}">
        <p14:creationId xmlns:p14="http://schemas.microsoft.com/office/powerpoint/2010/main" val="612466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1DA40905-4628-4E0D-BB30-188B43B86E2F}" type="slidenum">
              <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3470737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4A6C198-10A3-49B4-BD5F-27387B707678}" type="slidenum">
              <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15816445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4C0F5AC-3309-4BC4-B158-A994769481D9}" type="slidenum">
              <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972825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9CBC180-78D8-4D39-BDDA-63DEF63D53DE}" type="slidenum">
              <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182132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167CF15-6E12-49D0-BEE3-86E7F99CAAD5}" type="slidenum">
              <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34910683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8721BE0-07B9-48DD-8C96-982294467978}" type="slidenum">
              <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36284674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AD171C1-6BBE-41C8-A358-3FC1E17F9159}" type="slidenum">
              <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29195605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76E17BB-8021-4549-B7CF-EAC4A037AE75}" type="slidenum">
              <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4200656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BDAC9C-C48F-4FA9-A1BF-043E4229BD26}" type="datetimeFigureOut">
              <a:rPr kumimoji="1" lang="ja-JP" altLang="en-US" smtClean="0"/>
              <a:t>2021/8/11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C95BEC-EA90-49F1-A947-E2DAEF0E36EF}" type="slidenum">
              <a:rPr kumimoji="1" lang="ja-JP" altLang="en-US" smtClean="0"/>
              <a:t>‹#›</a:t>
            </a:fld>
            <a:endParaRPr kumimoji="1" lang="ja-JP" altLang="en-US"/>
          </a:p>
        </p:txBody>
      </p:sp>
    </p:spTree>
    <p:extLst>
      <p:ext uri="{BB962C8B-B14F-4D97-AF65-F5344CB8AC3E}">
        <p14:creationId xmlns:p14="http://schemas.microsoft.com/office/powerpoint/2010/main" val="12445557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98DFEFE-02BD-40F4-B66F-DA6FE633A18A}" type="slidenum">
              <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1670396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DD85B67-B469-4361-B0D7-A52FF216F3FC}" type="slidenum">
              <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5460375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C96FF82-4B8E-472E-A29E-50C01818E5D7}" type="slidenum">
              <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10792014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4FFD452-D6C8-4457-A19E-BCF2A28B9538}" type="slidenum">
              <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19034277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9E8D5A7-90A5-43E6-BC84-F2A5DAED5572}" type="slidenum">
              <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28298725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6122855-7AB7-4449-A8D9-C0157CACEAEE}" type="slidenum">
              <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38430000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BA155AB-EE5D-4017-BD2F-761123675B13}" type="slidenum">
              <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16686535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2835C93-6F7B-4FFF-A0D0-0249924A8BF6}" type="slidenum">
              <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38740379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7790678-006A-49DA-B114-4E72D9E1EFB5}" type="slidenum">
              <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11625602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6BB8063-A1F4-4332-9D28-38051B08A828}" type="slidenum">
              <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611857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7BDAC9C-C48F-4FA9-A1BF-043E4229BD26}" type="datetimeFigureOut">
              <a:rPr kumimoji="1" lang="ja-JP" altLang="en-US" smtClean="0"/>
              <a:t>2021/8/11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C95BEC-EA90-49F1-A947-E2DAEF0E36EF}" type="slidenum">
              <a:rPr kumimoji="1" lang="ja-JP" altLang="en-US" smtClean="0"/>
              <a:t>‹#›</a:t>
            </a:fld>
            <a:endParaRPr kumimoji="1" lang="ja-JP" altLang="en-US"/>
          </a:p>
        </p:txBody>
      </p:sp>
    </p:spTree>
    <p:extLst>
      <p:ext uri="{BB962C8B-B14F-4D97-AF65-F5344CB8AC3E}">
        <p14:creationId xmlns:p14="http://schemas.microsoft.com/office/powerpoint/2010/main" val="37556700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6C2B2A1-F09E-4708-B99D-A56FC476FA2C}" type="slidenum">
              <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12046524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A07E3D1-6DFB-4869-9E2F-A54C9297DC62}" type="slidenum">
              <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6374869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DA545FA-44DC-4929-B83A-12C3235F082E}" type="slidenum">
              <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3895441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F9D5394-D96E-45CD-AB8A-6F0716746D70}" type="slidenum">
              <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914186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7BDAC9C-C48F-4FA9-A1BF-043E4229BD26}" type="datetimeFigureOut">
              <a:rPr kumimoji="1" lang="ja-JP" altLang="en-US" smtClean="0"/>
              <a:t>2021/8/11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C95BEC-EA90-49F1-A947-E2DAEF0E36EF}" type="slidenum">
              <a:rPr kumimoji="1" lang="ja-JP" altLang="en-US" smtClean="0"/>
              <a:t>‹#›</a:t>
            </a:fld>
            <a:endParaRPr kumimoji="1" lang="ja-JP" altLang="en-US"/>
          </a:p>
        </p:txBody>
      </p:sp>
    </p:spTree>
    <p:extLst>
      <p:ext uri="{BB962C8B-B14F-4D97-AF65-F5344CB8AC3E}">
        <p14:creationId xmlns:p14="http://schemas.microsoft.com/office/powerpoint/2010/main" val="2835595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7BDAC9C-C48F-4FA9-A1BF-043E4229BD26}" type="datetimeFigureOut">
              <a:rPr kumimoji="1" lang="ja-JP" altLang="en-US" smtClean="0"/>
              <a:t>2021/8/11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2C95BEC-EA90-49F1-A947-E2DAEF0E36EF}" type="slidenum">
              <a:rPr kumimoji="1" lang="ja-JP" altLang="en-US" smtClean="0"/>
              <a:t>‹#›</a:t>
            </a:fld>
            <a:endParaRPr kumimoji="1" lang="ja-JP" altLang="en-US"/>
          </a:p>
        </p:txBody>
      </p:sp>
    </p:spTree>
    <p:extLst>
      <p:ext uri="{BB962C8B-B14F-4D97-AF65-F5344CB8AC3E}">
        <p14:creationId xmlns:p14="http://schemas.microsoft.com/office/powerpoint/2010/main" val="3922891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7BDAC9C-C48F-4FA9-A1BF-043E4229BD26}" type="datetimeFigureOut">
              <a:rPr kumimoji="1" lang="ja-JP" altLang="en-US" smtClean="0"/>
              <a:t>2021/8/11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2C95BEC-EA90-49F1-A947-E2DAEF0E36EF}" type="slidenum">
              <a:rPr kumimoji="1" lang="ja-JP" altLang="en-US" smtClean="0"/>
              <a:t>‹#›</a:t>
            </a:fld>
            <a:endParaRPr kumimoji="1" lang="ja-JP" altLang="en-US"/>
          </a:p>
        </p:txBody>
      </p:sp>
    </p:spTree>
    <p:extLst>
      <p:ext uri="{BB962C8B-B14F-4D97-AF65-F5344CB8AC3E}">
        <p14:creationId xmlns:p14="http://schemas.microsoft.com/office/powerpoint/2010/main" val="3295116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BDAC9C-C48F-4FA9-A1BF-043E4229BD26}" type="datetimeFigureOut">
              <a:rPr kumimoji="1" lang="ja-JP" altLang="en-US" smtClean="0"/>
              <a:t>2021/8/11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2C95BEC-EA90-49F1-A947-E2DAEF0E36EF}" type="slidenum">
              <a:rPr kumimoji="1" lang="ja-JP" altLang="en-US" smtClean="0"/>
              <a:t>‹#›</a:t>
            </a:fld>
            <a:endParaRPr kumimoji="1" lang="ja-JP" altLang="en-US"/>
          </a:p>
        </p:txBody>
      </p:sp>
    </p:spTree>
    <p:extLst>
      <p:ext uri="{BB962C8B-B14F-4D97-AF65-F5344CB8AC3E}">
        <p14:creationId xmlns:p14="http://schemas.microsoft.com/office/powerpoint/2010/main" val="1164107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7BDAC9C-C48F-4FA9-A1BF-043E4229BD26}" type="datetimeFigureOut">
              <a:rPr kumimoji="1" lang="ja-JP" altLang="en-US" smtClean="0"/>
              <a:t>2021/8/11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C95BEC-EA90-49F1-A947-E2DAEF0E36EF}" type="slidenum">
              <a:rPr kumimoji="1" lang="ja-JP" altLang="en-US" smtClean="0"/>
              <a:t>‹#›</a:t>
            </a:fld>
            <a:endParaRPr kumimoji="1" lang="ja-JP" altLang="en-US"/>
          </a:p>
        </p:txBody>
      </p:sp>
    </p:spTree>
    <p:extLst>
      <p:ext uri="{BB962C8B-B14F-4D97-AF65-F5344CB8AC3E}">
        <p14:creationId xmlns:p14="http://schemas.microsoft.com/office/powerpoint/2010/main" val="360296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7BDAC9C-C48F-4FA9-A1BF-043E4229BD26}" type="datetimeFigureOut">
              <a:rPr kumimoji="1" lang="ja-JP" altLang="en-US" smtClean="0"/>
              <a:t>2021/8/11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C95BEC-EA90-49F1-A947-E2DAEF0E36EF}" type="slidenum">
              <a:rPr kumimoji="1" lang="ja-JP" altLang="en-US" smtClean="0"/>
              <a:t>‹#›</a:t>
            </a:fld>
            <a:endParaRPr kumimoji="1" lang="ja-JP" altLang="en-US"/>
          </a:p>
        </p:txBody>
      </p:sp>
    </p:spTree>
    <p:extLst>
      <p:ext uri="{BB962C8B-B14F-4D97-AF65-F5344CB8AC3E}">
        <p14:creationId xmlns:p14="http://schemas.microsoft.com/office/powerpoint/2010/main" val="2705516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DAC9C-C48F-4FA9-A1BF-043E4229BD26}" type="datetimeFigureOut">
              <a:rPr kumimoji="1" lang="ja-JP" altLang="en-US" smtClean="0"/>
              <a:t>2021/8/11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C95BEC-EA90-49F1-A947-E2DAEF0E36EF}" type="slidenum">
              <a:rPr kumimoji="1" lang="ja-JP" altLang="en-US" smtClean="0"/>
              <a:t>‹#›</a:t>
            </a:fld>
            <a:endParaRPr kumimoji="1" lang="ja-JP" altLang="en-US"/>
          </a:p>
        </p:txBody>
      </p:sp>
    </p:spTree>
    <p:extLst>
      <p:ext uri="{BB962C8B-B14F-4D97-AF65-F5344CB8AC3E}">
        <p14:creationId xmlns:p14="http://schemas.microsoft.com/office/powerpoint/2010/main" val="4171128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smtClean="0"/>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541DD05-60B8-48A1-99ED-CD227F09E13E}" type="slidenum">
              <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1732735842"/>
      </p:ext>
    </p:extLst>
  </p:cSld>
  <p:clrMap bg1="lt1" tx1="dk1" bg2="lt2" tx2="dk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3BE128B-FAF9-49F9-B534-D0362DE59A71}" type="slidenum">
              <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1883400390"/>
      </p:ext>
    </p:extLst>
  </p:cSld>
  <p:clrMap bg1="lt1" tx1="dk1" bg2="lt2" tx2="dk2" accent1="accent1" accent2="accent2" accent3="accent3" accent4="accent4" accent5="accent5" accent6="accent6" hlink="hlink" folHlink="folHlink"/>
  <p:sldLayoutIdLst>
    <p:sldLayoutId id="2147483908" r:id="rId1"/>
    <p:sldLayoutId id="2147483909"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6858000"/>
          </a:xfrm>
        </p:spPr>
        <p:txBody>
          <a:bodyPr/>
          <a:lstStyle/>
          <a:p>
            <a:r>
              <a:rPr lang="en-US" altLang="ja-JP" sz="3600" b="1" dirty="0">
                <a:solidFill>
                  <a:srgbClr val="0000FF"/>
                </a:solidFill>
              </a:rPr>
              <a:t>python</a:t>
            </a:r>
            <a:endParaRPr lang="ja-JP" altLang="en-US" sz="3600" b="1" dirty="0">
              <a:solidFill>
                <a:srgbClr val="0000FF"/>
              </a:solidFill>
            </a:endParaRPr>
          </a:p>
        </p:txBody>
      </p:sp>
    </p:spTree>
    <p:extLst>
      <p:ext uri="{BB962C8B-B14F-4D97-AF65-F5344CB8AC3E}">
        <p14:creationId xmlns:p14="http://schemas.microsoft.com/office/powerpoint/2010/main" val="3552085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en-US" altLang="ja-JP" sz="3600" b="1" dirty="0">
                <a:solidFill>
                  <a:srgbClr val="0000FF"/>
                </a:solidFill>
              </a:rPr>
              <a:t>Python</a:t>
            </a:r>
            <a:r>
              <a:rPr lang="ja-JP" altLang="en-US" sz="3600" b="1" dirty="0">
                <a:solidFill>
                  <a:srgbClr val="0000FF"/>
                </a:solidFill>
              </a:rPr>
              <a:t>のお約束</a:t>
            </a:r>
            <a:r>
              <a:rPr lang="en-US" altLang="ja-JP" sz="3600" b="1" dirty="0">
                <a:solidFill>
                  <a:srgbClr val="0000FF"/>
                </a:solidFill>
              </a:rPr>
              <a:t>:</a:t>
            </a:r>
            <a:r>
              <a:rPr lang="ja-JP" altLang="en-US" sz="3600" b="1" dirty="0">
                <a:solidFill>
                  <a:srgbClr val="0000FF"/>
                </a:solidFill>
              </a:rPr>
              <a:t> </a:t>
            </a:r>
            <a:r>
              <a:rPr lang="en-US" altLang="ja-JP" sz="3600" b="1" dirty="0">
                <a:solidFill>
                  <a:srgbClr val="0000FF"/>
                </a:solidFill>
              </a:rPr>
              <a:t>__name__</a:t>
            </a:r>
            <a:r>
              <a:rPr lang="ja-JP" altLang="en-US" sz="3600" b="1" dirty="0">
                <a:solidFill>
                  <a:srgbClr val="0000FF"/>
                </a:solidFill>
              </a:rPr>
              <a:t> 変数</a:t>
            </a:r>
          </a:p>
        </p:txBody>
      </p:sp>
      <p:sp>
        <p:nvSpPr>
          <p:cNvPr id="4" name="テキスト ボックス 3"/>
          <p:cNvSpPr txBox="1"/>
          <p:nvPr/>
        </p:nvSpPr>
        <p:spPr>
          <a:xfrm>
            <a:off x="317500" y="889000"/>
            <a:ext cx="8509000" cy="526297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直接スクリプトが実行されたときのみ、</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main()</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関数を実行する</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Python</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では、スクリプトファイルが実行されるとき、</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__name__</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変数が設定される。</a:t>
            </a:r>
            <a:b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br>
            <a:r>
              <a:rPr kumimoji="1" lang="ja-JP" altLang="en-US" sz="1600" b="1" i="0" u="none" strike="noStrike" kern="1200" cap="none" spc="0" normalizeH="0" baseline="0" noProof="0" dirty="0">
                <a:ln>
                  <a:noFill/>
                </a:ln>
                <a:solidFill>
                  <a:srgbClr val="000000"/>
                </a:solidFill>
                <a:effectLst/>
                <a:uLnTx/>
                <a:uFillTx/>
                <a:latin typeface="Times New Roman"/>
                <a:ea typeface="ＭＳ Ｐゴシック"/>
                <a:cs typeface="+mn-cs"/>
              </a:rPr>
              <a:t>・ スクリプトファイルがモジュールとして読み込まれる場合</a:t>
            </a:r>
            <a:r>
              <a:rPr kumimoji="1" lang="en-US" altLang="ja-JP" sz="1600" b="1"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000000"/>
                </a:solidFill>
                <a:effectLst/>
                <a:uLnTx/>
                <a:uFillTx/>
                <a:latin typeface="Times New Roman"/>
                <a:ea typeface="ＭＳ Ｐゴシック"/>
                <a:cs typeface="+mn-cs"/>
              </a:rPr>
              <a:t> モジュール名</a:t>
            </a:r>
            <a:endParaRPr kumimoji="1" lang="en-US" altLang="ja-JP" sz="1600" b="1"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a:ea typeface="ＭＳ Ｐゴシック"/>
                <a:cs typeface="+mn-cs"/>
              </a:rPr>
              <a:t>・ スクリプトファイルが直接実行される場合</a:t>
            </a:r>
            <a:r>
              <a:rPr kumimoji="1" lang="en-US" altLang="ja-JP" sz="1600" b="1"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‘__main__’</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__name__</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変数の内容により、スクリプトが直接実行された場合とモジュールとして読み込まれた場合で、動作を変えることができる。</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def</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main():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print(“executed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directy</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if __name__ == '__main__':</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main()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とすると、モジュールとして読み込まれたときには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main()</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は実行されないが</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直接実行された場合は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main()</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が実行される。</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モジュールを開発している際に、モジュール単体を実行して動作確認をする場合などに</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使う。</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144872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ja-JP" altLang="en-US" sz="3600" b="1" dirty="0">
                <a:solidFill>
                  <a:srgbClr val="0000FF"/>
                </a:solidFill>
              </a:rPr>
              <a:t>神谷作成 </a:t>
            </a:r>
            <a:r>
              <a:rPr lang="en-US" altLang="ja-JP" sz="3600" b="1" dirty="0">
                <a:solidFill>
                  <a:srgbClr val="0000FF"/>
                </a:solidFill>
              </a:rPr>
              <a:t>python</a:t>
            </a:r>
            <a:r>
              <a:rPr lang="ja-JP" altLang="en-US" sz="3600" b="1" dirty="0">
                <a:solidFill>
                  <a:srgbClr val="0000FF"/>
                </a:solidFill>
              </a:rPr>
              <a:t>プログラムの構造</a:t>
            </a:r>
          </a:p>
        </p:txBody>
      </p:sp>
      <p:sp>
        <p:nvSpPr>
          <p:cNvPr id="4" name="テキスト ボックス 3"/>
          <p:cNvSpPr txBox="1"/>
          <p:nvPr/>
        </p:nvSpPr>
        <p:spPr>
          <a:xfrm>
            <a:off x="215900" y="914400"/>
            <a:ext cx="8509000" cy="535531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実行方法</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だいたい次のどれか</a:t>
            </a:r>
            <a:endPar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800" b="1" i="0" u="none" strike="noStrike" kern="1200" cap="none" spc="0" normalizeH="0" baseline="0" noProof="0" dirty="0">
                <a:ln>
                  <a:noFill/>
                </a:ln>
                <a:solidFill>
                  <a:srgbClr val="0000FF"/>
                </a:solidFill>
                <a:effectLst/>
                <a:uLnTx/>
                <a:uFillTx/>
                <a:latin typeface="Times New Roman"/>
                <a:ea typeface="ＭＳ Ｐゴシック"/>
                <a:cs typeface="+mn-cs"/>
              </a:rPr>
              <a:t>開発初期や簡単なプログラム</a:t>
            </a:r>
            <a:r>
              <a:rPr kumimoji="1" lang="en-US" altLang="ja-JP" sz="1800" b="1" i="0" u="none" strike="noStrike" kern="1200" cap="none" spc="0" normalizeH="0" baseline="0" noProof="0" dirty="0">
                <a:ln>
                  <a:noFill/>
                </a:ln>
                <a:solidFill>
                  <a:srgbClr val="0000FF"/>
                </a:solidFill>
                <a:effectLst/>
                <a:uLnTx/>
                <a:uFillTx/>
                <a:latin typeface="Times New Roman"/>
                <a:ea typeface="ＭＳ Ｐゴシック"/>
                <a:cs typeface="+mn-cs"/>
              </a:rPr>
              <a:t>:</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パラメータをプログラム中にハードコーディング。引数なしの実行のみ。</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	python</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script.py</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800" b="1" i="0" u="none" strike="noStrike" kern="1200" cap="none" spc="0" normalizeH="0" baseline="0" noProof="0" dirty="0">
                <a:ln>
                  <a:noFill/>
                </a:ln>
                <a:solidFill>
                  <a:srgbClr val="0000FF"/>
                </a:solidFill>
                <a:effectLst/>
                <a:uLnTx/>
                <a:uFillTx/>
                <a:latin typeface="Times New Roman"/>
                <a:ea typeface="ＭＳ Ｐゴシック"/>
                <a:cs typeface="+mn-cs"/>
              </a:rPr>
              <a:t>頻繁にパラメータを変えるプログラム</a:t>
            </a:r>
            <a:r>
              <a:rPr kumimoji="1" lang="en-US" altLang="ja-JP" sz="1800" b="1" i="0" u="none" strike="noStrike" kern="1200" cap="none" spc="0" normalizeH="0" baseline="0" noProof="0" dirty="0">
                <a:ln>
                  <a:noFill/>
                </a:ln>
                <a:solidFill>
                  <a:srgbClr val="0000FF"/>
                </a:solidFill>
                <a:effectLst/>
                <a:uLnTx/>
                <a:uFillTx/>
                <a:latin typeface="Times New Roman"/>
                <a:ea typeface="ＭＳ Ｐゴシック"/>
                <a:cs typeface="+mn-cs"/>
              </a:rPr>
              <a:t>:</a:t>
            </a:r>
            <a:br>
              <a:rPr kumimoji="1" lang="en-US" altLang="ja-JP" sz="1800" b="1" i="0" u="none" strike="noStrike" kern="1200" cap="none" spc="0" normalizeH="0" baseline="0" noProof="0" dirty="0">
                <a:ln>
                  <a:noFill/>
                </a:ln>
                <a:solidFill>
                  <a:srgbClr val="0000FF"/>
                </a:solidFill>
                <a:effectLst/>
                <a:uLnTx/>
                <a:uFillTx/>
                <a:latin typeface="Times New Roman"/>
                <a:ea typeface="ＭＳ Ｐゴシック"/>
                <a:cs typeface="+mn-cs"/>
              </a:rPr>
            </a:b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起動時引数で変えられる。引数なしの場合は初期値で実行する。</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実行時の最初 あるいは 最後に </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usage</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を表示するので引数なしで実行したのち、</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引数を変えて実行する。</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	python</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script.py</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	python</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script.py</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1.0 2.0</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800" b="1" i="0" u="none" strike="noStrike" kern="1200" cap="none" spc="0" normalizeH="0" baseline="0" noProof="0" dirty="0">
                <a:ln>
                  <a:noFill/>
                </a:ln>
                <a:solidFill>
                  <a:srgbClr val="0000FF"/>
                </a:solidFill>
                <a:effectLst/>
                <a:uLnTx/>
                <a:uFillTx/>
                <a:latin typeface="Times New Roman"/>
                <a:ea typeface="ＭＳ Ｐゴシック"/>
                <a:cs typeface="+mn-cs"/>
              </a:rPr>
              <a:t>引数が複雑になった場合 </a:t>
            </a:r>
            <a:r>
              <a:rPr kumimoji="1" lang="en-US" altLang="ja-JP" sz="1800" b="1" i="0" u="none" strike="noStrike" kern="1200" cap="none" spc="0" normalizeH="0" baseline="0" noProof="0" dirty="0">
                <a:ln>
                  <a:noFill/>
                </a:ln>
                <a:solidFill>
                  <a:srgbClr val="0000FF"/>
                </a:solidFill>
                <a:effectLst/>
                <a:uLnTx/>
                <a:uFillTx/>
                <a:latin typeface="Times New Roman"/>
                <a:ea typeface="ＭＳ Ｐゴシック"/>
                <a:cs typeface="+mn-cs"/>
              </a:rPr>
              <a:t>I:</a:t>
            </a:r>
            <a:r>
              <a:rPr kumimoji="1" lang="ja-JP" altLang="en-US" sz="18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ja-JP" altLang="en-US" sz="1800" b="1" i="0" u="none" strike="noStrike" kern="1200" cap="none" spc="0" normalizeH="0" baseline="0" noProof="0" dirty="0">
                <a:ln>
                  <a:noFill/>
                </a:ln>
                <a:solidFill>
                  <a:srgbClr val="FF0000"/>
                </a:solidFill>
                <a:effectLst/>
                <a:uLnTx/>
                <a:uFillTx/>
                <a:latin typeface="Times New Roman"/>
                <a:ea typeface="ＭＳ Ｐゴシック"/>
                <a:cs typeface="+mn-cs"/>
              </a:rPr>
              <a:t>計算時間がかからない</a:t>
            </a:r>
            <a:r>
              <a:rPr kumimoji="1" lang="ja-JP" altLang="en-US" sz="1800" b="1" i="0" u="none" strike="noStrike" kern="1200" cap="none" spc="0" normalizeH="0" baseline="0" noProof="0" dirty="0">
                <a:ln>
                  <a:noFill/>
                </a:ln>
                <a:solidFill>
                  <a:srgbClr val="0000FF"/>
                </a:solidFill>
                <a:effectLst/>
                <a:uLnTx/>
                <a:uFillTx/>
                <a:latin typeface="Times New Roman"/>
                <a:ea typeface="ＭＳ Ｐゴシック"/>
                <a:cs typeface="+mn-cs"/>
              </a:rPr>
              <a:t>プログラム</a:t>
            </a:r>
            <a:br>
              <a:rPr kumimoji="1" lang="en-US" altLang="ja-JP" sz="1800" b="1" i="0" u="none" strike="noStrike" kern="1200" cap="none" spc="0" normalizeH="0" baseline="0" noProof="0" dirty="0">
                <a:ln>
                  <a:noFill/>
                </a:ln>
                <a:solidFill>
                  <a:srgbClr val="0000FF"/>
                </a:solidFill>
                <a:effectLst/>
                <a:uLnTx/>
                <a:uFillTx/>
                <a:latin typeface="Times New Roman"/>
                <a:ea typeface="ＭＳ Ｐゴシック"/>
                <a:cs typeface="+mn-cs"/>
              </a:rPr>
            </a:b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実行時の最初 あるいは 最後に </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usage</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を表示するので引数なしで実行したのち、</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引数を変えて実行する。</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usage</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の表示に、実行例 </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ex:</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を表示するので、</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ex</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の文をコピペして実行してみるとわかりやすい。</a:t>
            </a:r>
            <a:endPar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800" b="1" i="0" u="none" strike="noStrike" kern="1200" cap="none" spc="0" normalizeH="0" baseline="0" noProof="0" dirty="0">
                <a:ln>
                  <a:noFill/>
                </a:ln>
                <a:solidFill>
                  <a:srgbClr val="0000FF"/>
                </a:solidFill>
                <a:effectLst/>
                <a:uLnTx/>
                <a:uFillTx/>
                <a:latin typeface="Times New Roman"/>
                <a:ea typeface="ＭＳ Ｐゴシック"/>
                <a:cs typeface="+mn-cs"/>
              </a:rPr>
              <a:t>引数が複雑になった場合 </a:t>
            </a:r>
            <a:r>
              <a:rPr kumimoji="1" lang="en-US" altLang="ja-JP" sz="1800" b="1" i="0" u="none" strike="noStrike" kern="1200" cap="none" spc="0" normalizeH="0" baseline="0" noProof="0" dirty="0">
                <a:ln>
                  <a:noFill/>
                </a:ln>
                <a:solidFill>
                  <a:srgbClr val="0000FF"/>
                </a:solidFill>
                <a:effectLst/>
                <a:uLnTx/>
                <a:uFillTx/>
                <a:latin typeface="Times New Roman"/>
                <a:ea typeface="ＭＳ Ｐゴシック"/>
                <a:cs typeface="+mn-cs"/>
              </a:rPr>
              <a:t>I:</a:t>
            </a:r>
            <a:r>
              <a:rPr kumimoji="1" lang="ja-JP" altLang="en-US" sz="18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ja-JP" altLang="en-US" sz="1800" b="1" i="0" u="none" strike="noStrike" kern="1200" cap="none" spc="0" normalizeH="0" baseline="0" noProof="0" dirty="0">
                <a:ln>
                  <a:noFill/>
                </a:ln>
                <a:solidFill>
                  <a:srgbClr val="FF0000"/>
                </a:solidFill>
                <a:effectLst/>
                <a:uLnTx/>
                <a:uFillTx/>
                <a:latin typeface="Times New Roman"/>
                <a:ea typeface="ＭＳ Ｐゴシック"/>
                <a:cs typeface="+mn-cs"/>
              </a:rPr>
              <a:t>計算時間がかかる</a:t>
            </a:r>
            <a:r>
              <a:rPr kumimoji="1" lang="ja-JP" altLang="en-US" sz="1800" b="1" i="0" u="none" strike="noStrike" kern="1200" cap="none" spc="0" normalizeH="0" baseline="0" noProof="0" dirty="0">
                <a:ln>
                  <a:noFill/>
                </a:ln>
                <a:solidFill>
                  <a:srgbClr val="0000FF"/>
                </a:solidFill>
                <a:effectLst/>
                <a:uLnTx/>
                <a:uFillTx/>
                <a:latin typeface="Times New Roman"/>
                <a:ea typeface="ＭＳ Ｐゴシック"/>
                <a:cs typeface="+mn-cs"/>
              </a:rPr>
              <a:t>プログラム</a:t>
            </a:r>
            <a:br>
              <a:rPr kumimoji="1" lang="en-US" altLang="ja-JP" sz="1800" b="1" i="0" u="none" strike="noStrike" kern="1200" cap="none" spc="0" normalizeH="0" baseline="0" noProof="0" dirty="0">
                <a:ln>
                  <a:noFill/>
                </a:ln>
                <a:solidFill>
                  <a:srgbClr val="0000FF"/>
                </a:solidFill>
                <a:effectLst/>
                <a:uLnTx/>
                <a:uFillTx/>
                <a:latin typeface="Times New Roman"/>
                <a:ea typeface="ＭＳ Ｐゴシック"/>
                <a:cs typeface="+mn-cs"/>
              </a:rPr>
            </a:b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引数なしで実行すると、</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usage</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と </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ex</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だけ表示して終了。</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ex</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の文をコピペして実行して動作確認したのち、引数の値を変えて実行</a:t>
            </a:r>
          </a:p>
        </p:txBody>
      </p:sp>
    </p:spTree>
    <p:extLst>
      <p:ext uri="{BB962C8B-B14F-4D97-AF65-F5344CB8AC3E}">
        <p14:creationId xmlns:p14="http://schemas.microsoft.com/office/powerpoint/2010/main" val="2839599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ja-JP" altLang="en-US" sz="3600" b="1" dirty="0">
                <a:solidFill>
                  <a:srgbClr val="0000FF"/>
                </a:solidFill>
              </a:rPr>
              <a:t>神谷作製 </a:t>
            </a:r>
            <a:r>
              <a:rPr lang="en-US" altLang="ja-JP" sz="3600" b="1" dirty="0">
                <a:solidFill>
                  <a:srgbClr val="0000FF"/>
                </a:solidFill>
              </a:rPr>
              <a:t>python</a:t>
            </a:r>
            <a:r>
              <a:rPr lang="ja-JP" altLang="en-US" sz="3600" b="1" dirty="0">
                <a:solidFill>
                  <a:srgbClr val="0000FF"/>
                </a:solidFill>
              </a:rPr>
              <a:t>プログラムの構造</a:t>
            </a:r>
          </a:p>
        </p:txBody>
      </p:sp>
      <p:sp>
        <p:nvSpPr>
          <p:cNvPr id="4" name="テキスト ボックス 3"/>
          <p:cNvSpPr txBox="1"/>
          <p:nvPr/>
        </p:nvSpPr>
        <p:spPr>
          <a:xfrm>
            <a:off x="317500" y="762000"/>
            <a:ext cx="8509000" cy="59400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ごく最近のプログラムの実行順は以下の通り</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モジュールの取り込み</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プログラムの説明</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コメント文で、プログラムの説明を記述</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一般的な大域変数の定義</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物理定数など</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プログラム固有の大域変数の初期値の設定</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600" b="1" i="0" u="none" strike="noStrike" kern="1200" cap="none" spc="0" normalizeH="0" baseline="0" noProof="0" dirty="0" err="1">
                <a:ln>
                  <a:noFill/>
                </a:ln>
                <a:solidFill>
                  <a:srgbClr val="0000FF"/>
                </a:solidFill>
                <a:effectLst/>
                <a:uLnTx/>
                <a:uFillTx/>
                <a:latin typeface="Times New Roman"/>
                <a:ea typeface="ＭＳ Ｐゴシック"/>
                <a:cs typeface="+mn-cs"/>
              </a:rPr>
              <a:t>matplotlib</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で描画するグラフのパラメータ</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プログラム間で共通に使う小さい関数の定義</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pfloat</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pint,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getarg</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getfloatarg</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getintarg</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usage, terminate,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updatevars</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rPr>
              <a:t>terminate()</a:t>
            </a:r>
            <a:r>
              <a:rPr kumimoji="1" lang="ja-JP" altLang="en-US" sz="1600" b="0" i="0" u="none" strike="noStrike" kern="1200" cap="none" spc="0" normalizeH="0" baseline="0" noProof="0" dirty="0">
                <a:ln>
                  <a:noFill/>
                </a:ln>
                <a:solidFill>
                  <a:srgbClr val="FF0000"/>
                </a:solidFill>
                <a:effectLst/>
                <a:uLnTx/>
                <a:uFillTx/>
                <a:latin typeface="Times New Roman"/>
                <a:ea typeface="ＭＳ Ｐゴシック"/>
                <a:cs typeface="+mn-cs"/>
              </a:rPr>
              <a:t> は共通の終了処理をする</a:t>
            </a:r>
            <a:r>
              <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rPr>
              <a:t>usage()</a:t>
            </a:r>
            <a:r>
              <a:rPr kumimoji="1" lang="ja-JP" altLang="en-US" sz="1600" b="0" i="0" u="none" strike="noStrike" kern="1200" cap="none" spc="0" normalizeH="0" baseline="0" noProof="0" dirty="0">
                <a:ln>
                  <a:noFill/>
                </a:ln>
                <a:solidFill>
                  <a:srgbClr val="FF0000"/>
                </a:solidFill>
                <a:effectLst/>
                <a:uLnTx/>
                <a:uFillTx/>
                <a:latin typeface="Times New Roman"/>
                <a:ea typeface="ＭＳ Ｐゴシック"/>
                <a:cs typeface="+mn-cs"/>
              </a:rPr>
              <a:t> を表示してから </a:t>
            </a:r>
            <a:r>
              <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rPr>
              <a:t>exit()</a:t>
            </a:r>
            <a:r>
              <a:rPr kumimoji="1" lang="ja-JP" altLang="en-US" sz="1600" b="0" i="0" u="none" strike="noStrike" kern="1200" cap="none" spc="0" normalizeH="0" baseline="0" noProof="0" dirty="0">
                <a:ln>
                  <a:noFill/>
                </a:ln>
                <a:solidFill>
                  <a:srgbClr val="FF0000"/>
                </a:solidFill>
                <a:effectLst/>
                <a:uLnTx/>
                <a:uFillTx/>
                <a:latin typeface="Times New Roman"/>
                <a:ea typeface="ＭＳ Ｐゴシック"/>
                <a:cs typeface="+mn-cs"/>
              </a:rPr>
              <a:t> など。</a:t>
            </a:r>
            <a:endPar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起動時引数で初期値の更新</a:t>
            </a:r>
            <a:b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b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get(float/</a:t>
            </a:r>
            <a:r>
              <a:rPr kumimoji="1" lang="en-US" altLang="ja-JP" sz="1600" b="1" i="0" u="none" strike="noStrike" kern="1200" cap="none" spc="0" normalizeH="0" baseline="0" noProof="0" dirty="0" err="1">
                <a:ln>
                  <a:noFill/>
                </a:ln>
                <a:solidFill>
                  <a:srgbClr val="FF0000"/>
                </a:solidFill>
                <a:effectLst/>
                <a:uLnTx/>
                <a:uFillTx/>
                <a:latin typeface="Times New Roman"/>
                <a:ea typeface="ＭＳ Ｐゴシック"/>
                <a:cs typeface="+mn-cs"/>
              </a:rPr>
              <a:t>int</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en-US" altLang="ja-JP" sz="1600" b="1" i="0" u="none" strike="noStrike" kern="1200" cap="none" spc="0" normalizeH="0" baseline="0" noProof="0" dirty="0" err="1">
                <a:ln>
                  <a:noFill/>
                </a:ln>
                <a:solidFill>
                  <a:srgbClr val="FF0000"/>
                </a:solidFill>
                <a:effectLst/>
                <a:uLnTx/>
                <a:uFillTx/>
                <a:latin typeface="Times New Roman"/>
                <a:ea typeface="ＭＳ Ｐゴシック"/>
                <a:cs typeface="+mn-cs"/>
              </a:rPr>
              <a:t>arg</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 を使うことで、引数が与えられていない場合は初期値を使う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ということを</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1</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行で実行できる</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次の文をコメントアウトすると、引数がない場合には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usage()</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を表示して実行を終了する。</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if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len</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argv</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 1:</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terminate()</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その他、プログラム固有の関数の定義</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main()</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関数の定義</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直接スクリプトが実行されたときのみ、</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main()</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関数を実行する</a:t>
            </a:r>
            <a:b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b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if __name__ == '__main__':</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main()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1139103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en-US" altLang="ja-JP" sz="3600" b="1" dirty="0">
                <a:solidFill>
                  <a:srgbClr val="0000FF"/>
                </a:solidFill>
              </a:rPr>
              <a:t>Python</a:t>
            </a:r>
            <a:r>
              <a:rPr lang="ja-JP" altLang="en-US" sz="3600" b="1" dirty="0">
                <a:solidFill>
                  <a:srgbClr val="0000FF"/>
                </a:solidFill>
              </a:rPr>
              <a:t>のエラー処理</a:t>
            </a:r>
            <a:r>
              <a:rPr lang="en-US" altLang="ja-JP" sz="3600" b="1" dirty="0">
                <a:solidFill>
                  <a:srgbClr val="0000FF"/>
                </a:solidFill>
              </a:rPr>
              <a:t>:</a:t>
            </a:r>
            <a:r>
              <a:rPr lang="ja-JP" altLang="en-US" sz="3600" b="1" dirty="0">
                <a:solidFill>
                  <a:srgbClr val="0000FF"/>
                </a:solidFill>
              </a:rPr>
              <a:t> </a:t>
            </a:r>
            <a:r>
              <a:rPr lang="en-US" altLang="ja-JP" sz="3600" b="1" dirty="0">
                <a:solidFill>
                  <a:srgbClr val="0000FF"/>
                </a:solidFill>
              </a:rPr>
              <a:t>try ~ except</a:t>
            </a:r>
            <a:endParaRPr lang="ja-JP" altLang="en-US" sz="3600" b="1" dirty="0">
              <a:solidFill>
                <a:srgbClr val="0000FF"/>
              </a:solidFill>
            </a:endParaRPr>
          </a:p>
        </p:txBody>
      </p:sp>
      <p:sp>
        <p:nvSpPr>
          <p:cNvPr id="4" name="テキスト ボックス 3"/>
          <p:cNvSpPr txBox="1"/>
          <p:nvPr/>
        </p:nvSpPr>
        <p:spPr>
          <a:xfrm>
            <a:off x="279400" y="673100"/>
            <a:ext cx="8509000" cy="64940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Python</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のエラー処理はかなり厳しい</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以下のように、頻繁に発生するエラーのすべてでプログラムの実行が終了する</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sym typeface="Wingdings" panose="05000000000000000000" pitchFamily="2" charset="2"/>
              </a:rPr>
              <a:t>int</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sym typeface="Wingdings" panose="05000000000000000000" pitchFamily="2" charset="2"/>
              </a:rPr>
              <a:t>str</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で文字列を整数型に変換しようとしたときに、文字列の書式が整数でなかった場合</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b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 リストの要素を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a[</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sym typeface="Wingdings" panose="05000000000000000000" pitchFamily="2" charset="2"/>
              </a:rPr>
              <a:t>i</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で取得しようとしたときに、</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sym typeface="Wingdings" panose="05000000000000000000" pitchFamily="2" charset="2"/>
              </a:rPr>
              <a:t>i</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が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a[]</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の要素範囲外だった時</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 未定義値の変数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(None)</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や変換できない型を含む演算 </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b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sym typeface="Wingdings" panose="05000000000000000000" pitchFamily="2" charset="2"/>
              </a:rPr>
              <a:t>str</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=&gt; float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などの変換は自動的には実行されない</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1" u="none" strike="noStrike" kern="1200" cap="none" spc="0" normalizeH="0" baseline="0" noProof="0" dirty="0">
                <a:ln>
                  <a:noFill/>
                </a:ln>
                <a:solidFill>
                  <a:srgbClr val="0000FF"/>
                </a:solidFill>
                <a:effectLst/>
                <a:uLnTx/>
                <a:uFillTx/>
                <a:latin typeface="Times New Roman"/>
                <a:ea typeface="ＭＳ Ｐゴシック"/>
                <a:cs typeface="+mn-cs"/>
                <a:sym typeface="Wingdings" panose="05000000000000000000" pitchFamily="2" charset="2"/>
              </a:rPr>
              <a:t>参考</a:t>
            </a:r>
            <a:r>
              <a:rPr kumimoji="1" lang="en-US" altLang="ja-JP" sz="1600" b="1" i="1" u="none" strike="noStrike" kern="1200" cap="none" spc="0" normalizeH="0" baseline="0" noProof="0" dirty="0">
                <a:ln>
                  <a:noFill/>
                </a:ln>
                <a:solidFill>
                  <a:srgbClr val="0000FF"/>
                </a:solidFill>
                <a:effectLst/>
                <a:uLnTx/>
                <a:uFillTx/>
                <a:latin typeface="Times New Roman"/>
                <a:ea typeface="ＭＳ Ｐゴシック"/>
                <a:cs typeface="+mn-cs"/>
                <a:sym typeface="Wingdings" panose="05000000000000000000" pitchFamily="2" charset="2"/>
              </a:rPr>
              <a:t>:</a:t>
            </a:r>
            <a:r>
              <a:rPr kumimoji="1" lang="ja-JP" altLang="en-US" sz="1600" b="1" i="1" u="none" strike="noStrike" kern="1200" cap="none" spc="0" normalizeH="0" baseline="0" noProof="0" dirty="0">
                <a:ln>
                  <a:noFill/>
                </a:ln>
                <a:solidFill>
                  <a:srgbClr val="0000FF"/>
                </a:solidFill>
                <a:effectLst/>
                <a:uLnTx/>
                <a:uFillTx/>
                <a:latin typeface="Times New Roman"/>
                <a:ea typeface="ＭＳ Ｐゴシック"/>
                <a:cs typeface="+mn-cs"/>
                <a:sym typeface="Wingdings" panose="05000000000000000000" pitchFamily="2" charset="2"/>
              </a:rPr>
              <a:t> </a:t>
            </a:r>
            <a:r>
              <a:rPr kumimoji="1" lang="en-US" altLang="ja-JP" sz="1600" b="1" i="1" u="none" strike="noStrike" kern="1200" cap="none" spc="0" normalizeH="0" baseline="0" noProof="0" dirty="0" err="1">
                <a:ln>
                  <a:noFill/>
                </a:ln>
                <a:solidFill>
                  <a:srgbClr val="0000FF"/>
                </a:solidFill>
                <a:effectLst/>
                <a:uLnTx/>
                <a:uFillTx/>
                <a:latin typeface="Times New Roman"/>
                <a:ea typeface="ＭＳ Ｐゴシック"/>
                <a:cs typeface="+mn-cs"/>
                <a:sym typeface="Wingdings" panose="05000000000000000000" pitchFamily="2" charset="2"/>
              </a:rPr>
              <a:t>perl</a:t>
            </a:r>
            <a:r>
              <a:rPr kumimoji="1" lang="ja-JP" altLang="en-US" sz="1600" b="1" i="1" u="none" strike="noStrike" kern="1200" cap="none" spc="0" normalizeH="0" baseline="0" noProof="0" dirty="0">
                <a:ln>
                  <a:noFill/>
                </a:ln>
                <a:solidFill>
                  <a:srgbClr val="0000FF"/>
                </a:solidFill>
                <a:effectLst/>
                <a:uLnTx/>
                <a:uFillTx/>
                <a:latin typeface="Times New Roman"/>
                <a:ea typeface="ＭＳ Ｐゴシック"/>
                <a:cs typeface="+mn-cs"/>
                <a:sym typeface="Wingdings" panose="05000000000000000000" pitchFamily="2" charset="2"/>
              </a:rPr>
              <a:t> は、程度の低いエラーには寛容</a:t>
            </a:r>
            <a:endParaRPr kumimoji="1" lang="en-US" altLang="ja-JP" sz="1600" b="1" i="1" u="none" strike="noStrike" kern="1200" cap="none" spc="0" normalizeH="0" baseline="0" noProof="0" dirty="0">
              <a:ln>
                <a:noFill/>
              </a:ln>
              <a:solidFill>
                <a:srgbClr val="0000FF"/>
              </a:solidFill>
              <a:effectLst/>
              <a:uLnTx/>
              <a:uFillTx/>
              <a:latin typeface="Times New Roman"/>
              <a:ea typeface="ＭＳ Ｐゴシック"/>
              <a:cs typeface="+mn-cs"/>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sym typeface="Wingdings" panose="05000000000000000000" pitchFamily="2" charset="2"/>
              </a:rPr>
              <a:t>int</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sym typeface="Wingdings" panose="05000000000000000000" pitchFamily="2" charset="2"/>
              </a:rPr>
              <a:t>str</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での文字列書式エラー： できる限り整数型に変換する。だめな時は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0</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を返す</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 リストの範囲外の要素にアクセスした場合</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sym typeface="Wingdings" panose="05000000000000000000" pitchFamily="2" charset="2"/>
              </a:rPr>
              <a:t>undef</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未定義値</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を返す</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sym typeface="Wingdings" panose="05000000000000000000" pitchFamily="2" charset="2"/>
              </a:rPr>
              <a:t>undef</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や未定義の変数を含む演算</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未定義値は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0</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として演算を実行</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 可能な限り、型の変換は自動的に行われる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(“3.0”</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1</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 は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4.0</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になる</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sym typeface="Wingdings" panose="05000000000000000000" pitchFamily="2" charset="2"/>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Python</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でエラーが起こったときにプログラムを停止しないためには、 </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try</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except</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構文を使う</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まず</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 try</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 ブロックを実行し、エラー </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例外、</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exception)</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 が発生したら、</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except</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ブロックを実行する</a:t>
            </a:r>
            <a:endPar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def</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pfloat</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str</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rPr>
              <a:t># float(</a:t>
            </a:r>
            <a:r>
              <a:rPr kumimoji="1" lang="en-US" altLang="ja-JP" sz="1600" b="0" i="0" u="none" strike="noStrike" kern="1200" cap="none" spc="0" normalizeH="0" baseline="0" noProof="0" dirty="0" err="1">
                <a:ln>
                  <a:noFill/>
                </a:ln>
                <a:solidFill>
                  <a:srgbClr val="FF0000"/>
                </a:solidFill>
                <a:effectLst/>
                <a:uLnTx/>
                <a:uFillTx/>
                <a:latin typeface="Times New Roman"/>
                <a:ea typeface="ＭＳ Ｐゴシック"/>
                <a:cs typeface="+mn-cs"/>
              </a:rPr>
              <a:t>str</a:t>
            </a:r>
            <a:r>
              <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FF0000"/>
                </a:solidFill>
                <a:effectLst/>
                <a:uLnTx/>
                <a:uFillTx/>
                <a:latin typeface="Times New Roman"/>
                <a:ea typeface="ＭＳ Ｐゴシック"/>
                <a:cs typeface="+mn-cs"/>
              </a:rPr>
              <a:t> を実行してみる</a:t>
            </a:r>
            <a:br>
              <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rPr>
            </a:br>
            <a:r>
              <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FF0000"/>
                </a:solidFill>
                <a:effectLst/>
                <a:uLnTx/>
                <a:uFillTx/>
                <a:latin typeface="Times New Roman"/>
                <a:ea typeface="ＭＳ Ｐゴシック"/>
                <a:cs typeface="+mn-cs"/>
              </a:rPr>
              <a:t>str</a:t>
            </a:r>
            <a:r>
              <a:rPr kumimoji="1" lang="ja-JP" altLang="en-US" sz="1600" b="0" i="0" u="none" strike="noStrike" kern="1200" cap="none" spc="0" normalizeH="0" baseline="0" noProof="0" dirty="0">
                <a:ln>
                  <a:noFill/>
                </a:ln>
                <a:solidFill>
                  <a:srgbClr val="FF0000"/>
                </a:solidFill>
                <a:effectLst/>
                <a:uLnTx/>
                <a:uFillTx/>
                <a:latin typeface="Times New Roman"/>
                <a:ea typeface="ＭＳ Ｐゴシック"/>
                <a:cs typeface="+mn-cs"/>
              </a:rPr>
              <a:t> が浮動小数点として変換できる文字列であれば、変換した値を戻す</a:t>
            </a:r>
            <a:endPar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FF0000"/>
                </a:solidFill>
                <a:effectLst/>
                <a:uLnTx/>
                <a:uFillTx/>
                <a:latin typeface="Times New Roman"/>
                <a:ea typeface="ＭＳ Ｐゴシック"/>
                <a:cs typeface="+mn-cs"/>
              </a:rPr>
              <a:t>str</a:t>
            </a:r>
            <a:r>
              <a:rPr kumimoji="1" lang="ja-JP" altLang="en-US" sz="1600" b="0" i="0" u="none" strike="noStrike" kern="1200" cap="none" spc="0" normalizeH="0" baseline="0" noProof="0" dirty="0">
                <a:ln>
                  <a:noFill/>
                </a:ln>
                <a:solidFill>
                  <a:srgbClr val="FF0000"/>
                </a:solidFill>
                <a:effectLst/>
                <a:uLnTx/>
                <a:uFillTx/>
                <a:latin typeface="Times New Roman"/>
                <a:ea typeface="ＭＳ Ｐゴシック"/>
                <a:cs typeface="+mn-cs"/>
              </a:rPr>
              <a:t> が浮動小数点として変換できない場合、例外を発生して </a:t>
            </a:r>
            <a:r>
              <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rPr>
              <a:t>except</a:t>
            </a:r>
            <a:r>
              <a:rPr kumimoji="1" lang="ja-JP" altLang="en-US" sz="1600" b="0" i="0" u="none" strike="noStrike" kern="1200" cap="none" spc="0" normalizeH="0" baseline="0" noProof="0" dirty="0">
                <a:ln>
                  <a:noFill/>
                </a:ln>
                <a:solidFill>
                  <a:srgbClr val="FF0000"/>
                </a:solidFill>
                <a:effectLst/>
                <a:uLnTx/>
                <a:uFillTx/>
                <a:latin typeface="Times New Roman"/>
                <a:ea typeface="ＭＳ Ｐゴシック"/>
                <a:cs typeface="+mn-cs"/>
              </a:rPr>
              <a:t> ブロックを実行する</a:t>
            </a:r>
            <a:endPar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return float(</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str</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except: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FF0000"/>
                </a:solidFill>
                <a:effectLst/>
                <a:uLnTx/>
                <a:uFillTx/>
                <a:latin typeface="Times New Roman"/>
                <a:ea typeface="ＭＳ Ｐゴシック"/>
                <a:cs typeface="+mn-cs"/>
              </a:rPr>
              <a:t>str</a:t>
            </a:r>
            <a:r>
              <a:rPr kumimoji="1" lang="ja-JP" altLang="en-US" sz="1600" b="0" i="0" u="none" strike="noStrike" kern="1200" cap="none" spc="0" normalizeH="0" baseline="0" noProof="0" dirty="0">
                <a:ln>
                  <a:noFill/>
                </a:ln>
                <a:solidFill>
                  <a:srgbClr val="FF0000"/>
                </a:solidFill>
                <a:effectLst/>
                <a:uLnTx/>
                <a:uFillTx/>
                <a:latin typeface="Times New Roman"/>
                <a:ea typeface="ＭＳ Ｐゴシック"/>
                <a:cs typeface="+mn-cs"/>
              </a:rPr>
              <a:t> が浮動小数点として変換できない場合、</a:t>
            </a:r>
            <a:r>
              <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rPr>
              <a:t>None</a:t>
            </a:r>
            <a:r>
              <a:rPr kumimoji="1" lang="ja-JP" altLang="en-US" sz="1600" b="0"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FF0000"/>
                </a:solidFill>
                <a:effectLst/>
                <a:uLnTx/>
                <a:uFillTx/>
                <a:latin typeface="Times New Roman"/>
                <a:ea typeface="ＭＳ Ｐゴシック"/>
                <a:cs typeface="+mn-cs"/>
              </a:rPr>
              <a:t>未定義値</a:t>
            </a:r>
            <a:r>
              <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FF0000"/>
                </a:solidFill>
                <a:effectLst/>
                <a:uLnTx/>
                <a:uFillTx/>
                <a:latin typeface="Times New Roman"/>
                <a:ea typeface="ＭＳ Ｐゴシック"/>
                <a:cs typeface="+mn-cs"/>
              </a:rPr>
              <a:t> を返す</a:t>
            </a:r>
            <a:endParaRPr kumimoji="1" lang="en-US" altLang="ja-JP" sz="1600" b="0" i="0" u="none" strike="noStrike" kern="1200" cap="none" spc="0" normalizeH="0" baseline="0" noProof="0" dirty="0">
              <a:ln>
                <a:noFill/>
              </a:ln>
              <a:solidFill>
                <a:srgbClr val="FF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return None</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p:txBody>
      </p:sp>
    </p:spTree>
    <p:extLst>
      <p:ext uri="{BB962C8B-B14F-4D97-AF65-F5344CB8AC3E}">
        <p14:creationId xmlns:p14="http://schemas.microsoft.com/office/powerpoint/2010/main" val="2357664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en-US" altLang="ja-JP" sz="3600" b="1" dirty="0" err="1">
                <a:solidFill>
                  <a:srgbClr val="0000FF"/>
                </a:solidFill>
              </a:rPr>
              <a:t>getarg</a:t>
            </a:r>
            <a:r>
              <a:rPr lang="en-US" altLang="ja-JP" sz="3600" b="1" dirty="0">
                <a:solidFill>
                  <a:srgbClr val="0000FF"/>
                </a:solidFill>
              </a:rPr>
              <a:t>()</a:t>
            </a:r>
            <a:r>
              <a:rPr lang="ja-JP" altLang="en-US" sz="3600" b="1" dirty="0">
                <a:solidFill>
                  <a:srgbClr val="0000FF"/>
                </a:solidFill>
              </a:rPr>
              <a:t> 関数</a:t>
            </a:r>
          </a:p>
        </p:txBody>
      </p:sp>
      <p:sp>
        <p:nvSpPr>
          <p:cNvPr id="4" name="テキスト ボックス 3"/>
          <p:cNvSpPr txBox="1"/>
          <p:nvPr/>
        </p:nvSpPr>
        <p:spPr>
          <a:xfrm>
            <a:off x="317500" y="850900"/>
            <a:ext cx="8826500" cy="60016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Python</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の問題</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起動時引数を取得する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sys.arg</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リスト変数は、範囲外の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index</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を渡すとエラーになってプログラムが終了する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Perl</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の場合： リストに範囲外の</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index</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を渡しても、</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undef</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が返ってくる。実行は継続。</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引数で初期値を更新する関数 </a:t>
            </a:r>
            <a:r>
              <a:rPr kumimoji="1" lang="en-US" altLang="ja-JP" sz="1600" b="1" i="0" u="none" strike="noStrike" kern="1200" cap="none" spc="0" normalizeH="0" baseline="0" noProof="0" dirty="0" err="1">
                <a:ln>
                  <a:noFill/>
                </a:ln>
                <a:solidFill>
                  <a:srgbClr val="0000FF"/>
                </a:solidFill>
                <a:effectLst/>
                <a:uLnTx/>
                <a:uFillTx/>
                <a:latin typeface="Times New Roman"/>
                <a:ea typeface="ＭＳ Ｐゴシック"/>
                <a:cs typeface="+mn-cs"/>
              </a:rPr>
              <a:t>getarg</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では、どのようなことが想定されるか</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何番目の引数か、</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index</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(position)</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 を渡し</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、その値を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return</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で返す</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引数が与えられない場合 ＝＞ 初期値をそのまま使う</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引数の</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index</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の他、</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初期値も渡す必要</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がある</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引数が与えられた場合　  ＝＞ 初期値を引数で置き換える</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初期値を与えない場合は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None</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を返す</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初期値を与えないで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getarg</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(position)</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を呼び出せるようにし、この際には初期値を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None</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にする。</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“デフォルト引数</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 機能</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を使う</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en-US" altLang="ja-JP" sz="1600" b="1" i="0" u="none" strike="noStrike" kern="1200" cap="none" spc="0" normalizeH="0" baseline="0" noProof="0" dirty="0" err="1">
                <a:ln>
                  <a:noFill/>
                </a:ln>
                <a:solidFill>
                  <a:srgbClr val="0000FF"/>
                </a:solidFill>
                <a:effectLst/>
                <a:uLnTx/>
                <a:uFillTx/>
                <a:latin typeface="Times New Roman"/>
                <a:ea typeface="ＭＳ Ｐゴシック"/>
                <a:cs typeface="+mn-cs"/>
              </a:rPr>
              <a:t>getarg</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の引数としては、</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position</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と </a:t>
            </a:r>
            <a:r>
              <a:rPr kumimoji="1" lang="en-US" altLang="ja-JP" sz="1600" b="1" i="0" u="none" strike="noStrike" kern="1200" cap="none" spc="0" normalizeH="0" baseline="0" noProof="0" dirty="0" err="1">
                <a:ln>
                  <a:noFill/>
                </a:ln>
                <a:solidFill>
                  <a:srgbClr val="0000FF"/>
                </a:solidFill>
                <a:effectLst/>
                <a:uLnTx/>
                <a:uFillTx/>
                <a:latin typeface="Times New Roman"/>
                <a:ea typeface="ＭＳ Ｐゴシック"/>
                <a:cs typeface="+mn-cs"/>
              </a:rPr>
              <a:t>defval</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を渡す</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en-US" altLang="ja-JP" sz="1600" b="1" i="0" u="none" strike="noStrike" kern="1200" cap="none" spc="0" normalizeH="0" baseline="0" noProof="0" dirty="0" err="1">
                <a:ln>
                  <a:noFill/>
                </a:ln>
                <a:solidFill>
                  <a:srgbClr val="0000FF"/>
                </a:solidFill>
                <a:effectLst/>
                <a:uLnTx/>
                <a:uFillTx/>
                <a:latin typeface="Times New Roman"/>
                <a:ea typeface="ＭＳ Ｐゴシック"/>
                <a:cs typeface="+mn-cs"/>
              </a:rPr>
              <a:t>defval</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はデフォルト引数となっているので、</a:t>
            </a:r>
            <a:b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b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en-US" altLang="ja-JP" sz="1600" b="1" i="0" u="none" strike="noStrike" kern="1200" cap="none" spc="0" normalizeH="0" baseline="0" noProof="0" dirty="0" err="1">
                <a:ln>
                  <a:noFill/>
                </a:ln>
                <a:solidFill>
                  <a:srgbClr val="0000FF"/>
                </a:solidFill>
                <a:effectLst/>
                <a:uLnTx/>
                <a:uFillTx/>
                <a:latin typeface="Times New Roman"/>
                <a:ea typeface="ＭＳ Ｐゴシック"/>
                <a:cs typeface="+mn-cs"/>
              </a:rPr>
              <a:t>getarg</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(position)</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と呼び出されたら、</a:t>
            </a:r>
            <a:r>
              <a:rPr kumimoji="1" lang="en-US" altLang="ja-JP" sz="1600" b="1" i="0" u="none" strike="noStrike" kern="1200" cap="none" spc="0" normalizeH="0" baseline="0" noProof="0" dirty="0" err="1">
                <a:ln>
                  <a:noFill/>
                </a:ln>
                <a:solidFill>
                  <a:srgbClr val="0000FF"/>
                </a:solidFill>
                <a:effectLst/>
                <a:uLnTx/>
                <a:uFillTx/>
                <a:latin typeface="Times New Roman"/>
                <a:ea typeface="ＭＳ Ｐゴシック"/>
                <a:cs typeface="+mn-cs"/>
              </a:rPr>
              <a:t>defval</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に は </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None</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が代入される</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def</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getarg</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(position,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defval</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 None):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en-US" altLang="ja-JP" sz="1600" b="1" i="0" u="none" strike="noStrike" kern="1200" cap="none" spc="0" normalizeH="0" baseline="0" noProof="0" dirty="0" err="1">
                <a:ln>
                  <a:noFill/>
                </a:ln>
                <a:solidFill>
                  <a:srgbClr val="0000FF"/>
                </a:solidFill>
                <a:effectLst/>
                <a:uLnTx/>
                <a:uFillTx/>
                <a:latin typeface="Times New Roman"/>
                <a:ea typeface="ＭＳ Ｐゴシック"/>
                <a:cs typeface="+mn-cs"/>
              </a:rPr>
              <a:t>sys.argv</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[position] </a:t>
            </a:r>
            <a:r>
              <a:rPr kumimoji="1" lang="ja-JP" altLang="en-US" sz="1600" b="1" i="0" u="none" strike="noStrike" kern="1200" cap="none" spc="0" normalizeH="0" baseline="0" noProof="0" dirty="0" err="1">
                <a:ln>
                  <a:noFill/>
                </a:ln>
                <a:solidFill>
                  <a:srgbClr val="0000FF"/>
                </a:solidFill>
                <a:effectLst/>
                <a:uLnTx/>
                <a:uFillTx/>
                <a:latin typeface="Times New Roman"/>
                <a:ea typeface="ＭＳ Ｐゴシック"/>
                <a:cs typeface="+mn-cs"/>
              </a:rPr>
              <a:t>が存</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在したら </a:t>
            </a:r>
            <a:r>
              <a:rPr kumimoji="1" lang="en-US" altLang="ja-JP" sz="1600" b="1" i="0" u="none" strike="noStrike" kern="1200" cap="none" spc="0" normalizeH="0" baseline="0" noProof="0" dirty="0" err="1">
                <a:ln>
                  <a:noFill/>
                </a:ln>
                <a:solidFill>
                  <a:srgbClr val="0000FF"/>
                </a:solidFill>
                <a:effectLst/>
                <a:uLnTx/>
                <a:uFillTx/>
                <a:latin typeface="Times New Roman"/>
                <a:ea typeface="ＭＳ Ｐゴシック"/>
                <a:cs typeface="+mn-cs"/>
              </a:rPr>
              <a:t>sys.argv</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[position]</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を返す</a:t>
            </a:r>
            <a:b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b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return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sys.argv</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[position]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except: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0000FF"/>
                </a:solidFill>
                <a:effectLst/>
                <a:uLnTx/>
                <a:uFillTx/>
                <a:latin typeface="Times New Roman"/>
                <a:ea typeface="ＭＳ Ｐゴシック"/>
                <a:cs typeface="+mn-cs"/>
              </a:rPr>
              <a:t>sys.argv</a:t>
            </a:r>
            <a:r>
              <a:rPr kumimoji="1" lang="en-US" altLang="ja-JP" sz="1600" b="0" i="0" u="none" strike="noStrike" kern="1200" cap="none" spc="0" normalizeH="0" baseline="0" noProof="0" dirty="0">
                <a:ln>
                  <a:noFill/>
                </a:ln>
                <a:solidFill>
                  <a:srgbClr val="0000FF"/>
                </a:solidFill>
                <a:effectLst/>
                <a:uLnTx/>
                <a:uFillTx/>
                <a:latin typeface="Times New Roman"/>
                <a:ea typeface="ＭＳ Ｐゴシック"/>
                <a:cs typeface="+mn-cs"/>
              </a:rPr>
              <a:t>[position] </a:t>
            </a:r>
            <a:r>
              <a:rPr kumimoji="1" lang="ja-JP" altLang="en-US" sz="1600" b="0" i="0" u="none" strike="noStrike" kern="1200" cap="none" spc="0" normalizeH="0" baseline="0" noProof="0" dirty="0">
                <a:ln>
                  <a:noFill/>
                </a:ln>
                <a:solidFill>
                  <a:srgbClr val="0000FF"/>
                </a:solidFill>
                <a:effectLst/>
                <a:uLnTx/>
                <a:uFillTx/>
                <a:latin typeface="Times New Roman"/>
                <a:ea typeface="ＭＳ Ｐゴシック"/>
                <a:cs typeface="+mn-cs"/>
              </a:rPr>
              <a:t>が存在しなかったら、</a:t>
            </a:r>
            <a:r>
              <a:rPr kumimoji="1" lang="en-US" altLang="ja-JP" sz="1600" b="0" i="0" u="none" strike="noStrike" kern="1200" cap="none" spc="0" normalizeH="0" baseline="0" noProof="0" dirty="0" err="1">
                <a:ln>
                  <a:noFill/>
                </a:ln>
                <a:solidFill>
                  <a:srgbClr val="0000FF"/>
                </a:solidFill>
                <a:effectLst/>
                <a:uLnTx/>
                <a:uFillTx/>
                <a:latin typeface="Times New Roman"/>
                <a:ea typeface="ＭＳ Ｐゴシック"/>
                <a:cs typeface="+mn-cs"/>
              </a:rPr>
              <a:t>defval</a:t>
            </a:r>
            <a:r>
              <a:rPr kumimoji="1" lang="ja-JP" altLang="en-US" sz="1600" b="0" i="0" u="none" strike="noStrike" kern="1200" cap="none" spc="0" normalizeH="0" baseline="0" noProof="0" dirty="0">
                <a:ln>
                  <a:noFill/>
                </a:ln>
                <a:solidFill>
                  <a:srgbClr val="0000FF"/>
                </a:solidFill>
                <a:effectLst/>
                <a:uLnTx/>
                <a:uFillTx/>
                <a:latin typeface="Times New Roman"/>
                <a:ea typeface="ＭＳ Ｐゴシック"/>
                <a:cs typeface="+mn-cs"/>
              </a:rPr>
              <a:t> を返す</a:t>
            </a:r>
            <a:br>
              <a:rPr kumimoji="1" lang="en-US" altLang="ja-JP" sz="1600" b="0" i="0" u="none" strike="noStrike" kern="1200" cap="none" spc="0" normalizeH="0" baseline="0" noProof="0" dirty="0">
                <a:ln>
                  <a:noFill/>
                </a:ln>
                <a:solidFill>
                  <a:srgbClr val="0000FF"/>
                </a:solidFill>
                <a:effectLst/>
                <a:uLnTx/>
                <a:uFillTx/>
                <a:latin typeface="Times New Roman"/>
                <a:ea typeface="ＭＳ Ｐゴシック"/>
                <a:cs typeface="+mn-cs"/>
              </a:rPr>
            </a:b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return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defval</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3707988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en-US" altLang="ja-JP" sz="3600" b="1" dirty="0">
                <a:solidFill>
                  <a:srgbClr val="0000FF"/>
                </a:solidFill>
              </a:rPr>
              <a:t>Python</a:t>
            </a:r>
            <a:r>
              <a:rPr lang="ja-JP" altLang="en-US" sz="3600" b="1" dirty="0">
                <a:solidFill>
                  <a:srgbClr val="0000FF"/>
                </a:solidFill>
              </a:rPr>
              <a:t>と他言語の比較</a:t>
            </a:r>
            <a:r>
              <a:rPr lang="en-US" altLang="ja-JP" sz="3600" b="1" dirty="0">
                <a:solidFill>
                  <a:srgbClr val="0000FF"/>
                </a:solidFill>
              </a:rPr>
              <a:t>:</a:t>
            </a:r>
            <a:r>
              <a:rPr lang="ja-JP" altLang="en-US" sz="3600" b="1" dirty="0">
                <a:solidFill>
                  <a:srgbClr val="0000FF"/>
                </a:solidFill>
              </a:rPr>
              <a:t> モジュール</a:t>
            </a:r>
          </a:p>
        </p:txBody>
      </p:sp>
      <p:graphicFrame>
        <p:nvGraphicFramePr>
          <p:cNvPr id="3" name="表 2"/>
          <p:cNvGraphicFramePr>
            <a:graphicFrameLocks noGrp="1"/>
          </p:cNvGraphicFramePr>
          <p:nvPr/>
        </p:nvGraphicFramePr>
        <p:xfrm>
          <a:off x="101600" y="711200"/>
          <a:ext cx="8915400" cy="6101080"/>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3415075253"/>
                    </a:ext>
                  </a:extLst>
                </a:gridCol>
                <a:gridCol w="2971800">
                  <a:extLst>
                    <a:ext uri="{9D8B030D-6E8A-4147-A177-3AD203B41FA5}">
                      <a16:colId xmlns:a16="http://schemas.microsoft.com/office/drawing/2014/main" val="3880028113"/>
                    </a:ext>
                  </a:extLst>
                </a:gridCol>
                <a:gridCol w="2971800">
                  <a:extLst>
                    <a:ext uri="{9D8B030D-6E8A-4147-A177-3AD203B41FA5}">
                      <a16:colId xmlns:a16="http://schemas.microsoft.com/office/drawing/2014/main" val="3978440440"/>
                    </a:ext>
                  </a:extLst>
                </a:gridCol>
              </a:tblGrid>
              <a:tr h="370840">
                <a:tc>
                  <a:txBody>
                    <a:bodyPr/>
                    <a:lstStyle/>
                    <a:p>
                      <a:r>
                        <a:rPr kumimoji="1" lang="en-US" altLang="ja-JP" dirty="0">
                          <a:solidFill>
                            <a:srgbClr val="FFFF00"/>
                          </a:solidFill>
                        </a:rPr>
                        <a:t>Python</a:t>
                      </a:r>
                      <a:endParaRPr kumimoji="1" lang="ja-JP" altLang="en-US" dirty="0">
                        <a:solidFill>
                          <a:srgbClr val="FFFF00"/>
                        </a:solidFill>
                      </a:endParaRPr>
                    </a:p>
                  </a:txBody>
                  <a:tcPr>
                    <a:solidFill>
                      <a:schemeClr val="accent2"/>
                    </a:solidFill>
                  </a:tcPr>
                </a:tc>
                <a:tc>
                  <a:txBody>
                    <a:bodyPr/>
                    <a:lstStyle/>
                    <a:p>
                      <a:r>
                        <a:rPr kumimoji="1" lang="en-US" altLang="ja-JP" dirty="0">
                          <a:solidFill>
                            <a:srgbClr val="FFFF00"/>
                          </a:solidFill>
                        </a:rPr>
                        <a:t>C</a:t>
                      </a:r>
                      <a:endParaRPr kumimoji="1" lang="ja-JP" altLang="en-US" dirty="0">
                        <a:solidFill>
                          <a:srgbClr val="FFFF00"/>
                        </a:solidFill>
                      </a:endParaRPr>
                    </a:p>
                  </a:txBody>
                  <a:tcPr>
                    <a:solidFill>
                      <a:schemeClr val="accent2"/>
                    </a:solidFill>
                  </a:tcPr>
                </a:tc>
                <a:tc>
                  <a:txBody>
                    <a:bodyPr/>
                    <a:lstStyle/>
                    <a:p>
                      <a:r>
                        <a:rPr kumimoji="1" lang="en-US" altLang="ja-JP" dirty="0">
                          <a:solidFill>
                            <a:srgbClr val="FFFF00"/>
                          </a:solidFill>
                        </a:rPr>
                        <a:t>Perl</a:t>
                      </a:r>
                      <a:r>
                        <a:rPr kumimoji="1" lang="ja-JP" altLang="en-US" dirty="0">
                          <a:solidFill>
                            <a:srgbClr val="FFFF00"/>
                          </a:solidFill>
                        </a:rPr>
                        <a:t>など</a:t>
                      </a:r>
                    </a:p>
                  </a:txBody>
                  <a:tcPr>
                    <a:solidFill>
                      <a:schemeClr val="accent2"/>
                    </a:solidFill>
                  </a:tcPr>
                </a:tc>
                <a:extLst>
                  <a:ext uri="{0D108BD9-81ED-4DB2-BD59-A6C34878D82A}">
                    <a16:rowId xmlns:a16="http://schemas.microsoft.com/office/drawing/2014/main" val="1903272105"/>
                  </a:ext>
                </a:extLst>
              </a:tr>
              <a:tr h="340360">
                <a:tc>
                  <a:txBody>
                    <a:bodyPr/>
                    <a:lstStyle/>
                    <a:p>
                      <a:r>
                        <a:rPr kumimoji="1" lang="ja-JP" altLang="en-US" sz="1400" b="1" dirty="0">
                          <a:solidFill>
                            <a:srgbClr val="0000FF"/>
                          </a:solidFill>
                        </a:rPr>
                        <a:t>基本的な機能とモジュールの読み込み</a:t>
                      </a:r>
                      <a:endParaRPr kumimoji="1" lang="en-US" altLang="ja-JP" sz="1400" b="1" dirty="0">
                        <a:solidFill>
                          <a:srgbClr val="0000FF"/>
                        </a:solidFill>
                      </a:endParaRPr>
                    </a:p>
                    <a:p>
                      <a:r>
                        <a:rPr kumimoji="1" lang="ja-JP" altLang="en-US" sz="1400" dirty="0"/>
                        <a:t>・ </a:t>
                      </a:r>
                      <a:r>
                        <a:rPr kumimoji="1" lang="en-US" altLang="ja-JP" sz="1400" dirty="0"/>
                        <a:t>print()</a:t>
                      </a:r>
                      <a:r>
                        <a:rPr kumimoji="1" lang="ja-JP" altLang="en-US" sz="1400" dirty="0"/>
                        <a:t> などは 組み込み関数</a:t>
                      </a:r>
                      <a:endParaRPr kumimoji="1" lang="en-US" altLang="ja-JP" sz="1400" dirty="0"/>
                    </a:p>
                    <a:p>
                      <a:r>
                        <a:rPr kumimoji="1" lang="ja-JP" altLang="en-US" sz="1400" dirty="0"/>
                        <a:t>・ ほとんどの機能はモジュールを読み込むことによって使う</a:t>
                      </a:r>
                      <a:endParaRPr kumimoji="1" lang="en-US" altLang="ja-JP" sz="1400" dirty="0"/>
                    </a:p>
                    <a:p>
                      <a:r>
                        <a:rPr kumimoji="1" lang="en-US" altLang="ja-JP" sz="1400" b="1" dirty="0"/>
                        <a:t>import </a:t>
                      </a:r>
                      <a:r>
                        <a:rPr kumimoji="1" lang="en-US" altLang="ja-JP" sz="1400" b="1" dirty="0" err="1"/>
                        <a:t>numpy</a:t>
                      </a:r>
                      <a:r>
                        <a:rPr kumimoji="1" lang="en-US" altLang="ja-JP" sz="1400" b="1" dirty="0"/>
                        <a:t> as np</a:t>
                      </a:r>
                      <a:br>
                        <a:rPr kumimoji="1" lang="en-US" altLang="ja-JP" sz="1400" b="1" dirty="0"/>
                      </a:br>
                      <a:r>
                        <a:rPr kumimoji="1" lang="ja-JP" altLang="en-US" sz="1400" dirty="0"/>
                        <a:t>  </a:t>
                      </a:r>
                      <a:r>
                        <a:rPr kumimoji="1" lang="en-US" altLang="ja-JP" sz="1400" dirty="0" err="1"/>
                        <a:t>numpy</a:t>
                      </a:r>
                      <a:r>
                        <a:rPr kumimoji="1" lang="ja-JP" altLang="en-US" sz="1400" dirty="0"/>
                        <a:t>モジュールを読み込み、</a:t>
                      </a:r>
                      <a:r>
                        <a:rPr kumimoji="1" lang="en-US" altLang="ja-JP" sz="1400" dirty="0"/>
                        <a:t>np</a:t>
                      </a:r>
                      <a:r>
                        <a:rPr kumimoji="1" lang="ja-JP" altLang="en-US" sz="1400" dirty="0"/>
                        <a:t>という変数名でアクセスできるようにする</a:t>
                      </a:r>
                      <a:endParaRPr kumimoji="1" lang="en-US" altLang="ja-JP" sz="1400" dirty="0"/>
                    </a:p>
                    <a:p>
                      <a:r>
                        <a:rPr kumimoji="1" lang="en-US" altLang="ja-JP" sz="1400" b="1" dirty="0"/>
                        <a:t>from math import log, </a:t>
                      </a:r>
                      <a:r>
                        <a:rPr kumimoji="1" lang="en-US" altLang="ja-JP" sz="1400" b="1" dirty="0" err="1"/>
                        <a:t>exp</a:t>
                      </a:r>
                      <a:br>
                        <a:rPr kumimoji="1" lang="en-US" altLang="ja-JP" sz="1400" b="1" dirty="0"/>
                      </a:br>
                      <a:r>
                        <a:rPr kumimoji="1" lang="en-US" altLang="ja-JP" sz="1400" dirty="0"/>
                        <a:t>  math</a:t>
                      </a:r>
                      <a:r>
                        <a:rPr kumimoji="1" lang="ja-JP" altLang="en-US" sz="1400" dirty="0"/>
                        <a:t>モジュールの中の関数のうち、</a:t>
                      </a:r>
                      <a:r>
                        <a:rPr kumimoji="1" lang="en-US" altLang="ja-JP" sz="1400" dirty="0"/>
                        <a:t>log</a:t>
                      </a:r>
                      <a:r>
                        <a:rPr kumimoji="1" lang="ja-JP" altLang="en-US" sz="1400" dirty="0"/>
                        <a:t> と </a:t>
                      </a:r>
                      <a:r>
                        <a:rPr kumimoji="1" lang="en-US" altLang="ja-JP" sz="1400" dirty="0" err="1"/>
                        <a:t>exp</a:t>
                      </a:r>
                      <a:r>
                        <a:rPr kumimoji="1" lang="ja-JP" altLang="en-US" sz="1400" dirty="0"/>
                        <a:t> 関数のみをインポートする</a:t>
                      </a:r>
                      <a:endParaRPr kumimoji="1" lang="en-US" altLang="ja-JP" sz="1400" dirty="0"/>
                    </a:p>
                    <a:p>
                      <a:r>
                        <a:rPr kumimoji="1" lang="en-US" altLang="ja-JP" sz="1400" b="1" dirty="0"/>
                        <a:t>from </a:t>
                      </a:r>
                      <a:r>
                        <a:rPr kumimoji="1" lang="en-US" altLang="ja-JP" sz="1400" b="1" dirty="0" err="1"/>
                        <a:t>matplotlib</a:t>
                      </a:r>
                      <a:r>
                        <a:rPr kumimoji="1" lang="en-US" altLang="ja-JP" sz="1400" b="1" dirty="0"/>
                        <a:t> import </a:t>
                      </a:r>
                      <a:r>
                        <a:rPr kumimoji="1" lang="en-US" altLang="ja-JP" sz="1400" b="1" dirty="0" err="1"/>
                        <a:t>pyplot</a:t>
                      </a:r>
                      <a:r>
                        <a:rPr kumimoji="1" lang="en-US" altLang="ja-JP" sz="1400" b="1" dirty="0"/>
                        <a:t> as </a:t>
                      </a:r>
                      <a:r>
                        <a:rPr kumimoji="1" lang="en-US" altLang="ja-JP" sz="1400" b="1" dirty="0" err="1"/>
                        <a:t>plt</a:t>
                      </a:r>
                      <a:endParaRPr kumimoji="1" lang="en-US" altLang="ja-JP" sz="1400" b="1" dirty="0"/>
                    </a:p>
                    <a:p>
                      <a:r>
                        <a:rPr kumimoji="1" lang="ja-JP" altLang="en-US" sz="1400" dirty="0"/>
                        <a:t>  </a:t>
                      </a:r>
                      <a:r>
                        <a:rPr kumimoji="1" lang="en-US" altLang="ja-JP" sz="1400" dirty="0" err="1"/>
                        <a:t>matplotlib</a:t>
                      </a:r>
                      <a:r>
                        <a:rPr kumimoji="1" lang="ja-JP" altLang="en-US" sz="1400" dirty="0"/>
                        <a:t>モジュールの</a:t>
                      </a:r>
                      <a:r>
                        <a:rPr kumimoji="1" lang="en-US" altLang="ja-JP" sz="1400" dirty="0" err="1"/>
                        <a:t>pyplot</a:t>
                      </a:r>
                      <a:r>
                        <a:rPr kumimoji="1" lang="ja-JP" altLang="en-US" sz="1400" dirty="0"/>
                        <a:t>モジュールをインポートし、</a:t>
                      </a:r>
                      <a:r>
                        <a:rPr kumimoji="1" lang="en-US" altLang="ja-JP" sz="1400" dirty="0" err="1"/>
                        <a:t>plt</a:t>
                      </a:r>
                      <a:r>
                        <a:rPr kumimoji="1" lang="ja-JP" altLang="en-US" sz="1400" dirty="0"/>
                        <a:t>という変数名でアクセスできるようにする</a:t>
                      </a:r>
                      <a:endParaRPr kumimoji="1" lang="en-US" altLang="ja-JP" sz="1400" dirty="0"/>
                    </a:p>
                  </a:txBody>
                  <a:tcPr/>
                </a:tc>
                <a:tc>
                  <a:txBody>
                    <a:bodyPr/>
                    <a:lstStyle/>
                    <a:p>
                      <a:endParaRPr lang="en-US" altLang="ja-JP" sz="1400" b="1" dirty="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 低レベル関数のみ組み込み関数</a:t>
                      </a:r>
                      <a:br>
                        <a:rPr kumimoji="1" lang="en-US" altLang="ja-JP" sz="1400" dirty="0"/>
                      </a:br>
                      <a:r>
                        <a:rPr kumimoji="1" lang="ja-JP" altLang="en-US" sz="1400" dirty="0"/>
                        <a:t>・ </a:t>
                      </a:r>
                      <a:r>
                        <a:rPr kumimoji="1" lang="en-US" altLang="ja-JP" sz="1400" dirty="0" err="1"/>
                        <a:t>printf</a:t>
                      </a:r>
                      <a:r>
                        <a:rPr kumimoji="1" lang="en-US" altLang="ja-JP" sz="1400" dirty="0"/>
                        <a:t>()</a:t>
                      </a:r>
                      <a:r>
                        <a:rPr kumimoji="1" lang="ja-JP" altLang="en-US" sz="1400" dirty="0"/>
                        <a:t>などの入出力関数なども組み込まれていない</a:t>
                      </a:r>
                      <a:endParaRPr kumimoji="1"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 他はライブラィをリンクする。</a:t>
                      </a:r>
                      <a:endParaRPr kumimoji="1"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 ソースコードでは対応するヘッダーファイルを読み込み、変数、関数の型宣言を取り込む</a:t>
                      </a:r>
                      <a:br>
                        <a:rPr kumimoji="1" lang="en-US" altLang="ja-JP" sz="1400" dirty="0"/>
                      </a:br>
                      <a:r>
                        <a:rPr kumimoji="1" lang="en-US" altLang="ja-JP" sz="1400" b="1" dirty="0"/>
                        <a:t>#include</a:t>
                      </a:r>
                      <a:r>
                        <a:rPr kumimoji="1" lang="en-US" altLang="ja-JP" sz="1400" b="1" baseline="0" dirty="0"/>
                        <a:t> &lt;</a:t>
                      </a:r>
                      <a:r>
                        <a:rPr kumimoji="1" lang="en-US" altLang="ja-JP" sz="1400" b="1" baseline="0" dirty="0" err="1"/>
                        <a:t>stdio</a:t>
                      </a:r>
                      <a:r>
                        <a:rPr kumimoji="1" lang="en-US" altLang="ja-JP" sz="1400" b="1" baseline="0" dirty="0"/>
                        <a:t>&gt;</a:t>
                      </a:r>
                      <a:br>
                        <a:rPr kumimoji="1" lang="en-US" altLang="ja-JP" sz="1400" b="1" baseline="0" dirty="0"/>
                      </a:br>
                      <a:endParaRPr lang="ja-JP" altLang="en-US" sz="1400" dirty="0"/>
                    </a:p>
                  </a:txBody>
                  <a:tcPr/>
                </a:tc>
                <a:tc>
                  <a:txBody>
                    <a:bodyPr/>
                    <a:lstStyle/>
                    <a:p>
                      <a:endParaRPr kumimoji="1" lang="en-US" altLang="ja-JP" sz="1400" dirty="0"/>
                    </a:p>
                    <a:p>
                      <a:r>
                        <a:rPr kumimoji="1" lang="ja-JP" altLang="en-US" sz="1400" dirty="0"/>
                        <a:t>・ </a:t>
                      </a:r>
                      <a:r>
                        <a:rPr kumimoji="1" lang="en-US" altLang="ja-JP" sz="1400" dirty="0"/>
                        <a:t>print()</a:t>
                      </a:r>
                      <a:r>
                        <a:rPr kumimoji="1" lang="ja-JP" altLang="en-US" sz="1400" dirty="0"/>
                        <a:t> などは 組み込み関数</a:t>
                      </a:r>
                      <a:endParaRPr kumimoji="1" lang="en-US" altLang="ja-JP" sz="1400" dirty="0"/>
                    </a:p>
                    <a:p>
                      <a:r>
                        <a:rPr kumimoji="1" lang="ja-JP" altLang="en-US" sz="1400" dirty="0"/>
                        <a:t>・ ほとんどの機能はモジュールを読み込むことによって使う</a:t>
                      </a:r>
                      <a:endParaRPr kumimoji="1" lang="en-US" altLang="ja-JP" sz="1400" dirty="0"/>
                    </a:p>
                    <a:p>
                      <a:r>
                        <a:rPr kumimoji="1" lang="en-US" altLang="ja-JP" sz="1400" b="1" dirty="0"/>
                        <a:t>use</a:t>
                      </a:r>
                      <a:r>
                        <a:rPr kumimoji="1" lang="ja-JP" altLang="en-US" sz="1400" b="1" dirty="0"/>
                        <a:t> </a:t>
                      </a:r>
                      <a:r>
                        <a:rPr kumimoji="1" lang="en-US" altLang="ja-JP" sz="1400" b="1" dirty="0"/>
                        <a:t>strict;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b="1" dirty="0"/>
                        <a:t>require strict.pm;</a:t>
                      </a:r>
                    </a:p>
                    <a:p>
                      <a:r>
                        <a:rPr kumimoji="1" lang="ja-JP" altLang="en-US" sz="1400" b="0" dirty="0"/>
                        <a:t>・ モジュールを無効化することもできる</a:t>
                      </a:r>
                      <a:endParaRPr kumimoji="1" lang="en-US" altLang="ja-JP" sz="1400" b="0" dirty="0"/>
                    </a:p>
                    <a:p>
                      <a:r>
                        <a:rPr kumimoji="1" lang="en-US" altLang="ja-JP" sz="1400" b="1" dirty="0"/>
                        <a:t>no strict;</a:t>
                      </a:r>
                    </a:p>
                    <a:p>
                      <a:endParaRPr kumimoji="1" lang="en-US" altLang="ja-JP" sz="1400" b="0" dirty="0"/>
                    </a:p>
                  </a:txBody>
                  <a:tcPr/>
                </a:tc>
                <a:extLst>
                  <a:ext uri="{0D108BD9-81ED-4DB2-BD59-A6C34878D82A}">
                    <a16:rowId xmlns:a16="http://schemas.microsoft.com/office/drawing/2014/main" val="1608260129"/>
                  </a:ext>
                </a:extLst>
              </a:tr>
              <a:tr h="1325880">
                <a:tc>
                  <a:txBody>
                    <a:bodyPr/>
                    <a:lstStyle/>
                    <a:p>
                      <a:r>
                        <a:rPr kumimoji="1" lang="ja-JP" altLang="en-US" sz="1400" b="1" dirty="0">
                          <a:solidFill>
                            <a:srgbClr val="0000FF"/>
                          </a:solidFill>
                        </a:rPr>
                        <a:t>モジュール、ライブラリィファイル</a:t>
                      </a:r>
                      <a:endParaRPr kumimoji="1" lang="en-US" altLang="ja-JP" sz="1400" dirty="0"/>
                    </a:p>
                    <a:p>
                      <a:r>
                        <a:rPr kumimoji="1" lang="ja-JP" altLang="en-US" sz="1400" dirty="0"/>
                        <a:t>・ 実行スクリプトとモジュールファイルには区別はない。一般に、どちらも拡張子 </a:t>
                      </a:r>
                      <a:r>
                        <a:rPr kumimoji="1" lang="en-US" altLang="ja-JP" sz="1400" dirty="0"/>
                        <a:t>.</a:t>
                      </a:r>
                      <a:r>
                        <a:rPr kumimoji="1" lang="en-US" altLang="ja-JP" sz="1400" dirty="0" err="1"/>
                        <a:t>py</a:t>
                      </a:r>
                      <a:r>
                        <a:rPr kumimoji="1" lang="ja-JP" altLang="en-US" sz="1400" dirty="0"/>
                        <a:t> をつける</a:t>
                      </a:r>
                      <a:endParaRPr kumimoji="1"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 モジュールに </a:t>
                      </a:r>
                      <a:r>
                        <a:rPr kumimoji="1" lang="en-US" altLang="ja-JP" sz="1400" dirty="0"/>
                        <a:t>main()</a:t>
                      </a:r>
                      <a:r>
                        <a:rPr kumimoji="1" lang="ja-JP" altLang="en-US" sz="1400" dirty="0"/>
                        <a:t> 関数がある場合、</a:t>
                      </a:r>
                      <a:br>
                        <a:rPr kumimoji="1" lang="en-US" altLang="ja-JP" sz="1400" dirty="0"/>
                      </a:br>
                      <a:r>
                        <a:rPr lang="en-US" altLang="ja-JP" sz="1400" dirty="0"/>
                        <a:t>if __name__ == '__main__':</a:t>
                      </a:r>
                      <a:br>
                        <a:rPr lang="en-US" altLang="ja-JP" sz="1400" dirty="0"/>
                      </a:br>
                      <a:r>
                        <a:rPr lang="en-US" altLang="ja-JP" sz="1400" dirty="0"/>
                        <a:t>    main()</a:t>
                      </a:r>
                    </a:p>
                    <a:p>
                      <a:r>
                        <a:rPr kumimoji="1" lang="ja-JP" altLang="en-US" sz="1400" dirty="0"/>
                        <a:t>テクニックを使い、直接実行時のみ</a:t>
                      </a:r>
                      <a:r>
                        <a:rPr kumimoji="1" lang="en-US" altLang="ja-JP" sz="1400" dirty="0"/>
                        <a:t>main()</a:t>
                      </a:r>
                      <a:r>
                        <a:rPr kumimoji="1" lang="ja-JP" altLang="en-US" sz="1400" dirty="0"/>
                        <a:t> を実行するようにする</a:t>
                      </a:r>
                      <a:endParaRPr kumimoji="1" lang="ja-JP" altLang="en-US" sz="14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baseline="0" dirty="0"/>
                        <a:t>・ ライブラリィのソースコードには </a:t>
                      </a:r>
                      <a:r>
                        <a:rPr kumimoji="1" lang="en-US" altLang="ja-JP" sz="1400" b="0" baseline="0" dirty="0"/>
                        <a:t>main()</a:t>
                      </a:r>
                      <a:r>
                        <a:rPr kumimoji="1" lang="ja-JP" altLang="en-US" sz="1400" b="0" baseline="0" dirty="0"/>
                        <a:t> 関数はあってはいけない</a:t>
                      </a:r>
                      <a:endParaRPr kumimoji="1" lang="en-US" altLang="ja-JP" sz="1400" b="0" baseline="0"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t>・ ライブラリィファイルの拡張子も一般的に </a:t>
                      </a:r>
                      <a:r>
                        <a:rPr kumimoji="1" lang="en-US" altLang="ja-JP" sz="1400" b="0" dirty="0"/>
                        <a:t>.c, .</a:t>
                      </a:r>
                      <a:r>
                        <a:rPr kumimoji="1" lang="en-US" altLang="ja-JP" sz="1400" b="0" dirty="0" err="1"/>
                        <a:t>cpp</a:t>
                      </a:r>
                      <a:r>
                        <a:rPr kumimoji="1" lang="ja-JP" altLang="en-US" sz="1400" b="0" dirty="0"/>
                        <a:t> などを使う</a:t>
                      </a:r>
                      <a:endParaRPr kumimoji="1" lang="en-US" altLang="ja-JP" sz="1400" b="0" baseline="0"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 ライブラリィはコンパイル後にリンクして実行可能ファイルを作製</a:t>
                      </a:r>
                      <a:br>
                        <a:rPr kumimoji="1" lang="en-US" altLang="ja-JP" sz="1400" dirty="0"/>
                      </a:b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t>・ モジュールファイルの拡張子は一般的に </a:t>
                      </a:r>
                      <a:r>
                        <a:rPr kumimoji="1" lang="en-US" altLang="ja-JP" sz="1400" b="0" dirty="0"/>
                        <a:t>.pm</a:t>
                      </a:r>
                      <a:r>
                        <a:rPr kumimoji="1" lang="ja-JP" altLang="en-US" sz="1400" b="0" dirty="0"/>
                        <a:t> を使う</a:t>
                      </a:r>
                      <a:br>
                        <a:rPr kumimoji="1" lang="en-US" altLang="ja-JP" sz="1400" b="0" dirty="0"/>
                      </a:br>
                      <a:endParaRPr kumimoji="1" lang="ja-JP" altLang="en-US" sz="1400" dirty="0"/>
                    </a:p>
                  </a:txBody>
                  <a:tcPr/>
                </a:tc>
                <a:extLst>
                  <a:ext uri="{0D108BD9-81ED-4DB2-BD59-A6C34878D82A}">
                    <a16:rowId xmlns:a16="http://schemas.microsoft.com/office/drawing/2014/main" val="2960111399"/>
                  </a:ext>
                </a:extLst>
              </a:tr>
            </a:tbl>
          </a:graphicData>
        </a:graphic>
      </p:graphicFrame>
    </p:spTree>
    <p:extLst>
      <p:ext uri="{BB962C8B-B14F-4D97-AF65-F5344CB8AC3E}">
        <p14:creationId xmlns:p14="http://schemas.microsoft.com/office/powerpoint/2010/main" val="406006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ja-JP" altLang="en-US" sz="3600" b="1" dirty="0">
                <a:solidFill>
                  <a:srgbClr val="0000FF"/>
                </a:solidFill>
              </a:rPr>
              <a:t>よく使う</a:t>
            </a:r>
            <a:r>
              <a:rPr lang="en-US" altLang="ja-JP" sz="3600" b="1" dirty="0">
                <a:solidFill>
                  <a:srgbClr val="0000FF"/>
                </a:solidFill>
              </a:rPr>
              <a:t>python</a:t>
            </a:r>
            <a:r>
              <a:rPr lang="ja-JP" altLang="en-US" sz="3600" b="1" dirty="0">
                <a:solidFill>
                  <a:srgbClr val="0000FF"/>
                </a:solidFill>
              </a:rPr>
              <a:t>モジュール</a:t>
            </a:r>
          </a:p>
        </p:txBody>
      </p:sp>
      <p:sp>
        <p:nvSpPr>
          <p:cNvPr id="4" name="テキスト ボックス 3"/>
          <p:cNvSpPr txBox="1"/>
          <p:nvPr/>
        </p:nvSpPr>
        <p:spPr>
          <a:xfrm>
            <a:off x="330200" y="939800"/>
            <a:ext cx="8077200" cy="563231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0000FF"/>
                </a:solidFill>
                <a:effectLst/>
                <a:uLnTx/>
                <a:uFillTx/>
                <a:latin typeface="Times New Roman"/>
                <a:ea typeface="ＭＳ Ｐゴシック"/>
                <a:cs typeface="+mn-cs"/>
              </a:rPr>
              <a:t>システム関係など</a:t>
            </a:r>
            <a:endParaRPr kumimoji="1" lang="en-US" altLang="ja-JP" sz="18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sys</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800" b="0" i="0" u="none" strike="noStrike" kern="1200" cap="none" spc="0" normalizeH="0" baseline="0" noProof="0" dirty="0" err="1">
                <a:ln>
                  <a:noFill/>
                </a:ln>
                <a:solidFill>
                  <a:srgbClr val="000000"/>
                </a:solidFill>
                <a:effectLst/>
                <a:uLnTx/>
                <a:uFillTx/>
                <a:latin typeface="Times New Roman"/>
                <a:ea typeface="ＭＳ Ｐゴシック"/>
                <a:cs typeface="+mn-cs"/>
              </a:rPr>
              <a:t>sys.argv</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で起動時引数を取得</a:t>
            </a:r>
            <a:endPar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csv</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800" b="0" i="0" u="none" strike="noStrike" kern="1200" cap="none" spc="0" normalizeH="0" baseline="0" noProof="0" dirty="0" err="1">
                <a:ln>
                  <a:noFill/>
                </a:ln>
                <a:solidFill>
                  <a:srgbClr val="000000"/>
                </a:solidFill>
                <a:effectLst/>
                <a:uLnTx/>
                <a:uFillTx/>
                <a:latin typeface="Times New Roman"/>
                <a:ea typeface="ＭＳ Ｐゴシック"/>
                <a:cs typeface="+mn-cs"/>
              </a:rPr>
              <a:t>CSV</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ファイルの読み書き</a:t>
            </a:r>
            <a:endPar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8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0000FF"/>
                </a:solidFill>
                <a:effectLst/>
                <a:uLnTx/>
                <a:uFillTx/>
                <a:latin typeface="Times New Roman"/>
                <a:ea typeface="ＭＳ Ｐゴシック"/>
                <a:cs typeface="+mn-cs"/>
              </a:rPr>
              <a:t>科学計算関係</a:t>
            </a:r>
            <a:endParaRPr kumimoji="1" lang="en-US" altLang="ja-JP" sz="18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math</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基本的な数学関数。</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sin, cos, tan, </a:t>
            </a:r>
            <a:r>
              <a:rPr kumimoji="1" lang="en-US" altLang="ja-JP" sz="1800" b="0" i="0" u="none" strike="noStrike" kern="1200" cap="none" spc="0" normalizeH="0" baseline="0" noProof="0" dirty="0" err="1">
                <a:ln>
                  <a:noFill/>
                </a:ln>
                <a:solidFill>
                  <a:srgbClr val="000000"/>
                </a:solidFill>
                <a:effectLst/>
                <a:uLnTx/>
                <a:uFillTx/>
                <a:latin typeface="Times New Roman"/>
                <a:ea typeface="ＭＳ Ｐゴシック"/>
                <a:cs typeface="+mn-cs"/>
              </a:rPr>
              <a:t>asin</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 log, </a:t>
            </a:r>
            <a:r>
              <a:rPr kumimoji="1" lang="en-US" altLang="ja-JP" sz="1800" b="0" i="0" u="none" strike="noStrike" kern="1200" cap="none" spc="0" normalizeH="0" baseline="0" noProof="0" dirty="0" err="1">
                <a:ln>
                  <a:noFill/>
                </a:ln>
                <a:solidFill>
                  <a:srgbClr val="000000"/>
                </a:solidFill>
                <a:effectLst/>
                <a:uLnTx/>
                <a:uFillTx/>
                <a:latin typeface="Times New Roman"/>
                <a:ea typeface="ＭＳ Ｐゴシック"/>
                <a:cs typeface="+mn-cs"/>
              </a:rPr>
              <a:t>exp</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など</a:t>
            </a:r>
            <a:endPar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err="1">
                <a:ln>
                  <a:noFill/>
                </a:ln>
                <a:solidFill>
                  <a:srgbClr val="000000"/>
                </a:solidFill>
                <a:effectLst/>
                <a:uLnTx/>
                <a:uFillTx/>
                <a:latin typeface="Times New Roman"/>
                <a:ea typeface="ＭＳ Ｐゴシック"/>
                <a:cs typeface="+mn-cs"/>
              </a:rPr>
              <a:t>numpy</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配列、行列を含む数値計算などにはほぼ標準。</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Python</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標準のリストより、</a:t>
            </a:r>
            <a:r>
              <a:rPr kumimoji="1" lang="en-US" altLang="ja-JP" sz="1800" b="0" i="0" u="none" strike="noStrike" kern="1200" cap="none" spc="0" normalizeH="0" baseline="0" noProof="0" dirty="0" err="1">
                <a:ln>
                  <a:noFill/>
                </a:ln>
                <a:solidFill>
                  <a:srgbClr val="000000"/>
                </a:solidFill>
                <a:effectLst/>
                <a:uLnTx/>
                <a:uFillTx/>
                <a:latin typeface="Times New Roman"/>
                <a:ea typeface="ＭＳ Ｐゴシック"/>
                <a:cs typeface="+mn-cs"/>
              </a:rPr>
              <a:t>numpy.ndarray</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を使う方がいい。</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800" b="0" i="0" u="none" strike="noStrike" kern="1200" cap="none" spc="0" normalizeH="0" baseline="0" noProof="0" dirty="0" err="1">
                <a:ln>
                  <a:noFill/>
                </a:ln>
                <a:solidFill>
                  <a:srgbClr val="000000"/>
                </a:solidFill>
                <a:effectLst/>
                <a:uLnTx/>
                <a:uFillTx/>
                <a:latin typeface="Times New Roman"/>
                <a:ea typeface="ＭＳ Ｐゴシック"/>
                <a:cs typeface="+mn-cs"/>
              </a:rPr>
              <a:t>numpy.ndarray</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からリストへは、ほとんど場合に自動的に型変換してくれる</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線形代数関数 </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逆行列、一次連立方程式の解など</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err="1">
                <a:ln>
                  <a:noFill/>
                </a:ln>
                <a:solidFill>
                  <a:srgbClr val="000000"/>
                </a:solidFill>
                <a:effectLst/>
                <a:uLnTx/>
                <a:uFillTx/>
                <a:latin typeface="Times New Roman"/>
                <a:ea typeface="ＭＳ Ｐゴシック"/>
                <a:cs typeface="+mn-cs"/>
              </a:rPr>
              <a:t>scipy</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800" b="0" i="0" u="none" strike="noStrike" kern="1200" cap="none" spc="0" normalizeH="0" baseline="0" noProof="0" dirty="0" err="1">
                <a:ln>
                  <a:noFill/>
                </a:ln>
                <a:solidFill>
                  <a:srgbClr val="000000"/>
                </a:solidFill>
                <a:effectLst/>
                <a:uLnTx/>
                <a:uFillTx/>
                <a:latin typeface="Times New Roman"/>
                <a:ea typeface="ＭＳ Ｐゴシック"/>
                <a:cs typeface="+mn-cs"/>
              </a:rPr>
              <a:t>numpy</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の機能に加え、信号処理 </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(FFT)</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など多様な数学関数がある</a:t>
            </a:r>
            <a:endPar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0000FF"/>
                </a:solidFill>
                <a:effectLst/>
                <a:uLnTx/>
                <a:uFillTx/>
                <a:latin typeface="Times New Roman"/>
                <a:ea typeface="ＭＳ Ｐゴシック"/>
                <a:cs typeface="+mn-cs"/>
              </a:rPr>
              <a:t>グラフ関係</a:t>
            </a:r>
            <a:endParaRPr kumimoji="1" lang="en-US" altLang="ja-JP" sz="18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err="1">
                <a:ln>
                  <a:noFill/>
                </a:ln>
                <a:solidFill>
                  <a:srgbClr val="000000"/>
                </a:solidFill>
                <a:effectLst/>
                <a:uLnTx/>
                <a:uFillTx/>
                <a:latin typeface="Times New Roman"/>
                <a:ea typeface="ＭＳ Ｐゴシック"/>
                <a:cs typeface="+mn-cs"/>
              </a:rPr>
              <a:t>matplotlib</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グラフの描画</a:t>
            </a:r>
            <a:endPar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2261743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en-US" altLang="ja-JP" sz="3600" b="1" dirty="0" err="1">
                <a:solidFill>
                  <a:srgbClr val="0000FF"/>
                </a:solidFill>
              </a:rPr>
              <a:t>matplotlib</a:t>
            </a:r>
            <a:r>
              <a:rPr lang="ja-JP" altLang="en-US" sz="3600" b="1" dirty="0" err="1">
                <a:solidFill>
                  <a:srgbClr val="0000FF"/>
                </a:solidFill>
              </a:rPr>
              <a:t>での</a:t>
            </a:r>
            <a:r>
              <a:rPr lang="ja-JP" altLang="en-US" sz="3600" b="1" dirty="0">
                <a:solidFill>
                  <a:srgbClr val="0000FF"/>
                </a:solidFill>
              </a:rPr>
              <a:t>グラフ表示</a:t>
            </a:r>
          </a:p>
        </p:txBody>
      </p:sp>
      <p:sp>
        <p:nvSpPr>
          <p:cNvPr id="4" name="テキスト ボックス 3"/>
          <p:cNvSpPr txBox="1"/>
          <p:nvPr/>
        </p:nvSpPr>
        <p:spPr>
          <a:xfrm>
            <a:off x="279400" y="647700"/>
            <a:ext cx="8509000" cy="60016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参考</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http://conf.msl.titech.ac.jp/Lecture/python/matplotlib.html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fig =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plt.figure</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figsize</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 (8, 8))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グラフサイズを指定して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fig</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変数を取得</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ax1 =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fig.add_subplot</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(1, 1, 1)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あとで複数のグラフ枠の描画もできるように、</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add_subplot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を使い、最初のグラフ枠の変数を取得</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ax1.plot(</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xarray</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yarray</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xarray</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yarray</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をデータの組とするグラフを描画する</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0000FF"/>
                </a:solidFill>
                <a:effectLst/>
                <a:uLnTx/>
                <a:uFillTx/>
                <a:latin typeface="Times New Roman"/>
                <a:ea typeface="ＭＳ Ｐゴシック"/>
                <a:cs typeface="+mn-cs"/>
              </a:rPr>
              <a:t>一般的な場合</a:t>
            </a:r>
            <a:endParaRPr kumimoji="1" lang="en-US" altLang="ja-JP" sz="18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err="1">
                <a:ln>
                  <a:noFill/>
                </a:ln>
                <a:solidFill>
                  <a:srgbClr val="000000"/>
                </a:solidFill>
                <a:effectLst/>
                <a:uLnTx/>
                <a:uFillTx/>
                <a:latin typeface="Times New Roman"/>
                <a:ea typeface="ＭＳ Ｐゴシック"/>
                <a:cs typeface="+mn-cs"/>
              </a:rPr>
              <a:t>matplotlib</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では通常、グラフに表示するデータのリスト変数を</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800" b="0" i="0" u="none" strike="noStrike" kern="1200" cap="none" spc="0" normalizeH="0" baseline="0" noProof="0" dirty="0" err="1">
                <a:ln>
                  <a:noFill/>
                </a:ln>
                <a:solidFill>
                  <a:srgbClr val="000000"/>
                </a:solidFill>
                <a:effectLst/>
                <a:uLnTx/>
                <a:uFillTx/>
                <a:latin typeface="Times New Roman"/>
                <a:ea typeface="ＭＳ Ｐゴシック"/>
                <a:cs typeface="+mn-cs"/>
              </a:rPr>
              <a:t>plt.plot</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で設定したのち、</a:t>
            </a:r>
            <a:r>
              <a:rPr kumimoji="1" lang="en-US" altLang="ja-JP" sz="1800" b="1" i="0" u="none" strike="noStrike" kern="1200" cap="none" spc="0" normalizeH="0" baseline="0" noProof="0" dirty="0" err="1">
                <a:ln>
                  <a:noFill/>
                </a:ln>
                <a:solidFill>
                  <a:srgbClr val="FF0000"/>
                </a:solidFill>
                <a:effectLst/>
                <a:uLnTx/>
                <a:uFillTx/>
                <a:latin typeface="Times New Roman"/>
                <a:ea typeface="ＭＳ Ｐゴシック"/>
                <a:cs typeface="+mn-cs"/>
              </a:rPr>
              <a:t>plt.show</a:t>
            </a:r>
            <a:r>
              <a:rPr kumimoji="1" lang="en-US" altLang="ja-JP" sz="1800" b="1"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でグラフを表示します。</a:t>
            </a:r>
            <a:endPar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この場合、グラフウインドウを閉じるまで、プログラムが停止される。</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プログラムを終了するには、グラフウインドウを閉じる必要がある。</a:t>
            </a:r>
            <a:endPar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0000FF"/>
                </a:solidFill>
                <a:effectLst/>
                <a:uLnTx/>
                <a:uFillTx/>
                <a:latin typeface="Times New Roman"/>
                <a:ea typeface="ＭＳ Ｐゴシック"/>
                <a:cs typeface="+mn-cs"/>
              </a:rPr>
              <a:t>神谷の場合</a:t>
            </a:r>
            <a:endParaRPr kumimoji="1" lang="en-US" altLang="ja-JP" sz="18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err="1">
                <a:ln>
                  <a:noFill/>
                </a:ln>
                <a:solidFill>
                  <a:srgbClr val="000000"/>
                </a:solidFill>
                <a:effectLst/>
                <a:uLnTx/>
                <a:uFillTx/>
                <a:latin typeface="Times New Roman"/>
                <a:ea typeface="ＭＳ Ｐゴシック"/>
                <a:cs typeface="+mn-cs"/>
              </a:rPr>
              <a:t>plt.pause</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(0.1) </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を使うと、グラフを最新のデータで表示したのち、プログラムの実行を継続する。</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0.1</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は、</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pause()</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関数を実行している際の</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sleep</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時間。なるべく短い時間に設定</a:t>
            </a:r>
            <a:endPar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放っておくと、プログラムが勝手に終了し、プログラムウインドウも閉じてしまうので、</a:t>
            </a:r>
            <a:b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input() </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でプログラムが終了するのを止め、グラフを表示し続ける。</a:t>
            </a:r>
            <a:endPar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ja-JP" altLang="en-US" sz="1800" b="0"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en-US" altLang="ja-JP" sz="1800" b="0" i="0" u="none" strike="noStrike" kern="1200" cap="none" spc="0" normalizeH="0" baseline="0" noProof="0" dirty="0" err="1">
                <a:ln>
                  <a:noFill/>
                </a:ln>
                <a:solidFill>
                  <a:srgbClr val="FF0000"/>
                </a:solidFill>
                <a:effectLst/>
                <a:uLnTx/>
                <a:uFillTx/>
                <a:latin typeface="Times New Roman"/>
                <a:ea typeface="ＭＳ Ｐゴシック"/>
                <a:cs typeface="+mn-cs"/>
              </a:rPr>
              <a:t>plt.pause</a:t>
            </a:r>
            <a:r>
              <a:rPr kumimoji="1" lang="en-US" altLang="ja-JP" sz="1800" b="0" i="0" u="none" strike="noStrike" kern="1200" cap="none" spc="0" normalizeH="0" baseline="0" noProof="0" dirty="0">
                <a:ln>
                  <a:noFill/>
                </a:ln>
                <a:solidFill>
                  <a:srgbClr val="FF0000"/>
                </a:solidFill>
                <a:effectLst/>
                <a:uLnTx/>
                <a:uFillTx/>
                <a:latin typeface="Times New Roman"/>
                <a:ea typeface="ＭＳ Ｐゴシック"/>
                <a:cs typeface="+mn-cs"/>
              </a:rPr>
              <a:t>(0.1)</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en-US" altLang="ja-JP" sz="1800" b="0" i="0" u="none" strike="noStrike" kern="1200" cap="none" spc="0" normalizeH="0" baseline="0" noProof="0" dirty="0">
                <a:ln>
                  <a:noFill/>
                </a:ln>
                <a:solidFill>
                  <a:srgbClr val="FF0000"/>
                </a:solidFill>
                <a:effectLst/>
                <a:uLnTx/>
                <a:uFillTx/>
                <a:latin typeface="Times New Roman"/>
                <a:ea typeface="ＭＳ Ｐゴシック"/>
                <a:cs typeface="+mn-cs"/>
              </a:rPr>
              <a:t>   print("Press ENTER to exit&gt;&gt;", end =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ja-JP" altLang="en-US" sz="1800" b="0"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en-US" altLang="ja-JP" sz="1800" b="0" i="0" u="none" strike="noStrike" kern="1200" cap="none" spc="0" normalizeH="0" baseline="0" noProof="0" dirty="0">
                <a:ln>
                  <a:noFill/>
                </a:ln>
                <a:solidFill>
                  <a:srgbClr val="FF0000"/>
                </a:solidFill>
                <a:effectLst/>
                <a:uLnTx/>
                <a:uFillTx/>
                <a:latin typeface="Times New Roman"/>
                <a:ea typeface="ＭＳ Ｐゴシック"/>
                <a:cs typeface="+mn-cs"/>
              </a:rPr>
              <a:t>input()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コンソールで</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ENTER</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を押せばプログラムを終了できる</a:t>
            </a:r>
            <a:endPar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err="1">
                <a:ln>
                  <a:noFill/>
                </a:ln>
                <a:solidFill>
                  <a:srgbClr val="000000"/>
                </a:solidFill>
                <a:effectLst/>
                <a:uLnTx/>
                <a:uFillTx/>
                <a:latin typeface="Times New Roman"/>
                <a:ea typeface="ＭＳ Ｐゴシック"/>
                <a:cs typeface="+mn-cs"/>
              </a:rPr>
              <a:t>plt.pause</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を使うと、グラフをリアルタイムで</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update</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するプログラムも作れる</a:t>
            </a:r>
            <a:endParaRPr kumimoji="1" lang="ja-JP" altLang="en-US" sz="20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3578491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en-US" altLang="ja-JP" sz="3600" b="1" dirty="0">
                <a:solidFill>
                  <a:srgbClr val="0000FF"/>
                </a:solidFill>
              </a:rPr>
              <a:t>Python</a:t>
            </a:r>
            <a:r>
              <a:rPr lang="ja-JP" altLang="en-US" sz="3600" b="1" dirty="0">
                <a:solidFill>
                  <a:srgbClr val="0000FF"/>
                </a:solidFill>
              </a:rPr>
              <a:t>の基礎</a:t>
            </a:r>
            <a:r>
              <a:rPr lang="en-US" altLang="ja-JP" sz="3600" b="1" dirty="0">
                <a:solidFill>
                  <a:srgbClr val="0000FF"/>
                </a:solidFill>
              </a:rPr>
              <a:t>:</a:t>
            </a:r>
            <a:r>
              <a:rPr lang="ja-JP" altLang="en-US" sz="3600" b="1" dirty="0">
                <a:solidFill>
                  <a:srgbClr val="0000FF"/>
                </a:solidFill>
              </a:rPr>
              <a:t> </a:t>
            </a:r>
            <a:r>
              <a:rPr lang="en-US" altLang="ja-JP" sz="3600" b="1" dirty="0">
                <a:solidFill>
                  <a:srgbClr val="0000FF"/>
                </a:solidFill>
              </a:rPr>
              <a:t>Major</a:t>
            </a:r>
            <a:r>
              <a:rPr lang="ja-JP" altLang="en-US" sz="3600" b="1" dirty="0">
                <a:solidFill>
                  <a:srgbClr val="0000FF"/>
                </a:solidFill>
              </a:rPr>
              <a:t> </a:t>
            </a:r>
            <a:r>
              <a:rPr lang="en-US" altLang="ja-JP" sz="3600" b="1" dirty="0">
                <a:solidFill>
                  <a:srgbClr val="0000FF"/>
                </a:solidFill>
              </a:rPr>
              <a:t>version</a:t>
            </a:r>
            <a:r>
              <a:rPr lang="ja-JP" altLang="en-US" sz="3600" b="1" dirty="0">
                <a:solidFill>
                  <a:srgbClr val="0000FF"/>
                </a:solidFill>
              </a:rPr>
              <a:t>の違い</a:t>
            </a:r>
          </a:p>
        </p:txBody>
      </p:sp>
      <p:graphicFrame>
        <p:nvGraphicFramePr>
          <p:cNvPr id="5" name="表 4"/>
          <p:cNvGraphicFramePr>
            <a:graphicFrameLocks noGrp="1"/>
          </p:cNvGraphicFramePr>
          <p:nvPr/>
        </p:nvGraphicFramePr>
        <p:xfrm>
          <a:off x="266700" y="901700"/>
          <a:ext cx="8724900" cy="3042920"/>
        </p:xfrm>
        <a:graphic>
          <a:graphicData uri="http://schemas.openxmlformats.org/drawingml/2006/table">
            <a:tbl>
              <a:tblPr firstRow="1" bandRow="1">
                <a:tableStyleId>{5C22544A-7EE6-4342-B048-85BDC9FD1C3A}</a:tableStyleId>
              </a:tblPr>
              <a:tblGrid>
                <a:gridCol w="4362450">
                  <a:extLst>
                    <a:ext uri="{9D8B030D-6E8A-4147-A177-3AD203B41FA5}">
                      <a16:colId xmlns:a16="http://schemas.microsoft.com/office/drawing/2014/main" val="2435785443"/>
                    </a:ext>
                  </a:extLst>
                </a:gridCol>
                <a:gridCol w="4362450">
                  <a:extLst>
                    <a:ext uri="{9D8B030D-6E8A-4147-A177-3AD203B41FA5}">
                      <a16:colId xmlns:a16="http://schemas.microsoft.com/office/drawing/2014/main" val="55132692"/>
                    </a:ext>
                  </a:extLst>
                </a:gridCol>
              </a:tblGrid>
              <a:tr h="421640">
                <a:tc>
                  <a:txBody>
                    <a:bodyPr/>
                    <a:lstStyle/>
                    <a:p>
                      <a:r>
                        <a:rPr kumimoji="1" lang="en-US" altLang="ja-JP" dirty="0" err="1">
                          <a:solidFill>
                            <a:srgbClr val="FFFF00"/>
                          </a:solidFill>
                        </a:rPr>
                        <a:t>Ver</a:t>
                      </a:r>
                      <a:r>
                        <a:rPr kumimoji="1" lang="en-US" altLang="ja-JP" dirty="0">
                          <a:solidFill>
                            <a:srgbClr val="FFFF00"/>
                          </a:solidFill>
                        </a:rPr>
                        <a:t> 2.X</a:t>
                      </a:r>
                      <a:endParaRPr kumimoji="1" lang="ja-JP" altLang="en-US" dirty="0">
                        <a:solidFill>
                          <a:srgbClr val="FFFF00"/>
                        </a:solidFill>
                      </a:endParaRPr>
                    </a:p>
                  </a:txBody>
                  <a:tcPr>
                    <a:solidFill>
                      <a:srgbClr val="0000FF"/>
                    </a:solidFill>
                  </a:tcPr>
                </a:tc>
                <a:tc>
                  <a:txBody>
                    <a:bodyPr/>
                    <a:lstStyle/>
                    <a:p>
                      <a:r>
                        <a:rPr kumimoji="1" lang="en-US" altLang="ja-JP" dirty="0" err="1">
                          <a:solidFill>
                            <a:srgbClr val="FFFF00"/>
                          </a:solidFill>
                        </a:rPr>
                        <a:t>Ver</a:t>
                      </a:r>
                      <a:r>
                        <a:rPr kumimoji="1" lang="en-US" altLang="ja-JP" dirty="0">
                          <a:solidFill>
                            <a:srgbClr val="FFFF00"/>
                          </a:solidFill>
                        </a:rPr>
                        <a:t> 3.X</a:t>
                      </a:r>
                      <a:endParaRPr kumimoji="1" lang="ja-JP" altLang="en-US" dirty="0">
                        <a:solidFill>
                          <a:srgbClr val="FFFF00"/>
                        </a:solidFill>
                      </a:endParaRPr>
                    </a:p>
                  </a:txBody>
                  <a:tcPr>
                    <a:solidFill>
                      <a:srgbClr val="0000FF"/>
                    </a:solidFill>
                  </a:tcPr>
                </a:tc>
                <a:extLst>
                  <a:ext uri="{0D108BD9-81ED-4DB2-BD59-A6C34878D82A}">
                    <a16:rowId xmlns:a16="http://schemas.microsoft.com/office/drawing/2014/main" val="4147814030"/>
                  </a:ext>
                </a:extLst>
              </a:tr>
              <a:tr h="421640">
                <a:tc>
                  <a:txBody>
                    <a:bodyPr/>
                    <a:lstStyle/>
                    <a:p>
                      <a:r>
                        <a:rPr kumimoji="1" lang="ja-JP" altLang="en-US" sz="1400" b="1" dirty="0">
                          <a:solidFill>
                            <a:srgbClr val="0000FF"/>
                          </a:solidFill>
                        </a:rPr>
                        <a:t>コンソール出力</a:t>
                      </a:r>
                      <a:br>
                        <a:rPr kumimoji="1" lang="en-US" altLang="ja-JP" sz="1400" dirty="0"/>
                      </a:br>
                      <a:r>
                        <a:rPr kumimoji="1" lang="en-US" altLang="ja-JP" sz="1400" dirty="0"/>
                        <a:t>print </a:t>
                      </a:r>
                      <a:r>
                        <a:rPr kumimoji="1" lang="ja-JP" altLang="en-US" sz="1400" dirty="0"/>
                        <a:t>は組み込み構文のため、</a:t>
                      </a:r>
                      <a:r>
                        <a:rPr kumimoji="1" lang="en-US" altLang="ja-JP" sz="1400" dirty="0"/>
                        <a:t>()</a:t>
                      </a:r>
                      <a:r>
                        <a:rPr kumimoji="1" lang="ja-JP" altLang="en-US" sz="1400" dirty="0"/>
                        <a:t> がなくてもよい</a:t>
                      </a:r>
                      <a:br>
                        <a:rPr kumimoji="1" lang="en-US" altLang="ja-JP" sz="1400" dirty="0"/>
                      </a:br>
                      <a:r>
                        <a:rPr kumimoji="1" lang="en-US" altLang="ja-JP" sz="1400" dirty="0"/>
                        <a:t>print “x=“, x</a:t>
                      </a:r>
                      <a:endParaRPr kumimoji="1" lang="ja-JP" altLang="en-US" sz="1400" dirty="0"/>
                    </a:p>
                  </a:txBody>
                  <a:tcPr/>
                </a:tc>
                <a:tc>
                  <a:txBody>
                    <a:bodyPr/>
                    <a:lstStyle/>
                    <a:p>
                      <a:endParaRPr kumimoji="1" lang="en-US" altLang="ja-JP" sz="1400" dirty="0"/>
                    </a:p>
                    <a:p>
                      <a:r>
                        <a:rPr kumimoji="1" lang="en-US" altLang="ja-JP" sz="1400" dirty="0"/>
                        <a:t>print</a:t>
                      </a:r>
                      <a:r>
                        <a:rPr kumimoji="1" lang="ja-JP" altLang="en-US" sz="1400" dirty="0"/>
                        <a:t> が関数になったため、 </a:t>
                      </a:r>
                      <a:r>
                        <a:rPr kumimoji="1" lang="en-US" altLang="ja-JP" sz="1400" dirty="0"/>
                        <a:t>()</a:t>
                      </a:r>
                      <a:r>
                        <a:rPr kumimoji="1" lang="ja-JP" altLang="en-US" sz="1400" dirty="0"/>
                        <a:t> が必要。</a:t>
                      </a:r>
                      <a:br>
                        <a:rPr kumimoji="1" lang="en-US" altLang="ja-JP" sz="1400" dirty="0"/>
                      </a:br>
                      <a:r>
                        <a:rPr kumimoji="1" lang="ja-JP" altLang="en-US" sz="1400" dirty="0"/>
                        <a:t>　</a:t>
                      </a:r>
                      <a:r>
                        <a:rPr kumimoji="1" lang="en-US" altLang="ja-JP" sz="1400" dirty="0"/>
                        <a:t>print(“x=“, x)</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改行を抑制するには </a:t>
                      </a:r>
                      <a:r>
                        <a:rPr kumimoji="1" lang="en-US" altLang="ja-JP" sz="1400" dirty="0"/>
                        <a:t>end = ‘’</a:t>
                      </a:r>
                      <a:r>
                        <a:rPr kumimoji="1" lang="ja-JP" altLang="en-US" sz="1400" dirty="0"/>
                        <a:t> 引数を与える</a:t>
                      </a:r>
                      <a:endParaRPr kumimoji="1"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　</a:t>
                      </a:r>
                      <a:r>
                        <a:rPr kumimoji="1" lang="en-US" altLang="ja-JP" sz="1400" dirty="0"/>
                        <a:t>print(“x=“, x, end = ‘’)</a:t>
                      </a:r>
                      <a:endParaRPr kumimoji="1" lang="ja-JP" altLang="en-US" sz="1400" dirty="0"/>
                    </a:p>
                  </a:txBody>
                  <a:tcPr/>
                </a:tc>
                <a:extLst>
                  <a:ext uri="{0D108BD9-81ED-4DB2-BD59-A6C34878D82A}">
                    <a16:rowId xmlns:a16="http://schemas.microsoft.com/office/drawing/2014/main" val="2890244629"/>
                  </a:ext>
                </a:extLst>
              </a:tr>
              <a:tr h="421640">
                <a:tc>
                  <a:txBody>
                    <a:bodyPr/>
                    <a:lstStyle/>
                    <a:p>
                      <a:r>
                        <a:rPr kumimoji="1" lang="ja-JP" altLang="en-US" sz="1400" dirty="0"/>
                        <a:t>文字列で </a:t>
                      </a:r>
                      <a:r>
                        <a:rPr kumimoji="1" lang="en-US" altLang="ja-JP" sz="1400" dirty="0" err="1"/>
                        <a:t>uniconde</a:t>
                      </a:r>
                      <a:r>
                        <a:rPr kumimoji="1" lang="ja-JP" altLang="en-US" sz="1400" dirty="0"/>
                        <a:t> を指定する場合は </a:t>
                      </a:r>
                      <a:r>
                        <a:rPr kumimoji="1" lang="en-US" altLang="ja-JP" sz="1400" dirty="0"/>
                        <a:t>u’’</a:t>
                      </a:r>
                      <a:r>
                        <a:rPr kumimoji="1" lang="ja-JP" altLang="en-US" sz="1400" dirty="0"/>
                        <a:t> を使う</a:t>
                      </a:r>
                      <a:endParaRPr kumimoji="1" lang="en-US" altLang="ja-JP" sz="1400" dirty="0"/>
                    </a:p>
                    <a:p>
                      <a:r>
                        <a:rPr kumimoji="1" lang="en-US" altLang="ja-JP" sz="1400" dirty="0"/>
                        <a:t>s = u’</a:t>
                      </a:r>
                      <a:r>
                        <a:rPr kumimoji="1" lang="ja-JP" altLang="en-US" sz="1400" dirty="0"/>
                        <a:t>パイソン</a:t>
                      </a:r>
                      <a:r>
                        <a:rPr kumimoji="1" lang="en-US" altLang="ja-JP" sz="1400" dirty="0"/>
                        <a:t>‘</a:t>
                      </a:r>
                      <a:endParaRPr kumimoji="1" lang="ja-JP" altLang="en-US" sz="1400" dirty="0"/>
                    </a:p>
                  </a:txBody>
                  <a:tcPr/>
                </a:tc>
                <a:tc>
                  <a:txBody>
                    <a:bodyPr/>
                    <a:lstStyle/>
                    <a:p>
                      <a:r>
                        <a:rPr kumimoji="1" lang="ja-JP" altLang="en-US" sz="1400" dirty="0"/>
                        <a:t>文字列は</a:t>
                      </a:r>
                      <a:r>
                        <a:rPr kumimoji="1" lang="en-US" altLang="ja-JP" sz="1400" dirty="0" err="1"/>
                        <a:t>uniconde</a:t>
                      </a:r>
                      <a:r>
                        <a:rPr kumimoji="1" lang="ja-JP" altLang="en-US" sz="1400" dirty="0" err="1"/>
                        <a:t>に統</a:t>
                      </a:r>
                      <a:r>
                        <a:rPr kumimoji="1" lang="ja-JP" altLang="en-US" sz="1400" dirty="0"/>
                        <a:t>一されているので、</a:t>
                      </a:r>
                      <a:r>
                        <a:rPr kumimoji="1" lang="en-US" altLang="ja-JP" sz="1400" dirty="0"/>
                        <a:t>u’’</a:t>
                      </a:r>
                      <a:r>
                        <a:rPr kumimoji="1" lang="ja-JP" altLang="en-US" sz="1400" dirty="0"/>
                        <a:t> は不要</a:t>
                      </a:r>
                    </a:p>
                  </a:txBody>
                  <a:tcPr/>
                </a:tc>
                <a:extLst>
                  <a:ext uri="{0D108BD9-81ED-4DB2-BD59-A6C34878D82A}">
                    <a16:rowId xmlns:a16="http://schemas.microsoft.com/office/drawing/2014/main" val="1289571077"/>
                  </a:ext>
                </a:extLst>
              </a:tr>
              <a:tr h="843280">
                <a:tc gridSpan="2">
                  <a:txBody>
                    <a:bodyPr/>
                    <a:lstStyle/>
                    <a:p>
                      <a:r>
                        <a:rPr kumimoji="1" lang="en-US" altLang="ja-JP" sz="1400" b="1" dirty="0">
                          <a:solidFill>
                            <a:srgbClr val="FF0000"/>
                          </a:solidFill>
                        </a:rPr>
                        <a:t>Ver3</a:t>
                      </a:r>
                      <a:r>
                        <a:rPr kumimoji="1" lang="ja-JP" altLang="en-US" sz="1400" b="1" dirty="0">
                          <a:solidFill>
                            <a:srgbClr val="FF0000"/>
                          </a:solidFill>
                        </a:rPr>
                        <a:t> </a:t>
                      </a:r>
                      <a:r>
                        <a:rPr kumimoji="1" lang="en-US" altLang="ja-JP" sz="1400" b="1" dirty="0">
                          <a:solidFill>
                            <a:srgbClr val="FF0000"/>
                          </a:solidFill>
                        </a:rPr>
                        <a:t>.X</a:t>
                      </a:r>
                      <a:r>
                        <a:rPr kumimoji="1" lang="ja-JP" altLang="en-US" sz="1400" b="1" dirty="0">
                          <a:solidFill>
                            <a:srgbClr val="FF0000"/>
                          </a:solidFill>
                        </a:rPr>
                        <a:t>には </a:t>
                      </a:r>
                      <a:r>
                        <a:rPr kumimoji="1" lang="en-US" altLang="ja-JP" sz="1400" b="1" dirty="0" err="1">
                          <a:solidFill>
                            <a:srgbClr val="FF0000"/>
                          </a:solidFill>
                        </a:rPr>
                        <a:t>Ver</a:t>
                      </a:r>
                      <a:r>
                        <a:rPr kumimoji="1" lang="ja-JP" altLang="en-US" sz="1400" b="1" dirty="0">
                          <a:solidFill>
                            <a:srgbClr val="FF0000"/>
                          </a:solidFill>
                        </a:rPr>
                        <a:t> </a:t>
                      </a:r>
                      <a:r>
                        <a:rPr kumimoji="1" lang="en-US" altLang="ja-JP" sz="1400" b="1" dirty="0">
                          <a:solidFill>
                            <a:srgbClr val="FF0000"/>
                          </a:solidFill>
                        </a:rPr>
                        <a:t>2</a:t>
                      </a:r>
                      <a:r>
                        <a:rPr kumimoji="1" lang="ja-JP" altLang="en-US" sz="1400" b="1" dirty="0">
                          <a:solidFill>
                            <a:srgbClr val="FF0000"/>
                          </a:solidFill>
                        </a:rPr>
                        <a:t> </a:t>
                      </a:r>
                      <a:r>
                        <a:rPr kumimoji="1" lang="en-US" altLang="ja-JP" sz="1400" b="1" dirty="0">
                          <a:solidFill>
                            <a:srgbClr val="FF0000"/>
                          </a:solidFill>
                        </a:rPr>
                        <a:t>=&gt;</a:t>
                      </a:r>
                      <a:r>
                        <a:rPr kumimoji="1" lang="en-US" altLang="ja-JP" sz="1400" b="1" dirty="0" err="1">
                          <a:solidFill>
                            <a:srgbClr val="FF0000"/>
                          </a:solidFill>
                        </a:rPr>
                        <a:t>Ver</a:t>
                      </a:r>
                      <a:r>
                        <a:rPr kumimoji="1" lang="ja-JP" altLang="en-US" sz="1400" b="1" dirty="0">
                          <a:solidFill>
                            <a:srgbClr val="FF0000"/>
                          </a:solidFill>
                        </a:rPr>
                        <a:t> </a:t>
                      </a:r>
                      <a:r>
                        <a:rPr kumimoji="1" lang="en-US" altLang="ja-JP" sz="1400" b="1" dirty="0">
                          <a:solidFill>
                            <a:srgbClr val="FF0000"/>
                          </a:solidFill>
                        </a:rPr>
                        <a:t>3</a:t>
                      </a:r>
                      <a:r>
                        <a:rPr kumimoji="1" lang="ja-JP" altLang="en-US" sz="1400" b="1" dirty="0">
                          <a:solidFill>
                            <a:srgbClr val="FF0000"/>
                          </a:solidFill>
                        </a:rPr>
                        <a:t> 変換ツールが含まれている</a:t>
                      </a:r>
                      <a:endParaRPr kumimoji="1" lang="en-US" altLang="ja-JP" sz="1400" b="1" dirty="0">
                        <a:solidFill>
                          <a:srgbClr val="FF0000"/>
                        </a:solidFill>
                      </a:endParaRPr>
                    </a:p>
                    <a:p>
                      <a:r>
                        <a:rPr kumimoji="1" lang="ja-JP" altLang="en-US" sz="1400" b="0" dirty="0">
                          <a:solidFill>
                            <a:schemeClr val="tx1"/>
                          </a:solidFill>
                        </a:rPr>
                        <a:t>　</a:t>
                      </a:r>
                      <a:r>
                        <a:rPr kumimoji="1" lang="en-US" altLang="ja-JP" sz="1400" b="0" dirty="0">
                          <a:solidFill>
                            <a:schemeClr val="tx1"/>
                          </a:solidFill>
                        </a:rPr>
                        <a:t>2to3 –w v2_script.py</a:t>
                      </a:r>
                    </a:p>
                    <a:p>
                      <a:r>
                        <a:rPr kumimoji="1" lang="en-US" altLang="ja-JP" sz="1400" b="0" dirty="0">
                          <a:solidFill>
                            <a:schemeClr val="tx1"/>
                          </a:solidFill>
                        </a:rPr>
                        <a:t>       =&gt; </a:t>
                      </a:r>
                      <a:r>
                        <a:rPr kumimoji="1" lang="ja-JP" altLang="en-US" sz="1400" b="0" dirty="0">
                          <a:solidFill>
                            <a:schemeClr val="tx1"/>
                          </a:solidFill>
                        </a:rPr>
                        <a:t>バックアップファイル </a:t>
                      </a:r>
                      <a:r>
                        <a:rPr kumimoji="1" lang="en-US" altLang="ja-JP" sz="1400" b="0" dirty="0">
                          <a:solidFill>
                            <a:schemeClr val="tx1"/>
                          </a:solidFill>
                        </a:rPr>
                        <a:t>v2_script.py.bak</a:t>
                      </a:r>
                      <a:r>
                        <a:rPr kumimoji="1" lang="ja-JP" altLang="en-US" sz="1400" b="0" dirty="0">
                          <a:solidFill>
                            <a:schemeClr val="tx1"/>
                          </a:solidFill>
                        </a:rPr>
                        <a:t> をつくり、</a:t>
                      </a:r>
                      <a:r>
                        <a:rPr kumimoji="1" lang="en-US" altLang="ja-JP" sz="1400" b="0" dirty="0" err="1">
                          <a:solidFill>
                            <a:schemeClr val="tx1"/>
                          </a:solidFill>
                        </a:rPr>
                        <a:t>Ver</a:t>
                      </a:r>
                      <a:r>
                        <a:rPr kumimoji="1" lang="ja-JP" altLang="en-US" sz="1400" b="0" dirty="0">
                          <a:solidFill>
                            <a:schemeClr val="tx1"/>
                          </a:solidFill>
                        </a:rPr>
                        <a:t> </a:t>
                      </a:r>
                      <a:r>
                        <a:rPr kumimoji="1" lang="en-US" altLang="ja-JP" sz="1400" b="0" dirty="0">
                          <a:solidFill>
                            <a:schemeClr val="tx1"/>
                          </a:solidFill>
                        </a:rPr>
                        <a:t>3</a:t>
                      </a:r>
                      <a:r>
                        <a:rPr kumimoji="1" lang="ja-JP" altLang="en-US" sz="1400" b="0" dirty="0">
                          <a:solidFill>
                            <a:schemeClr val="tx1"/>
                          </a:solidFill>
                        </a:rPr>
                        <a:t>のファイルが </a:t>
                      </a:r>
                      <a:r>
                        <a:rPr kumimoji="1" lang="en-US" altLang="ja-JP" sz="1400" b="0" dirty="0">
                          <a:solidFill>
                            <a:schemeClr val="tx1"/>
                          </a:solidFill>
                        </a:rPr>
                        <a:t>v2_script.py</a:t>
                      </a:r>
                      <a:r>
                        <a:rPr kumimoji="1" lang="ja-JP" altLang="en-US" sz="1400" b="0" dirty="0">
                          <a:solidFill>
                            <a:schemeClr val="tx1"/>
                          </a:solidFill>
                        </a:rPr>
                        <a:t>に出力される</a:t>
                      </a:r>
                      <a:endParaRPr kumimoji="1" lang="en-US" altLang="ja-JP" sz="1400" b="0" dirty="0">
                        <a:solidFill>
                          <a:schemeClr val="tx1"/>
                        </a:solidFill>
                      </a:endParaRPr>
                    </a:p>
                    <a:p>
                      <a:r>
                        <a:rPr kumimoji="1" lang="ja-JP" altLang="en-US" sz="1400" b="0" dirty="0">
                          <a:solidFill>
                            <a:schemeClr val="tx1"/>
                          </a:solidFill>
                        </a:rPr>
                        <a:t>　参考</a:t>
                      </a:r>
                      <a:r>
                        <a:rPr kumimoji="1" lang="en-US" altLang="ja-JP" sz="1400" b="0" dirty="0">
                          <a:solidFill>
                            <a:schemeClr val="tx1"/>
                          </a:solidFill>
                        </a:rPr>
                        <a:t>:</a:t>
                      </a:r>
                      <a:r>
                        <a:rPr kumimoji="1" lang="ja-JP" altLang="en-US" sz="1400" b="0" dirty="0">
                          <a:solidFill>
                            <a:schemeClr val="tx1"/>
                          </a:solidFill>
                        </a:rPr>
                        <a:t> </a:t>
                      </a:r>
                      <a:r>
                        <a:rPr kumimoji="1" lang="en-US" altLang="ja-JP" sz="1400" b="0" dirty="0">
                          <a:solidFill>
                            <a:schemeClr val="tx1"/>
                          </a:solidFill>
                        </a:rPr>
                        <a:t>https://www.python-izm.com/tips/2to3/</a:t>
                      </a:r>
                      <a:endParaRPr kumimoji="1" lang="ja-JP" altLang="en-US" sz="1400" b="0" dirty="0">
                        <a:solidFill>
                          <a:schemeClr val="tx1"/>
                        </a:solidFill>
                      </a:endParaRPr>
                    </a:p>
                  </a:txBody>
                  <a:tcPr/>
                </a:tc>
                <a:tc hMerge="1">
                  <a:txBody>
                    <a:bodyPr/>
                    <a:lstStyle/>
                    <a:p>
                      <a:endParaRPr kumimoji="1" lang="ja-JP" altLang="en-US" sz="1400" dirty="0"/>
                    </a:p>
                  </a:txBody>
                  <a:tcPr/>
                </a:tc>
                <a:extLst>
                  <a:ext uri="{0D108BD9-81ED-4DB2-BD59-A6C34878D82A}">
                    <a16:rowId xmlns:a16="http://schemas.microsoft.com/office/drawing/2014/main" val="597692715"/>
                  </a:ext>
                </a:extLst>
              </a:tr>
            </a:tbl>
          </a:graphicData>
        </a:graphic>
      </p:graphicFrame>
    </p:spTree>
    <p:extLst>
      <p:ext uri="{BB962C8B-B14F-4D97-AF65-F5344CB8AC3E}">
        <p14:creationId xmlns:p14="http://schemas.microsoft.com/office/powerpoint/2010/main" val="2111890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en-US" altLang="ja-JP" sz="3600" b="1" dirty="0">
                <a:solidFill>
                  <a:srgbClr val="0000FF"/>
                </a:solidFill>
              </a:rPr>
              <a:t>Python</a:t>
            </a:r>
            <a:r>
              <a:rPr lang="ja-JP" altLang="en-US" sz="3600" b="1" dirty="0">
                <a:solidFill>
                  <a:srgbClr val="0000FF"/>
                </a:solidFill>
              </a:rPr>
              <a:t>と他言語の比較</a:t>
            </a:r>
          </a:p>
        </p:txBody>
      </p:sp>
      <p:graphicFrame>
        <p:nvGraphicFramePr>
          <p:cNvPr id="3" name="表 2"/>
          <p:cNvGraphicFramePr>
            <a:graphicFrameLocks noGrp="1"/>
          </p:cNvGraphicFramePr>
          <p:nvPr/>
        </p:nvGraphicFramePr>
        <p:xfrm>
          <a:off x="101600" y="736600"/>
          <a:ext cx="8915400" cy="6070600"/>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3415075253"/>
                    </a:ext>
                  </a:extLst>
                </a:gridCol>
                <a:gridCol w="2971800">
                  <a:extLst>
                    <a:ext uri="{9D8B030D-6E8A-4147-A177-3AD203B41FA5}">
                      <a16:colId xmlns:a16="http://schemas.microsoft.com/office/drawing/2014/main" val="3880028113"/>
                    </a:ext>
                  </a:extLst>
                </a:gridCol>
                <a:gridCol w="2971800">
                  <a:extLst>
                    <a:ext uri="{9D8B030D-6E8A-4147-A177-3AD203B41FA5}">
                      <a16:colId xmlns:a16="http://schemas.microsoft.com/office/drawing/2014/main" val="3978440440"/>
                    </a:ext>
                  </a:extLst>
                </a:gridCol>
              </a:tblGrid>
              <a:tr h="370840">
                <a:tc>
                  <a:txBody>
                    <a:bodyPr/>
                    <a:lstStyle/>
                    <a:p>
                      <a:r>
                        <a:rPr kumimoji="1" lang="en-US" altLang="ja-JP" dirty="0">
                          <a:solidFill>
                            <a:srgbClr val="FFFF00"/>
                          </a:solidFill>
                        </a:rPr>
                        <a:t>python</a:t>
                      </a:r>
                      <a:endParaRPr kumimoji="1" lang="ja-JP" altLang="en-US" dirty="0">
                        <a:solidFill>
                          <a:srgbClr val="FFFF00"/>
                        </a:solidFill>
                      </a:endParaRPr>
                    </a:p>
                  </a:txBody>
                  <a:tcPr>
                    <a:solidFill>
                      <a:schemeClr val="accent2"/>
                    </a:solidFill>
                  </a:tcPr>
                </a:tc>
                <a:tc>
                  <a:txBody>
                    <a:bodyPr/>
                    <a:lstStyle/>
                    <a:p>
                      <a:r>
                        <a:rPr kumimoji="1" lang="en-US" altLang="ja-JP" dirty="0">
                          <a:solidFill>
                            <a:srgbClr val="FFFF00"/>
                          </a:solidFill>
                        </a:rPr>
                        <a:t>C</a:t>
                      </a:r>
                      <a:endParaRPr kumimoji="1" lang="ja-JP" altLang="en-US" dirty="0">
                        <a:solidFill>
                          <a:srgbClr val="FFFF00"/>
                        </a:solidFill>
                      </a:endParaRPr>
                    </a:p>
                  </a:txBody>
                  <a:tcPr>
                    <a:solidFill>
                      <a:schemeClr val="accent2"/>
                    </a:solidFill>
                  </a:tcPr>
                </a:tc>
                <a:tc>
                  <a:txBody>
                    <a:bodyPr/>
                    <a:lstStyle/>
                    <a:p>
                      <a:r>
                        <a:rPr kumimoji="1" lang="en-US" altLang="ja-JP" dirty="0">
                          <a:solidFill>
                            <a:srgbClr val="FFFF00"/>
                          </a:solidFill>
                        </a:rPr>
                        <a:t>Perl</a:t>
                      </a:r>
                      <a:r>
                        <a:rPr kumimoji="1" lang="ja-JP" altLang="en-US" dirty="0">
                          <a:solidFill>
                            <a:srgbClr val="FFFF00"/>
                          </a:solidFill>
                        </a:rPr>
                        <a:t>など</a:t>
                      </a:r>
                    </a:p>
                  </a:txBody>
                  <a:tcPr>
                    <a:solidFill>
                      <a:schemeClr val="accent2"/>
                    </a:solidFill>
                  </a:tcPr>
                </a:tc>
                <a:extLst>
                  <a:ext uri="{0D108BD9-81ED-4DB2-BD59-A6C34878D82A}">
                    <a16:rowId xmlns:a16="http://schemas.microsoft.com/office/drawing/2014/main" val="1903272105"/>
                  </a:ext>
                </a:extLst>
              </a:tr>
              <a:tr h="340360">
                <a:tc>
                  <a:txBody>
                    <a:bodyPr/>
                    <a:lstStyle/>
                    <a:p>
                      <a:r>
                        <a:rPr lang="ja-JP" altLang="en-US" sz="1400" b="1" dirty="0">
                          <a:solidFill>
                            <a:srgbClr val="FF0000"/>
                          </a:solidFill>
                        </a:rPr>
                        <a:t>変数はすべてオブジェクト </a:t>
                      </a:r>
                      <a:r>
                        <a:rPr lang="en-US" altLang="ja-JP" sz="1400" b="1" dirty="0">
                          <a:solidFill>
                            <a:srgbClr val="FF0000"/>
                          </a:solidFill>
                        </a:rPr>
                        <a:t>(</a:t>
                      </a:r>
                      <a:r>
                        <a:rPr lang="ja-JP" altLang="en-US" sz="1400" b="1" dirty="0">
                          <a:solidFill>
                            <a:srgbClr val="FF0000"/>
                          </a:solidFill>
                        </a:rPr>
                        <a:t>実態は 辞書型 </a:t>
                      </a:r>
                      <a:r>
                        <a:rPr lang="en-US" altLang="ja-JP" sz="1400" b="1" dirty="0">
                          <a:solidFill>
                            <a:srgbClr val="FF0000"/>
                          </a:solidFill>
                        </a:rPr>
                        <a:t>(</a:t>
                      </a:r>
                      <a:r>
                        <a:rPr lang="ja-JP" altLang="en-US" sz="1400" b="1" dirty="0">
                          <a:solidFill>
                            <a:srgbClr val="FF0000"/>
                          </a:solidFill>
                        </a:rPr>
                        <a:t>連想配列</a:t>
                      </a:r>
                      <a:r>
                        <a:rPr lang="en-US" altLang="ja-JP" sz="1400" b="1" dirty="0">
                          <a:solidFill>
                            <a:srgbClr val="FF0000"/>
                          </a:solidFill>
                        </a:rPr>
                        <a:t>)</a:t>
                      </a:r>
                      <a:r>
                        <a:rPr lang="ja-JP" altLang="en-US" sz="1400" b="1" dirty="0">
                          <a:solidFill>
                            <a:srgbClr val="FF0000"/>
                          </a:solidFill>
                        </a:rPr>
                        <a:t> 変数</a:t>
                      </a:r>
                      <a:r>
                        <a:rPr lang="en-US" altLang="ja-JP" sz="1400" b="1" dirty="0">
                          <a:solidFill>
                            <a:srgbClr val="FF0000"/>
                          </a:solidFill>
                        </a:rPr>
                        <a:t>)</a:t>
                      </a:r>
                      <a:endParaRPr lang="ja-JP" altLang="en-US" sz="1400" b="1" dirty="0">
                        <a:solidFill>
                          <a:srgbClr val="FF0000"/>
                        </a:solidFill>
                      </a:endParaRPr>
                    </a:p>
                  </a:txBody>
                  <a:tcPr/>
                </a:tc>
                <a:tc>
                  <a:txBody>
                    <a:bodyPr/>
                    <a:lstStyle/>
                    <a:p>
                      <a:r>
                        <a:rPr lang="ja-JP" altLang="en-US" sz="1400" b="1" dirty="0">
                          <a:solidFill>
                            <a:srgbClr val="FF0000"/>
                          </a:solidFill>
                        </a:rPr>
                        <a:t>オブジェクト指向は</a:t>
                      </a:r>
                      <a:r>
                        <a:rPr lang="en-US" altLang="ja-JP" sz="1400" b="1" dirty="0">
                          <a:solidFill>
                            <a:srgbClr val="FF0000"/>
                          </a:solidFill>
                        </a:rPr>
                        <a:t>C++</a:t>
                      </a:r>
                      <a:r>
                        <a:rPr lang="ja-JP" altLang="en-US" sz="1400" b="1" dirty="0">
                          <a:solidFill>
                            <a:srgbClr val="FF0000"/>
                          </a:solidFill>
                        </a:rPr>
                        <a:t>などで拡張</a:t>
                      </a:r>
                      <a:endParaRPr lang="ja-JP" altLang="en-US" sz="1400" dirty="0"/>
                    </a:p>
                  </a:txBody>
                  <a:tcPr/>
                </a:tc>
                <a:tc>
                  <a:txBody>
                    <a:bodyPr/>
                    <a:lstStyle/>
                    <a:p>
                      <a:r>
                        <a:rPr lang="ja-JP" altLang="en-US" sz="1400" b="1" dirty="0">
                          <a:solidFill>
                            <a:srgbClr val="FF0000"/>
                          </a:solidFill>
                        </a:rPr>
                        <a:t>オブジェクト指向は連想配列を使って疑似的に実現</a:t>
                      </a:r>
                    </a:p>
                  </a:txBody>
                  <a:tcPr/>
                </a:tc>
                <a:extLst>
                  <a:ext uri="{0D108BD9-81ED-4DB2-BD59-A6C34878D82A}">
                    <a16:rowId xmlns:a16="http://schemas.microsoft.com/office/drawing/2014/main" val="1608260129"/>
                  </a:ext>
                </a:extLst>
              </a:tr>
              <a:tr h="1325880">
                <a:tc>
                  <a:txBody>
                    <a:bodyPr/>
                    <a:lstStyle/>
                    <a:p>
                      <a:r>
                        <a:rPr kumimoji="1" lang="ja-JP" altLang="en-US" sz="1400" b="1" dirty="0">
                          <a:solidFill>
                            <a:srgbClr val="0000FF"/>
                          </a:solidFill>
                        </a:rPr>
                        <a:t>変数宣言</a:t>
                      </a:r>
                      <a:endParaRPr kumimoji="1" lang="en-US" altLang="ja-JP" sz="1400" b="1" dirty="0">
                        <a:solidFill>
                          <a:srgbClr val="0000FF"/>
                        </a:solidFill>
                      </a:endParaRPr>
                    </a:p>
                    <a:p>
                      <a:r>
                        <a:rPr kumimoji="1" lang="ja-JP" altLang="en-US" sz="1400" dirty="0"/>
                        <a:t>・ 宣言構文はない。</a:t>
                      </a:r>
                      <a:br>
                        <a:rPr kumimoji="1" lang="en-US" altLang="ja-JP" sz="1400" dirty="0"/>
                      </a:br>
                      <a:r>
                        <a:rPr kumimoji="1" lang="ja-JP" altLang="en-US" sz="1400" dirty="0"/>
                        <a:t>・ </a:t>
                      </a:r>
                      <a:r>
                        <a:rPr kumimoji="1" lang="ja-JP" altLang="en-US" sz="1400" dirty="0">
                          <a:solidFill>
                            <a:schemeClr val="tx1"/>
                          </a:solidFill>
                        </a:rPr>
                        <a:t>値を代入したときに変数が生成され代入する値によって変数の型が決まる。</a:t>
                      </a:r>
                      <a:br>
                        <a:rPr kumimoji="1" lang="en-US" altLang="ja-JP" sz="1400" dirty="0">
                          <a:solidFill>
                            <a:schemeClr val="tx1"/>
                          </a:solidFill>
                        </a:rPr>
                      </a:br>
                      <a:r>
                        <a:rPr kumimoji="1" lang="ja-JP" altLang="en-US" sz="1400" dirty="0">
                          <a:solidFill>
                            <a:schemeClr val="tx1"/>
                          </a:solidFill>
                        </a:rPr>
                        <a:t>・ 違う型の値の代入により、変数の型も変わる。</a:t>
                      </a:r>
                      <a:br>
                        <a:rPr kumimoji="1" lang="en-US" altLang="ja-JP" sz="1400" dirty="0">
                          <a:solidFill>
                            <a:schemeClr val="tx1"/>
                          </a:solidFill>
                        </a:rPr>
                      </a:br>
                      <a:r>
                        <a:rPr kumimoji="1" lang="en-US" altLang="ja-JP" sz="1400" dirty="0">
                          <a:solidFill>
                            <a:schemeClr val="tx1"/>
                          </a:solidFill>
                        </a:rPr>
                        <a:t>a</a:t>
                      </a:r>
                      <a:r>
                        <a:rPr kumimoji="1" lang="en-US" altLang="ja-JP" sz="1400" baseline="0" dirty="0">
                          <a:solidFill>
                            <a:schemeClr val="tx1"/>
                          </a:solidFill>
                        </a:rPr>
                        <a:t> = 10 </a:t>
                      </a:r>
                      <a:r>
                        <a:rPr kumimoji="1" lang="ja-JP" altLang="en-US" sz="1400" baseline="0" dirty="0">
                          <a:solidFill>
                            <a:schemeClr val="tx1"/>
                          </a:solidFill>
                        </a:rPr>
                        <a:t>   </a:t>
                      </a:r>
                      <a:r>
                        <a:rPr kumimoji="1" lang="en-US" altLang="ja-JP" sz="1400" baseline="0" dirty="0">
                          <a:solidFill>
                            <a:schemeClr val="tx1"/>
                          </a:solidFill>
                        </a:rPr>
                        <a:t> </a:t>
                      </a:r>
                      <a:r>
                        <a:rPr kumimoji="1" lang="ja-JP" altLang="en-US" sz="1400" baseline="0" dirty="0">
                          <a:solidFill>
                            <a:schemeClr val="tx1"/>
                          </a:solidFill>
                        </a:rPr>
                        <a:t>整数型</a:t>
                      </a:r>
                      <a:br>
                        <a:rPr kumimoji="1" lang="en-US" altLang="ja-JP" sz="1400" baseline="0" dirty="0">
                          <a:solidFill>
                            <a:schemeClr val="tx1"/>
                          </a:solidFill>
                        </a:rPr>
                      </a:br>
                      <a:r>
                        <a:rPr kumimoji="1" lang="en-US" altLang="ja-JP" sz="1400" baseline="0" dirty="0">
                          <a:solidFill>
                            <a:schemeClr val="tx1"/>
                          </a:solidFill>
                        </a:rPr>
                        <a:t>a</a:t>
                      </a:r>
                      <a:r>
                        <a:rPr kumimoji="1" lang="ja-JP" altLang="en-US" sz="1400" baseline="0" dirty="0">
                          <a:solidFill>
                            <a:schemeClr val="tx1"/>
                          </a:solidFill>
                        </a:rPr>
                        <a:t> </a:t>
                      </a:r>
                      <a:r>
                        <a:rPr kumimoji="1" lang="en-US" altLang="ja-JP" sz="1400" baseline="0" dirty="0">
                          <a:solidFill>
                            <a:schemeClr val="tx1"/>
                          </a:solidFill>
                        </a:rPr>
                        <a:t>=</a:t>
                      </a:r>
                      <a:r>
                        <a:rPr kumimoji="1" lang="ja-JP" altLang="en-US" sz="1400" baseline="0" dirty="0">
                          <a:solidFill>
                            <a:schemeClr val="tx1"/>
                          </a:solidFill>
                        </a:rPr>
                        <a:t> </a:t>
                      </a:r>
                      <a:r>
                        <a:rPr kumimoji="1" lang="en-US" altLang="ja-JP" sz="1400" baseline="0" dirty="0">
                          <a:solidFill>
                            <a:schemeClr val="tx1"/>
                          </a:solidFill>
                        </a:rPr>
                        <a:t>10.0</a:t>
                      </a:r>
                      <a:r>
                        <a:rPr kumimoji="1" lang="ja-JP" altLang="en-US" sz="1400" baseline="0" dirty="0">
                          <a:solidFill>
                            <a:schemeClr val="tx1"/>
                          </a:solidFill>
                        </a:rPr>
                        <a:t>  浮動小数点型</a:t>
                      </a:r>
                      <a:br>
                        <a:rPr kumimoji="1" lang="en-US" altLang="ja-JP" sz="1400" baseline="0" dirty="0">
                          <a:solidFill>
                            <a:schemeClr val="tx1"/>
                          </a:solidFill>
                        </a:rPr>
                      </a:br>
                      <a:r>
                        <a:rPr kumimoji="1" lang="en-US" altLang="ja-JP" sz="1400" baseline="0" dirty="0">
                          <a:solidFill>
                            <a:schemeClr val="tx1"/>
                          </a:solidFill>
                        </a:rPr>
                        <a:t>a</a:t>
                      </a:r>
                      <a:r>
                        <a:rPr kumimoji="1" lang="ja-JP" altLang="en-US" sz="1400" baseline="0" dirty="0">
                          <a:solidFill>
                            <a:schemeClr val="tx1"/>
                          </a:solidFill>
                        </a:rPr>
                        <a:t> </a:t>
                      </a:r>
                      <a:r>
                        <a:rPr kumimoji="1" lang="en-US" altLang="ja-JP" sz="1400" baseline="0" dirty="0">
                          <a:solidFill>
                            <a:schemeClr val="tx1"/>
                          </a:solidFill>
                        </a:rPr>
                        <a:t>=</a:t>
                      </a:r>
                      <a:r>
                        <a:rPr kumimoji="1" lang="ja-JP" altLang="en-US" sz="1400" baseline="0" dirty="0">
                          <a:solidFill>
                            <a:schemeClr val="tx1"/>
                          </a:solidFill>
                        </a:rPr>
                        <a:t> </a:t>
                      </a:r>
                      <a:r>
                        <a:rPr kumimoji="1" lang="en-US" altLang="ja-JP" sz="1400" baseline="0" dirty="0">
                          <a:solidFill>
                            <a:schemeClr val="tx1"/>
                          </a:solidFill>
                        </a:rPr>
                        <a:t>‘10’</a:t>
                      </a:r>
                      <a:r>
                        <a:rPr kumimoji="1" lang="ja-JP" altLang="en-US" sz="1400" baseline="0" dirty="0">
                          <a:solidFill>
                            <a:schemeClr val="tx1"/>
                          </a:solidFill>
                        </a:rPr>
                        <a:t>   文字列型</a:t>
                      </a:r>
                      <a:endParaRPr kumimoji="1" lang="ja-JP" altLang="en-US" sz="1400" dirty="0">
                        <a:solidFill>
                          <a:srgbClr val="FF0000"/>
                        </a:solidFill>
                      </a:endParaRPr>
                    </a:p>
                  </a:txBody>
                  <a:tcPr/>
                </a:tc>
                <a:tc>
                  <a:txBody>
                    <a:bodyPr/>
                    <a:lstStyle/>
                    <a:p>
                      <a:endParaRPr kumimoji="1" lang="en-US" altLang="ja-JP" sz="1400" dirty="0">
                        <a:solidFill>
                          <a:srgbClr val="0000FF"/>
                        </a:solidFill>
                      </a:endParaRPr>
                    </a:p>
                    <a:p>
                      <a:r>
                        <a:rPr kumimoji="1" lang="ja-JP" altLang="en-US" sz="1400" dirty="0"/>
                        <a:t>・ 明示的な型宣言が必須。</a:t>
                      </a:r>
                      <a:br>
                        <a:rPr kumimoji="1" lang="en-US" altLang="ja-JP" sz="1400" dirty="0"/>
                      </a:br>
                      <a:r>
                        <a:rPr kumimoji="1" lang="ja-JP" altLang="en-US" sz="1400" dirty="0"/>
                        <a:t>・ 変数の型は変更できない。</a:t>
                      </a:r>
                      <a:br>
                        <a:rPr kumimoji="1" lang="en-US" altLang="ja-JP" sz="1400" dirty="0"/>
                      </a:br>
                      <a:r>
                        <a:rPr kumimoji="1" lang="en-US" altLang="ja-JP" sz="1400" dirty="0" err="1"/>
                        <a:t>int</a:t>
                      </a:r>
                      <a:r>
                        <a:rPr kumimoji="1" lang="en-US" altLang="ja-JP" sz="1400" dirty="0"/>
                        <a:t> </a:t>
                      </a:r>
                      <a:r>
                        <a:rPr kumimoji="1" lang="en-US" altLang="ja-JP" sz="1400" dirty="0">
                          <a:solidFill>
                            <a:schemeClr val="tx1"/>
                          </a:solidFill>
                        </a:rPr>
                        <a:t>a;</a:t>
                      </a:r>
                      <a:r>
                        <a:rPr kumimoji="1" lang="en-US" altLang="ja-JP" sz="1400" baseline="0" dirty="0">
                          <a:solidFill>
                            <a:schemeClr val="tx1"/>
                          </a:solidFill>
                        </a:rPr>
                        <a:t> </a:t>
                      </a:r>
                      <a:r>
                        <a:rPr kumimoji="1" lang="ja-JP" altLang="en-US" sz="1400" baseline="0" dirty="0">
                          <a:solidFill>
                            <a:schemeClr val="tx1"/>
                          </a:solidFill>
                        </a:rPr>
                        <a:t>                  </a:t>
                      </a:r>
                      <a:r>
                        <a:rPr kumimoji="1" lang="en-US" altLang="ja-JP" sz="1400" baseline="0" dirty="0">
                          <a:solidFill>
                            <a:schemeClr val="tx1"/>
                          </a:solidFill>
                        </a:rPr>
                        <a:t> </a:t>
                      </a:r>
                      <a:r>
                        <a:rPr kumimoji="1" lang="ja-JP" altLang="en-US" sz="1400" baseline="0" dirty="0">
                          <a:solidFill>
                            <a:schemeClr val="tx1"/>
                          </a:solidFill>
                        </a:rPr>
                        <a:t>整数型</a:t>
                      </a:r>
                      <a:br>
                        <a:rPr kumimoji="1" lang="en-US" altLang="ja-JP" sz="1400" baseline="0" dirty="0">
                          <a:solidFill>
                            <a:schemeClr val="tx1"/>
                          </a:solidFill>
                        </a:rPr>
                      </a:br>
                      <a:r>
                        <a:rPr kumimoji="1" lang="en-US" altLang="ja-JP" sz="1400" baseline="0" dirty="0">
                          <a:solidFill>
                            <a:schemeClr val="tx1"/>
                          </a:solidFill>
                        </a:rPr>
                        <a:t>double a</a:t>
                      </a:r>
                      <a:r>
                        <a:rPr kumimoji="1" lang="ja-JP" altLang="en-US" sz="1400" baseline="0" dirty="0">
                          <a:solidFill>
                            <a:schemeClr val="tx1"/>
                          </a:solidFill>
                        </a:rPr>
                        <a:t> </a:t>
                      </a:r>
                      <a:r>
                        <a:rPr kumimoji="1" lang="en-US" altLang="ja-JP" sz="1400" baseline="0" dirty="0">
                          <a:solidFill>
                            <a:schemeClr val="tx1"/>
                          </a:solidFill>
                        </a:rPr>
                        <a:t>=</a:t>
                      </a:r>
                      <a:r>
                        <a:rPr kumimoji="1" lang="ja-JP" altLang="en-US" sz="1400" baseline="0" dirty="0">
                          <a:solidFill>
                            <a:schemeClr val="tx1"/>
                          </a:solidFill>
                        </a:rPr>
                        <a:t> </a:t>
                      </a:r>
                      <a:r>
                        <a:rPr kumimoji="1" lang="en-US" altLang="ja-JP" sz="1400" baseline="0" dirty="0">
                          <a:solidFill>
                            <a:schemeClr val="tx1"/>
                          </a:solidFill>
                        </a:rPr>
                        <a:t>10.0;</a:t>
                      </a:r>
                      <a:r>
                        <a:rPr kumimoji="1" lang="ja-JP" altLang="en-US" sz="1400" baseline="0" dirty="0">
                          <a:solidFill>
                            <a:schemeClr val="tx1"/>
                          </a:solidFill>
                        </a:rPr>
                        <a:t>  浮動小数点型</a:t>
                      </a:r>
                      <a:br>
                        <a:rPr kumimoji="1" lang="en-US" altLang="ja-JP" sz="1400" baseline="0" dirty="0">
                          <a:solidFill>
                            <a:schemeClr val="tx1"/>
                          </a:solidFill>
                        </a:rPr>
                      </a:br>
                      <a:r>
                        <a:rPr kumimoji="1" lang="en-US" altLang="ja-JP" sz="1400" baseline="0" dirty="0">
                          <a:solidFill>
                            <a:schemeClr val="tx1"/>
                          </a:solidFill>
                        </a:rPr>
                        <a:t>char *a</a:t>
                      </a:r>
                      <a:r>
                        <a:rPr kumimoji="1" lang="ja-JP" altLang="en-US" sz="1400" baseline="0" dirty="0">
                          <a:solidFill>
                            <a:schemeClr val="tx1"/>
                          </a:solidFill>
                        </a:rPr>
                        <a:t> </a:t>
                      </a:r>
                      <a:r>
                        <a:rPr kumimoji="1" lang="en-US" altLang="ja-JP" sz="1400" baseline="0" dirty="0">
                          <a:solidFill>
                            <a:schemeClr val="tx1"/>
                          </a:solidFill>
                        </a:rPr>
                        <a:t>=</a:t>
                      </a:r>
                      <a:r>
                        <a:rPr kumimoji="1" lang="ja-JP" altLang="en-US" sz="1400" baseline="0" dirty="0">
                          <a:solidFill>
                            <a:schemeClr val="tx1"/>
                          </a:solidFill>
                        </a:rPr>
                        <a:t> </a:t>
                      </a:r>
                      <a:r>
                        <a:rPr kumimoji="1" lang="en-US" altLang="ja-JP" sz="1400" baseline="0" dirty="0">
                          <a:solidFill>
                            <a:schemeClr val="tx1"/>
                          </a:solidFill>
                        </a:rPr>
                        <a:t>‘10’</a:t>
                      </a:r>
                      <a:r>
                        <a:rPr kumimoji="1" lang="ja-JP" altLang="en-US" sz="1400" baseline="0" dirty="0">
                          <a:solidFill>
                            <a:schemeClr val="tx1"/>
                          </a:solidFill>
                        </a:rPr>
                        <a:t> </a:t>
                      </a:r>
                      <a:r>
                        <a:rPr kumimoji="1" lang="en-US" altLang="ja-JP" sz="1400" baseline="0" dirty="0">
                          <a:solidFill>
                            <a:schemeClr val="tx1"/>
                          </a:solidFill>
                        </a:rPr>
                        <a:t>;</a:t>
                      </a:r>
                      <a:r>
                        <a:rPr kumimoji="1" lang="ja-JP" altLang="en-US" sz="1400" baseline="0" dirty="0">
                          <a:solidFill>
                            <a:schemeClr val="tx1"/>
                          </a:solidFill>
                        </a:rPr>
                        <a:t>    文字列型</a:t>
                      </a:r>
                      <a:br>
                        <a:rPr kumimoji="1" lang="en-US" altLang="ja-JP" sz="1400" dirty="0">
                          <a:solidFill>
                            <a:srgbClr val="FF0000"/>
                          </a:solidFill>
                        </a:rPr>
                      </a:b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 明示的な宣言は必要ない。</a:t>
                      </a:r>
                      <a:br>
                        <a:rPr kumimoji="1" lang="en-US" altLang="ja-JP" sz="1400" dirty="0"/>
                      </a:br>
                      <a:r>
                        <a:rPr kumimoji="1" lang="ja-JP" altLang="en-US" sz="1400" dirty="0"/>
                        <a:t>・ </a:t>
                      </a:r>
                      <a:r>
                        <a:rPr kumimoji="1" lang="en-US" altLang="ja-JP" sz="1400" dirty="0"/>
                        <a:t>my, local</a:t>
                      </a:r>
                      <a:r>
                        <a:rPr kumimoji="1" lang="ja-JP" altLang="en-US" sz="1400" dirty="0"/>
                        <a:t> で明示的に宣言できる。</a:t>
                      </a:r>
                      <a:br>
                        <a:rPr kumimoji="1" lang="en-US" altLang="ja-JP" sz="1400" dirty="0"/>
                      </a:br>
                      <a:r>
                        <a:rPr kumimoji="1" lang="ja-JP" altLang="en-US" sz="1400" dirty="0"/>
                        <a:t>・ </a:t>
                      </a:r>
                      <a:r>
                        <a:rPr kumimoji="1" lang="en-US" altLang="ja-JP" sz="1400" dirty="0"/>
                        <a:t>use strict; </a:t>
                      </a:r>
                      <a:r>
                        <a:rPr kumimoji="1" lang="ja-JP" altLang="en-US" sz="1400" dirty="0"/>
                        <a:t>を使うことで、明示的な変数宣言を必須にできる。</a:t>
                      </a:r>
                      <a:endParaRPr kumimoji="1"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rPr>
                        <a:t>・ 代入する値によって変数の型が決まる。</a:t>
                      </a:r>
                      <a:br>
                        <a:rPr kumimoji="1" lang="en-US" altLang="ja-JP" sz="1400" dirty="0">
                          <a:solidFill>
                            <a:schemeClr val="tx1"/>
                          </a:solidFill>
                        </a:rPr>
                      </a:br>
                      <a:r>
                        <a:rPr kumimoji="1" lang="ja-JP" altLang="en-US" sz="1400" dirty="0">
                          <a:solidFill>
                            <a:schemeClr val="tx1"/>
                          </a:solidFill>
                        </a:rPr>
                        <a:t>・ 値の代入により変数の型も変わる。</a:t>
                      </a:r>
                      <a:br>
                        <a:rPr kumimoji="1" lang="en-US" altLang="ja-JP" sz="1400" dirty="0">
                          <a:solidFill>
                            <a:schemeClr val="tx1"/>
                          </a:solidFill>
                        </a:rPr>
                      </a:br>
                      <a:r>
                        <a:rPr kumimoji="1" lang="en-US" altLang="ja-JP" sz="1400" dirty="0">
                          <a:solidFill>
                            <a:schemeClr val="tx1"/>
                          </a:solidFill>
                        </a:rPr>
                        <a:t>$a</a:t>
                      </a:r>
                      <a:r>
                        <a:rPr kumimoji="1" lang="en-US" altLang="ja-JP" sz="1400" baseline="0" dirty="0">
                          <a:solidFill>
                            <a:schemeClr val="tx1"/>
                          </a:solidFill>
                        </a:rPr>
                        <a:t> = 10 ;</a:t>
                      </a:r>
                      <a:r>
                        <a:rPr kumimoji="1" lang="ja-JP" altLang="en-US" sz="1400" baseline="0" dirty="0">
                          <a:solidFill>
                            <a:schemeClr val="tx1"/>
                          </a:solidFill>
                        </a:rPr>
                        <a:t>          </a:t>
                      </a:r>
                      <a:r>
                        <a:rPr kumimoji="1" lang="en-US" altLang="ja-JP" sz="1400" baseline="0" dirty="0">
                          <a:solidFill>
                            <a:schemeClr val="tx1"/>
                          </a:solidFill>
                        </a:rPr>
                        <a:t> </a:t>
                      </a:r>
                      <a:r>
                        <a:rPr kumimoji="1" lang="ja-JP" altLang="en-US" sz="1400" baseline="0" dirty="0">
                          <a:solidFill>
                            <a:schemeClr val="tx1"/>
                          </a:solidFill>
                        </a:rPr>
                        <a:t>整数型</a:t>
                      </a:r>
                      <a:br>
                        <a:rPr kumimoji="1" lang="en-US" altLang="ja-JP" sz="1400" baseline="0" dirty="0">
                          <a:solidFill>
                            <a:schemeClr val="tx1"/>
                          </a:solidFill>
                        </a:rPr>
                      </a:br>
                      <a:r>
                        <a:rPr kumimoji="1" lang="en-US" altLang="ja-JP" sz="1400" baseline="0" dirty="0">
                          <a:solidFill>
                            <a:schemeClr val="tx1"/>
                          </a:solidFill>
                        </a:rPr>
                        <a:t>my $a</a:t>
                      </a:r>
                      <a:r>
                        <a:rPr kumimoji="1" lang="ja-JP" altLang="en-US" sz="1400" baseline="0" dirty="0">
                          <a:solidFill>
                            <a:schemeClr val="tx1"/>
                          </a:solidFill>
                        </a:rPr>
                        <a:t> </a:t>
                      </a:r>
                      <a:r>
                        <a:rPr kumimoji="1" lang="en-US" altLang="ja-JP" sz="1400" baseline="0" dirty="0">
                          <a:solidFill>
                            <a:schemeClr val="tx1"/>
                          </a:solidFill>
                        </a:rPr>
                        <a:t>=</a:t>
                      </a:r>
                      <a:r>
                        <a:rPr kumimoji="1" lang="ja-JP" altLang="en-US" sz="1400" baseline="0" dirty="0">
                          <a:solidFill>
                            <a:schemeClr val="tx1"/>
                          </a:solidFill>
                        </a:rPr>
                        <a:t> </a:t>
                      </a:r>
                      <a:r>
                        <a:rPr kumimoji="1" lang="en-US" altLang="ja-JP" sz="1400" baseline="0" dirty="0">
                          <a:solidFill>
                            <a:schemeClr val="tx1"/>
                          </a:solidFill>
                        </a:rPr>
                        <a:t>10.0;</a:t>
                      </a:r>
                      <a:r>
                        <a:rPr kumimoji="1" lang="ja-JP" altLang="en-US" sz="1400" baseline="0" dirty="0">
                          <a:solidFill>
                            <a:schemeClr val="tx1"/>
                          </a:solidFill>
                        </a:rPr>
                        <a:t>  浮動小数点型</a:t>
                      </a:r>
                      <a:br>
                        <a:rPr kumimoji="1" lang="en-US" altLang="ja-JP" sz="1400" baseline="0" dirty="0">
                          <a:solidFill>
                            <a:schemeClr val="tx1"/>
                          </a:solidFill>
                        </a:rPr>
                      </a:br>
                      <a:r>
                        <a:rPr kumimoji="1" lang="en-US" altLang="ja-JP" sz="1400" baseline="0" dirty="0">
                          <a:solidFill>
                            <a:schemeClr val="tx1"/>
                          </a:solidFill>
                        </a:rPr>
                        <a:t>my $a</a:t>
                      </a:r>
                      <a:r>
                        <a:rPr kumimoji="1" lang="ja-JP" altLang="en-US" sz="1400" baseline="0" dirty="0">
                          <a:solidFill>
                            <a:schemeClr val="tx1"/>
                          </a:solidFill>
                        </a:rPr>
                        <a:t> </a:t>
                      </a:r>
                      <a:r>
                        <a:rPr kumimoji="1" lang="en-US" altLang="ja-JP" sz="1400" baseline="0" dirty="0">
                          <a:solidFill>
                            <a:schemeClr val="tx1"/>
                          </a:solidFill>
                        </a:rPr>
                        <a:t>=</a:t>
                      </a:r>
                      <a:r>
                        <a:rPr kumimoji="1" lang="ja-JP" altLang="en-US" sz="1400" baseline="0" dirty="0">
                          <a:solidFill>
                            <a:schemeClr val="tx1"/>
                          </a:solidFill>
                        </a:rPr>
                        <a:t> </a:t>
                      </a:r>
                      <a:r>
                        <a:rPr kumimoji="1" lang="en-US" altLang="ja-JP" sz="1400" baseline="0" dirty="0">
                          <a:solidFill>
                            <a:schemeClr val="tx1"/>
                          </a:solidFill>
                        </a:rPr>
                        <a:t>‘10’</a:t>
                      </a:r>
                      <a:r>
                        <a:rPr kumimoji="1" lang="ja-JP" altLang="en-US" sz="1400" baseline="0" dirty="0">
                          <a:solidFill>
                            <a:schemeClr val="tx1"/>
                          </a:solidFill>
                        </a:rPr>
                        <a:t> </a:t>
                      </a:r>
                      <a:r>
                        <a:rPr kumimoji="1" lang="en-US" altLang="ja-JP" sz="1400" baseline="0" dirty="0">
                          <a:solidFill>
                            <a:schemeClr val="tx1"/>
                          </a:solidFill>
                        </a:rPr>
                        <a:t>;</a:t>
                      </a:r>
                      <a:r>
                        <a:rPr kumimoji="1" lang="ja-JP" altLang="en-US" sz="1400" baseline="0" dirty="0">
                          <a:solidFill>
                            <a:schemeClr val="tx1"/>
                          </a:solidFill>
                        </a:rPr>
                        <a:t>  文字列型</a:t>
                      </a:r>
                      <a:endParaRPr kumimoji="1" lang="ja-JP" altLang="en-US" sz="1400" dirty="0"/>
                    </a:p>
                  </a:txBody>
                  <a:tcPr/>
                </a:tc>
                <a:extLst>
                  <a:ext uri="{0D108BD9-81ED-4DB2-BD59-A6C34878D82A}">
                    <a16:rowId xmlns:a16="http://schemas.microsoft.com/office/drawing/2014/main" val="2960111399"/>
                  </a:ext>
                </a:extLst>
              </a:tr>
              <a:tr h="370840">
                <a:tc>
                  <a:txBody>
                    <a:bodyPr/>
                    <a:lstStyle/>
                    <a:p>
                      <a:r>
                        <a:rPr kumimoji="1" lang="ja-JP" altLang="en-US" sz="1400" b="1" dirty="0">
                          <a:solidFill>
                            <a:srgbClr val="0000FF"/>
                          </a:solidFill>
                        </a:rPr>
                        <a:t>文区切り</a:t>
                      </a:r>
                      <a:endParaRPr kumimoji="1" lang="en-US" altLang="ja-JP" sz="1400" b="1" dirty="0">
                        <a:solidFill>
                          <a:srgbClr val="0000FF"/>
                        </a:solidFill>
                      </a:endParaRPr>
                    </a:p>
                    <a:p>
                      <a:r>
                        <a:rPr kumimoji="1" lang="ja-JP" altLang="en-US" sz="1400" dirty="0"/>
                        <a:t>・ 原則として改行で区切り</a:t>
                      </a:r>
                      <a:endParaRPr kumimoji="1" lang="en-US" altLang="ja-JP" sz="1400" dirty="0"/>
                    </a:p>
                    <a:p>
                      <a:r>
                        <a:rPr kumimoji="1" lang="ja-JP" altLang="en-US" sz="1400" dirty="0"/>
                        <a:t>・ 文末に </a:t>
                      </a:r>
                      <a:r>
                        <a:rPr kumimoji="1" lang="en-US" altLang="ja-JP" sz="1400" dirty="0"/>
                        <a:t>;</a:t>
                      </a:r>
                      <a:r>
                        <a:rPr kumimoji="1" lang="ja-JP" altLang="en-US" sz="1400" dirty="0"/>
                        <a:t> をつけてもエラーにはならない</a:t>
                      </a:r>
                      <a:endParaRPr kumimoji="1" lang="en-US" altLang="ja-JP" sz="1400" dirty="0"/>
                    </a:p>
                    <a:p>
                      <a:r>
                        <a:rPr kumimoji="1" lang="ja-JP" altLang="en-US" sz="1400" dirty="0"/>
                        <a:t>・ 継続行を使うには、</a:t>
                      </a:r>
                      <a:r>
                        <a:rPr kumimoji="1" lang="ja-JP" altLang="en-US" sz="1400" b="1" dirty="0">
                          <a:solidFill>
                            <a:srgbClr val="FF0000"/>
                          </a:solidFill>
                        </a:rPr>
                        <a:t>行末に </a:t>
                      </a:r>
                      <a:r>
                        <a:rPr kumimoji="1" lang="en-US" altLang="ja-JP" sz="1400" b="1" dirty="0">
                          <a:solidFill>
                            <a:srgbClr val="FF0000"/>
                          </a:solidFill>
                        </a:rPr>
                        <a:t>\</a:t>
                      </a:r>
                      <a:r>
                        <a:rPr kumimoji="1" lang="ja-JP" altLang="en-US" sz="1400" b="1" dirty="0">
                          <a:solidFill>
                            <a:srgbClr val="FF0000"/>
                          </a:solidFill>
                        </a:rPr>
                        <a:t> をつけ、改行コードをエスケープ</a:t>
                      </a:r>
                      <a:r>
                        <a:rPr kumimoji="1" lang="ja-JP" altLang="en-US" sz="1400" dirty="0"/>
                        <a:t>する</a:t>
                      </a:r>
                      <a:br>
                        <a:rPr kumimoji="1" lang="en-US" altLang="ja-JP" sz="1400" dirty="0"/>
                      </a:br>
                      <a:r>
                        <a:rPr kumimoji="1" lang="ja-JP" altLang="en-US" sz="1400" dirty="0"/>
                        <a:t>・括弧 </a:t>
                      </a:r>
                      <a:r>
                        <a:rPr kumimoji="1" lang="en-US" altLang="ja-JP" sz="1400" dirty="0"/>
                        <a:t>(</a:t>
                      </a:r>
                      <a:r>
                        <a:rPr kumimoji="1" lang="ja-JP" altLang="en-US" sz="1400" dirty="0"/>
                        <a:t> の後に改行をいれても、継続行と判断される。</a:t>
                      </a:r>
                      <a:endParaRPr kumimoji="1" lang="en-US" altLang="ja-JP" sz="1400" dirty="0"/>
                    </a:p>
                  </a:txBody>
                  <a:tcPr/>
                </a:tc>
                <a:tc>
                  <a:txBody>
                    <a:bodyPr/>
                    <a:lstStyle/>
                    <a:p>
                      <a:br>
                        <a:rPr kumimoji="1" lang="en-US" altLang="ja-JP" sz="1400" dirty="0"/>
                      </a:br>
                      <a:r>
                        <a:rPr kumimoji="1" lang="ja-JP" altLang="en-US" sz="1400" dirty="0"/>
                        <a:t>・ </a:t>
                      </a:r>
                      <a:r>
                        <a:rPr kumimoji="1" lang="en-US" altLang="ja-JP" sz="1400" dirty="0"/>
                        <a:t>;</a:t>
                      </a:r>
                      <a:r>
                        <a:rPr kumimoji="1" lang="ja-JP" altLang="en-US" sz="1400" dirty="0"/>
                        <a:t> を見つけると文の区切りになる</a:t>
                      </a:r>
                      <a:endParaRPr kumimoji="1" lang="en-US" altLang="ja-JP" sz="1400" dirty="0"/>
                    </a:p>
                    <a:p>
                      <a:endParaRPr kumimoji="1" lang="en-US" altLang="ja-JP" sz="1400" dirty="0"/>
                    </a:p>
                    <a:p>
                      <a:endParaRPr kumimoji="1" lang="ja-JP" altLang="en-US" sz="1400" dirty="0"/>
                    </a:p>
                  </a:txBody>
                  <a:tcPr/>
                </a:tc>
                <a:tc>
                  <a:txBody>
                    <a:bodyPr/>
                    <a:lstStyle/>
                    <a:p>
                      <a:endParaRPr kumimoji="1" lang="en-US" altLang="ja-JP" sz="1400" dirty="0"/>
                    </a:p>
                    <a:p>
                      <a:r>
                        <a:rPr kumimoji="1" lang="ja-JP" altLang="en-US" sz="1400" dirty="0"/>
                        <a:t>・ </a:t>
                      </a:r>
                      <a:r>
                        <a:rPr kumimoji="1" lang="en-US" altLang="ja-JP" sz="1400" dirty="0"/>
                        <a:t>;</a:t>
                      </a:r>
                      <a:r>
                        <a:rPr kumimoji="1" lang="ja-JP" altLang="en-US" sz="1400" dirty="0"/>
                        <a:t> を見つけると文の区切りになる</a:t>
                      </a:r>
                      <a:br>
                        <a:rPr kumimoji="1" lang="en-US" altLang="ja-JP" sz="1400" dirty="0"/>
                      </a:br>
                      <a:endParaRPr kumimoji="1" lang="en-US" altLang="ja-JP" sz="1400" dirty="0"/>
                    </a:p>
                    <a:p>
                      <a:endParaRPr kumimoji="1" lang="ja-JP" altLang="en-US" sz="1400" dirty="0"/>
                    </a:p>
                  </a:txBody>
                  <a:tcPr/>
                </a:tc>
                <a:extLst>
                  <a:ext uri="{0D108BD9-81ED-4DB2-BD59-A6C34878D82A}">
                    <a16:rowId xmlns:a16="http://schemas.microsoft.com/office/drawing/2014/main" val="2991744849"/>
                  </a:ext>
                </a:extLst>
              </a:tr>
              <a:tr h="370840">
                <a:tc>
                  <a:txBody>
                    <a:bodyPr/>
                    <a:lstStyle/>
                    <a:p>
                      <a:r>
                        <a:rPr kumimoji="1" lang="ja-JP" altLang="en-US" sz="1400" b="1" dirty="0">
                          <a:solidFill>
                            <a:srgbClr val="0000FF"/>
                          </a:solidFill>
                        </a:rPr>
                        <a:t>ブロックの定義</a:t>
                      </a:r>
                      <a:endParaRPr kumimoji="1" lang="en-US" altLang="ja-JP" sz="1400" b="1" dirty="0">
                        <a:solidFill>
                          <a:srgbClr val="0000FF"/>
                        </a:solidFill>
                      </a:endParaRPr>
                    </a:p>
                    <a:p>
                      <a:r>
                        <a:rPr kumimoji="1" lang="ja-JP" altLang="en-US" sz="1400" dirty="0"/>
                        <a:t>・ インデントの大きさが同じ範囲が同一のブロックになる</a:t>
                      </a:r>
                      <a:endParaRPr kumimoji="1" lang="en-US" altLang="ja-JP" sz="1400" dirty="0"/>
                    </a:p>
                    <a:p>
                      <a:endParaRPr kumimoji="1" lang="ja-JP" altLang="en-US" sz="1400" dirty="0"/>
                    </a:p>
                  </a:txBody>
                  <a:tcPr/>
                </a:tc>
                <a:tc>
                  <a:txBody>
                    <a:bodyPr/>
                    <a:lstStyle/>
                    <a:p>
                      <a:endParaRPr kumimoji="1" lang="en-US" altLang="ja-JP" sz="1400" dirty="0"/>
                    </a:p>
                    <a:p>
                      <a:r>
                        <a:rPr kumimoji="1" lang="ja-JP" altLang="en-US" sz="1400" dirty="0"/>
                        <a:t>・ </a:t>
                      </a:r>
                      <a:r>
                        <a:rPr kumimoji="1" lang="en-US" altLang="ja-JP" sz="1400" dirty="0"/>
                        <a:t>{}</a:t>
                      </a:r>
                      <a:r>
                        <a:rPr kumimoji="1" lang="ja-JP" altLang="en-US" sz="1400" dirty="0"/>
                        <a:t> で囲まれた範囲が一つのブロック</a:t>
                      </a:r>
                    </a:p>
                  </a:txBody>
                  <a:tcPr/>
                </a:tc>
                <a:tc>
                  <a:txBody>
                    <a:bodyPr/>
                    <a:lstStyle/>
                    <a:p>
                      <a:endParaRPr kumimoji="1" lang="en-US" altLang="ja-JP" sz="1400" dirty="0"/>
                    </a:p>
                    <a:p>
                      <a:r>
                        <a:rPr kumimoji="1" lang="ja-JP" altLang="en-US" sz="1400" dirty="0"/>
                        <a:t>・ </a:t>
                      </a:r>
                      <a:r>
                        <a:rPr kumimoji="1" lang="en-US" altLang="ja-JP" sz="1400" dirty="0"/>
                        <a:t>{}</a:t>
                      </a:r>
                      <a:r>
                        <a:rPr kumimoji="1" lang="ja-JP" altLang="en-US" sz="1400" dirty="0"/>
                        <a:t> で囲まれた範囲が一つのブロック</a:t>
                      </a:r>
                      <a:endParaRPr kumimoji="1" lang="en-US" altLang="ja-JP" sz="1400" dirty="0"/>
                    </a:p>
                    <a:p>
                      <a:r>
                        <a:rPr kumimoji="1" lang="en-US" altLang="ja-JP" sz="1400" dirty="0"/>
                        <a:t>(</a:t>
                      </a:r>
                      <a:r>
                        <a:rPr kumimoji="1" lang="en-US" altLang="ja-JP" sz="1400" dirty="0" err="1"/>
                        <a:t>pascal</a:t>
                      </a:r>
                      <a:r>
                        <a:rPr kumimoji="1" lang="ja-JP" altLang="en-US" sz="1400" dirty="0"/>
                        <a:t>では </a:t>
                      </a:r>
                      <a:r>
                        <a:rPr kumimoji="1" lang="en-US" altLang="ja-JP" sz="1400" dirty="0"/>
                        <a:t>begin ~ end)</a:t>
                      </a:r>
                      <a:endParaRPr kumimoji="1" lang="ja-JP" altLang="en-US" sz="1400" dirty="0"/>
                    </a:p>
                  </a:txBody>
                  <a:tcPr/>
                </a:tc>
                <a:extLst>
                  <a:ext uri="{0D108BD9-81ED-4DB2-BD59-A6C34878D82A}">
                    <a16:rowId xmlns:a16="http://schemas.microsoft.com/office/drawing/2014/main" val="1475894937"/>
                  </a:ext>
                </a:extLst>
              </a:tr>
            </a:tbl>
          </a:graphicData>
        </a:graphic>
      </p:graphicFrame>
    </p:spTree>
    <p:extLst>
      <p:ext uri="{BB962C8B-B14F-4D97-AF65-F5344CB8AC3E}">
        <p14:creationId xmlns:p14="http://schemas.microsoft.com/office/powerpoint/2010/main" val="637683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en-US" altLang="ja-JP" sz="3600" b="1" dirty="0">
                <a:solidFill>
                  <a:srgbClr val="0000FF"/>
                </a:solidFill>
              </a:rPr>
              <a:t>Python</a:t>
            </a:r>
            <a:r>
              <a:rPr lang="ja-JP" altLang="en-US" sz="3600" b="1" dirty="0">
                <a:solidFill>
                  <a:srgbClr val="0000FF"/>
                </a:solidFill>
              </a:rPr>
              <a:t>と他言語の比較</a:t>
            </a:r>
          </a:p>
        </p:txBody>
      </p:sp>
      <p:graphicFrame>
        <p:nvGraphicFramePr>
          <p:cNvPr id="3" name="表 2"/>
          <p:cNvGraphicFramePr>
            <a:graphicFrameLocks noGrp="1"/>
          </p:cNvGraphicFramePr>
          <p:nvPr/>
        </p:nvGraphicFramePr>
        <p:xfrm>
          <a:off x="101600" y="736600"/>
          <a:ext cx="8915400" cy="3662680"/>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3415075253"/>
                    </a:ext>
                  </a:extLst>
                </a:gridCol>
                <a:gridCol w="2971800">
                  <a:extLst>
                    <a:ext uri="{9D8B030D-6E8A-4147-A177-3AD203B41FA5}">
                      <a16:colId xmlns:a16="http://schemas.microsoft.com/office/drawing/2014/main" val="3880028113"/>
                    </a:ext>
                  </a:extLst>
                </a:gridCol>
                <a:gridCol w="2971800">
                  <a:extLst>
                    <a:ext uri="{9D8B030D-6E8A-4147-A177-3AD203B41FA5}">
                      <a16:colId xmlns:a16="http://schemas.microsoft.com/office/drawing/2014/main" val="3978440440"/>
                    </a:ext>
                  </a:extLst>
                </a:gridCol>
              </a:tblGrid>
              <a:tr h="370840">
                <a:tc>
                  <a:txBody>
                    <a:bodyPr/>
                    <a:lstStyle/>
                    <a:p>
                      <a:r>
                        <a:rPr kumimoji="1" lang="en-US" altLang="ja-JP" dirty="0">
                          <a:solidFill>
                            <a:srgbClr val="FFFF00"/>
                          </a:solidFill>
                        </a:rPr>
                        <a:t>python</a:t>
                      </a:r>
                      <a:endParaRPr kumimoji="1" lang="ja-JP" altLang="en-US" dirty="0">
                        <a:solidFill>
                          <a:srgbClr val="FFFF00"/>
                        </a:solidFill>
                      </a:endParaRPr>
                    </a:p>
                  </a:txBody>
                  <a:tcPr>
                    <a:solidFill>
                      <a:schemeClr val="accent2"/>
                    </a:solidFill>
                  </a:tcPr>
                </a:tc>
                <a:tc>
                  <a:txBody>
                    <a:bodyPr/>
                    <a:lstStyle/>
                    <a:p>
                      <a:r>
                        <a:rPr kumimoji="1" lang="en-US" altLang="ja-JP" dirty="0">
                          <a:solidFill>
                            <a:srgbClr val="FFFF00"/>
                          </a:solidFill>
                        </a:rPr>
                        <a:t>C</a:t>
                      </a:r>
                      <a:endParaRPr kumimoji="1" lang="ja-JP" altLang="en-US" dirty="0">
                        <a:solidFill>
                          <a:srgbClr val="FFFF00"/>
                        </a:solidFill>
                      </a:endParaRPr>
                    </a:p>
                  </a:txBody>
                  <a:tcPr>
                    <a:solidFill>
                      <a:schemeClr val="accent2"/>
                    </a:solidFill>
                  </a:tcPr>
                </a:tc>
                <a:tc>
                  <a:txBody>
                    <a:bodyPr/>
                    <a:lstStyle/>
                    <a:p>
                      <a:r>
                        <a:rPr kumimoji="1" lang="en-US" altLang="ja-JP" dirty="0">
                          <a:solidFill>
                            <a:srgbClr val="FFFF00"/>
                          </a:solidFill>
                        </a:rPr>
                        <a:t>Perl</a:t>
                      </a:r>
                      <a:r>
                        <a:rPr kumimoji="1" lang="ja-JP" altLang="en-US" dirty="0">
                          <a:solidFill>
                            <a:srgbClr val="FFFF00"/>
                          </a:solidFill>
                        </a:rPr>
                        <a:t>など</a:t>
                      </a:r>
                    </a:p>
                  </a:txBody>
                  <a:tcPr>
                    <a:solidFill>
                      <a:schemeClr val="accent2"/>
                    </a:solidFill>
                  </a:tcPr>
                </a:tc>
                <a:extLst>
                  <a:ext uri="{0D108BD9-81ED-4DB2-BD59-A6C34878D82A}">
                    <a16:rowId xmlns:a16="http://schemas.microsoft.com/office/drawing/2014/main" val="1903272105"/>
                  </a:ext>
                </a:extLst>
              </a:tr>
              <a:tr h="370840">
                <a:tc>
                  <a:txBody>
                    <a:bodyPr/>
                    <a:lstStyle/>
                    <a:p>
                      <a:r>
                        <a:rPr kumimoji="1" lang="ja-JP" altLang="en-US" sz="1400" b="1" dirty="0">
                          <a:solidFill>
                            <a:srgbClr val="0000FF"/>
                          </a:solidFill>
                        </a:rPr>
                        <a:t>サブルーチン、関数定義</a:t>
                      </a:r>
                      <a:endParaRPr kumimoji="1" lang="en-US" altLang="ja-JP" sz="1400" b="1" dirty="0">
                        <a:solidFill>
                          <a:srgbClr val="0000FF"/>
                        </a:solidFill>
                      </a:endParaRPr>
                    </a:p>
                    <a:p>
                      <a:r>
                        <a:rPr kumimoji="1" lang="ja-JP" altLang="en-US" sz="1400" dirty="0"/>
                        <a:t>・ </a:t>
                      </a:r>
                      <a:r>
                        <a:rPr kumimoji="1" lang="en-US" altLang="ja-JP" sz="1400" dirty="0" err="1"/>
                        <a:t>def</a:t>
                      </a:r>
                      <a:r>
                        <a:rPr kumimoji="1" lang="ja-JP" altLang="en-US" sz="1400" dirty="0"/>
                        <a:t> 文で関数を定義。</a:t>
                      </a:r>
                      <a:br>
                        <a:rPr kumimoji="1" lang="en-US" altLang="ja-JP" sz="1400" dirty="0"/>
                      </a:br>
                      <a:r>
                        <a:rPr kumimoji="1" lang="ja-JP" altLang="en-US" sz="1400" dirty="0"/>
                        <a:t>・ 同一インデントのブロック範囲が関数</a:t>
                      </a:r>
                      <a:br>
                        <a:rPr kumimoji="1" lang="en-US" altLang="ja-JP" sz="1400" dirty="0"/>
                      </a:br>
                      <a:r>
                        <a:rPr kumimoji="1" lang="ja-JP" altLang="en-US" sz="1400" dirty="0"/>
                        <a:t>・ 引数は関数定義で受け取る</a:t>
                      </a:r>
                      <a:br>
                        <a:rPr kumimoji="1" lang="en-US" altLang="ja-JP" sz="1400" dirty="0"/>
                      </a:br>
                      <a:r>
                        <a:rPr kumimoji="1" lang="ja-JP" altLang="en-US" sz="1400" dirty="0"/>
                        <a:t>・ </a:t>
                      </a:r>
                      <a:r>
                        <a:rPr kumimoji="1" lang="en-US" altLang="ja-JP" sz="1400" dirty="0"/>
                        <a:t>return</a:t>
                      </a:r>
                      <a:r>
                        <a:rPr kumimoji="1" lang="ja-JP" altLang="en-US" sz="1400" dirty="0"/>
                        <a:t>文により戻り値を返すことができる</a:t>
                      </a:r>
                      <a:br>
                        <a:rPr kumimoji="1" lang="en-US" altLang="ja-JP" sz="1400" dirty="0"/>
                      </a:br>
                      <a:r>
                        <a:rPr kumimoji="1" lang="ja-JP" altLang="en-US" sz="1400" dirty="0"/>
                        <a:t>・ 関数自体は関数型の変数</a:t>
                      </a:r>
                      <a:br>
                        <a:rPr kumimoji="1" lang="en-US" altLang="ja-JP" sz="1400" dirty="0"/>
                      </a:br>
                      <a:r>
                        <a:rPr kumimoji="1" lang="en-US" altLang="ja-JP" sz="1400" dirty="0" err="1"/>
                        <a:t>def</a:t>
                      </a:r>
                      <a:r>
                        <a:rPr kumimoji="1" lang="en-US" altLang="ja-JP" sz="1400" dirty="0"/>
                        <a:t> </a:t>
                      </a:r>
                      <a:r>
                        <a:rPr kumimoji="1" lang="en-US" altLang="ja-JP" sz="1400" dirty="0" err="1"/>
                        <a:t>func_name</a:t>
                      </a:r>
                      <a:r>
                        <a:rPr kumimoji="1" lang="en-US" altLang="ja-JP" sz="1400" dirty="0"/>
                        <a:t>(arg1, arg2):</a:t>
                      </a:r>
                    </a:p>
                    <a:p>
                      <a:r>
                        <a:rPr kumimoji="1" lang="en-US" altLang="ja-JP" sz="1400" dirty="0"/>
                        <a:t>    sum</a:t>
                      </a:r>
                      <a:r>
                        <a:rPr kumimoji="1" lang="en-US" altLang="ja-JP" sz="1400" baseline="0" dirty="0"/>
                        <a:t> = arg1 + arg2</a:t>
                      </a:r>
                      <a:br>
                        <a:rPr kumimoji="1" lang="en-US" altLang="ja-JP" sz="1400" baseline="0" dirty="0"/>
                      </a:br>
                      <a:r>
                        <a:rPr kumimoji="1" lang="en-US" altLang="ja-JP" sz="1400" baseline="0" dirty="0"/>
                        <a:t>     return sum</a:t>
                      </a:r>
                      <a:endParaRPr kumimoji="1" lang="ja-JP" altLang="en-US" sz="1400" dirty="0">
                        <a:solidFill>
                          <a:srgbClr val="FF0000"/>
                        </a:solidFill>
                      </a:endParaRPr>
                    </a:p>
                  </a:txBody>
                  <a:tcPr/>
                </a:tc>
                <a:tc>
                  <a:txBody>
                    <a:bodyPr/>
                    <a:lstStyle/>
                    <a:p>
                      <a:endParaRPr kumimoji="1" lang="en-US" altLang="ja-JP" sz="1400" dirty="0">
                        <a:solidFill>
                          <a:srgbClr val="0000FF"/>
                        </a:solidFill>
                      </a:endParaRPr>
                    </a:p>
                    <a:p>
                      <a:r>
                        <a:rPr kumimoji="1" lang="ja-JP" altLang="en-US" sz="1400" dirty="0"/>
                        <a:t>・ 関数型 関数名</a:t>
                      </a:r>
                      <a:r>
                        <a:rPr kumimoji="1" lang="en-US" altLang="ja-JP" sz="1400" dirty="0"/>
                        <a:t>(</a:t>
                      </a:r>
                      <a:r>
                        <a:rPr kumimoji="1" lang="ja-JP" altLang="en-US" sz="1400" dirty="0"/>
                        <a:t>引数</a:t>
                      </a:r>
                      <a:r>
                        <a:rPr kumimoji="1" lang="en-US" altLang="ja-JP" sz="1400" dirty="0"/>
                        <a:t>)</a:t>
                      </a:r>
                      <a:r>
                        <a:rPr kumimoji="1" lang="ja-JP" altLang="en-US" sz="1400" dirty="0"/>
                        <a:t> で関数を定義。</a:t>
                      </a:r>
                      <a:endParaRPr kumimoji="1" lang="en-US" altLang="ja-JP" sz="1400" dirty="0"/>
                    </a:p>
                    <a:p>
                      <a:r>
                        <a:rPr kumimoji="1" lang="ja-JP" altLang="en-US" sz="1400" dirty="0"/>
                        <a:t>・ 値を返さない関数は </a:t>
                      </a:r>
                      <a:r>
                        <a:rPr kumimoji="1" lang="en-US" altLang="ja-JP" sz="1400" dirty="0"/>
                        <a:t>void</a:t>
                      </a:r>
                      <a:r>
                        <a:rPr kumimoji="1" lang="ja-JP" altLang="en-US" sz="1400" dirty="0"/>
                        <a:t>型宣言をする</a:t>
                      </a:r>
                      <a:br>
                        <a:rPr kumimoji="1" lang="en-US" altLang="ja-JP" sz="1400" dirty="0"/>
                      </a:br>
                      <a:r>
                        <a:rPr kumimoji="1" lang="ja-JP" altLang="en-US" sz="1400" dirty="0"/>
                        <a:t>・ 値を返す関数は</a:t>
                      </a:r>
                      <a:r>
                        <a:rPr kumimoji="1" lang="en-US" altLang="ja-JP" sz="1400" dirty="0"/>
                        <a:t>return</a:t>
                      </a:r>
                      <a:r>
                        <a:rPr kumimoji="1" lang="ja-JP" altLang="en-US" sz="1400" dirty="0"/>
                        <a:t>文が必須</a:t>
                      </a:r>
                      <a:br>
                        <a:rPr kumimoji="1" lang="en-US" altLang="ja-JP" sz="1400" dirty="0"/>
                      </a:br>
                      <a:r>
                        <a:rPr kumimoji="1" lang="ja-JP" altLang="en-US" sz="1400" dirty="0"/>
                        <a:t>・ 引数は関数定義で受け取る</a:t>
                      </a:r>
                      <a:br>
                        <a:rPr kumimoji="1" lang="en-US" altLang="ja-JP" sz="1400" dirty="0"/>
                      </a:br>
                      <a:r>
                        <a:rPr kumimoji="1" lang="ja-JP" altLang="en-US" sz="1400" dirty="0"/>
                        <a:t>・ 関数自体は関数型の変数</a:t>
                      </a:r>
                      <a:endParaRPr kumimoji="1" lang="en-US" altLang="ja-JP" sz="1400" dirty="0"/>
                    </a:p>
                    <a:p>
                      <a:r>
                        <a:rPr kumimoji="1" lang="en-US" altLang="ja-JP" sz="1400" dirty="0" err="1"/>
                        <a:t>int</a:t>
                      </a:r>
                      <a:r>
                        <a:rPr kumimoji="1" lang="en-US" altLang="ja-JP" sz="1400" dirty="0"/>
                        <a:t> </a:t>
                      </a:r>
                      <a:r>
                        <a:rPr kumimoji="1" lang="en-US" altLang="ja-JP" sz="1400" dirty="0" err="1"/>
                        <a:t>func_name</a:t>
                      </a:r>
                      <a:r>
                        <a:rPr kumimoji="1" lang="en-US" altLang="ja-JP" sz="1400" dirty="0"/>
                        <a:t>(</a:t>
                      </a:r>
                      <a:r>
                        <a:rPr kumimoji="1" lang="en-US" altLang="ja-JP" sz="1400" dirty="0" err="1"/>
                        <a:t>int</a:t>
                      </a:r>
                      <a:r>
                        <a:rPr kumimoji="1" lang="en-US" altLang="ja-JP" sz="1400" dirty="0"/>
                        <a:t> arg1, </a:t>
                      </a:r>
                      <a:r>
                        <a:rPr kumimoji="1" lang="en-US" altLang="ja-JP" sz="1400" dirty="0" err="1"/>
                        <a:t>int</a:t>
                      </a:r>
                      <a:r>
                        <a:rPr kumimoji="1" lang="en-US" altLang="ja-JP" sz="1400" dirty="0"/>
                        <a:t> arg2) {</a:t>
                      </a:r>
                    </a:p>
                    <a:p>
                      <a:r>
                        <a:rPr kumimoji="1" lang="en-US" altLang="ja-JP" sz="1400" dirty="0"/>
                        <a:t>    </a:t>
                      </a:r>
                      <a:r>
                        <a:rPr kumimoji="1" lang="en-US" altLang="ja-JP" sz="1400" dirty="0" err="1"/>
                        <a:t>int</a:t>
                      </a:r>
                      <a:r>
                        <a:rPr kumimoji="1" lang="en-US" altLang="ja-JP" sz="1400" dirty="0"/>
                        <a:t> sum</a:t>
                      </a:r>
                      <a:r>
                        <a:rPr kumimoji="1" lang="en-US" altLang="ja-JP" sz="1400" baseline="0" dirty="0"/>
                        <a:t> = arg1 + arg2;</a:t>
                      </a:r>
                      <a:br>
                        <a:rPr kumimoji="1" lang="en-US" altLang="ja-JP" sz="1400" baseline="0" dirty="0"/>
                      </a:br>
                      <a:r>
                        <a:rPr kumimoji="1" lang="en-US" altLang="ja-JP" sz="1400" baseline="0" dirty="0"/>
                        <a:t>    return sum;</a:t>
                      </a:r>
                      <a:br>
                        <a:rPr kumimoji="1" lang="en-US" altLang="ja-JP" sz="1400" baseline="0" dirty="0"/>
                      </a:br>
                      <a:r>
                        <a:rPr kumimoji="1" lang="en-US" altLang="ja-JP" sz="1400" baseline="0" dirty="0"/>
                        <a:t>}</a:t>
                      </a:r>
                    </a:p>
                    <a:p>
                      <a:r>
                        <a:rPr kumimoji="1" lang="en-US" altLang="ja-JP" sz="1400" dirty="0"/>
                        <a:t>void </a:t>
                      </a:r>
                      <a:r>
                        <a:rPr kumimoji="1" lang="en-US" altLang="ja-JP" sz="1400" dirty="0" err="1"/>
                        <a:t>func_name</a:t>
                      </a:r>
                      <a:r>
                        <a:rPr kumimoji="1" lang="en-US" altLang="ja-JP" sz="1400" dirty="0"/>
                        <a:t>(</a:t>
                      </a:r>
                      <a:r>
                        <a:rPr kumimoji="1" lang="en-US" altLang="ja-JP" sz="1400" dirty="0" err="1"/>
                        <a:t>int</a:t>
                      </a:r>
                      <a:r>
                        <a:rPr kumimoji="1" lang="en-US" altLang="ja-JP" sz="1400" dirty="0"/>
                        <a:t> arg1,) {</a:t>
                      </a:r>
                    </a:p>
                    <a:p>
                      <a:r>
                        <a:rPr kumimoji="1" lang="en-US" altLang="ja-JP" sz="1400" dirty="0"/>
                        <a:t>    </a:t>
                      </a:r>
                      <a:r>
                        <a:rPr kumimoji="1" lang="en-US" altLang="ja-JP" sz="1400" baseline="0" dirty="0"/>
                        <a:t> </a:t>
                      </a:r>
                      <a:r>
                        <a:rPr kumimoji="1" lang="en-US" altLang="ja-JP" sz="1400" baseline="0" dirty="0" err="1"/>
                        <a:t>printf</a:t>
                      </a:r>
                      <a:r>
                        <a:rPr kumimoji="1" lang="en-US" altLang="ja-JP" sz="1400" baseline="0" dirty="0"/>
                        <a:t>(“</a:t>
                      </a:r>
                      <a:r>
                        <a:rPr kumimoji="1" lang="en-US" altLang="ja-JP" sz="1400" baseline="0" dirty="0" err="1"/>
                        <a:t>arg</a:t>
                      </a:r>
                      <a:r>
                        <a:rPr kumimoji="1" lang="en-US" altLang="ja-JP" sz="1400" baseline="0" dirty="0"/>
                        <a:t> = %d\n”, arg1);</a:t>
                      </a:r>
                    </a:p>
                    <a:p>
                      <a:r>
                        <a:rPr kumimoji="1" lang="en-US" altLang="ja-JP" sz="1400" baseline="0" dirty="0"/>
                        <a:t>}</a:t>
                      </a:r>
                      <a:br>
                        <a:rPr kumimoji="1" lang="en-US" altLang="ja-JP" sz="1400" baseline="0" dirty="0"/>
                      </a:b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r>
                        <a:rPr kumimoji="1" lang="ja-JP" altLang="en-US" sz="1400" dirty="0"/>
                        <a:t>・ </a:t>
                      </a:r>
                      <a:r>
                        <a:rPr kumimoji="1" lang="en-US" altLang="ja-JP" sz="1400" dirty="0"/>
                        <a:t>sub</a:t>
                      </a:r>
                      <a:r>
                        <a:rPr kumimoji="1" lang="ja-JP" altLang="en-US" sz="1400" dirty="0"/>
                        <a:t> 文で関数を定義</a:t>
                      </a:r>
                      <a:endParaRPr kumimoji="1" lang="en-US" altLang="ja-JP" sz="1400" dirty="0"/>
                    </a:p>
                    <a:p>
                      <a:r>
                        <a:rPr kumimoji="1" lang="ja-JP" altLang="en-US" sz="1400" dirty="0"/>
                        <a:t>・ </a:t>
                      </a:r>
                      <a:r>
                        <a:rPr kumimoji="1" lang="en-US" altLang="ja-JP" sz="1400" dirty="0"/>
                        <a:t>return</a:t>
                      </a:r>
                      <a:r>
                        <a:rPr kumimoji="1" lang="ja-JP" altLang="en-US" sz="1400" dirty="0"/>
                        <a:t>文により戻り値を返すことができる</a:t>
                      </a:r>
                      <a:br>
                        <a:rPr kumimoji="1" lang="en-US" altLang="ja-JP" sz="1400" dirty="0"/>
                      </a:br>
                      <a:r>
                        <a:rPr kumimoji="1" lang="ja-JP" altLang="en-US" sz="1400" dirty="0"/>
                        <a:t>・ </a:t>
                      </a:r>
                      <a:r>
                        <a:rPr kumimoji="1" lang="en-US" altLang="ja-JP" sz="1400" dirty="0"/>
                        <a:t>return</a:t>
                      </a:r>
                      <a:r>
                        <a:rPr kumimoji="1" lang="ja-JP" altLang="en-US" sz="1400" dirty="0"/>
                        <a:t>で戻り値を返さない場合、戻り値は </a:t>
                      </a:r>
                      <a:r>
                        <a:rPr kumimoji="1" lang="en-US" altLang="ja-JP" sz="1400" dirty="0" err="1"/>
                        <a:t>undef</a:t>
                      </a:r>
                      <a:r>
                        <a:rPr kumimoji="1" lang="ja-JP" altLang="en-US" sz="1400" dirty="0"/>
                        <a:t> になる</a:t>
                      </a:r>
                      <a:endParaRPr kumimoji="1" lang="en-US" altLang="ja-JP" sz="1400" dirty="0"/>
                    </a:p>
                    <a:p>
                      <a:r>
                        <a:rPr kumimoji="1" lang="ja-JP" altLang="en-US" sz="1400" dirty="0"/>
                        <a:t>・ </a:t>
                      </a:r>
                      <a:r>
                        <a:rPr kumimoji="1" lang="ja-JP" altLang="en-US" sz="1400" b="1" dirty="0">
                          <a:solidFill>
                            <a:srgbClr val="FF0000"/>
                          </a:solidFill>
                        </a:rPr>
                        <a:t>引数は関数内で </a:t>
                      </a:r>
                      <a:r>
                        <a:rPr kumimoji="1" lang="en-US" altLang="ja-JP" sz="1400" b="1" dirty="0">
                          <a:solidFill>
                            <a:srgbClr val="FF0000"/>
                          </a:solidFill>
                        </a:rPr>
                        <a:t>@_</a:t>
                      </a:r>
                      <a:r>
                        <a:rPr kumimoji="1" lang="ja-JP" altLang="en-US" sz="1400" b="1" dirty="0">
                          <a:solidFill>
                            <a:srgbClr val="FF0000"/>
                          </a:solidFill>
                        </a:rPr>
                        <a:t> リスト変数として受け取る</a:t>
                      </a:r>
                      <a:r>
                        <a:rPr kumimoji="1" lang="en-US" altLang="ja-JP" sz="1400" b="1" dirty="0">
                          <a:solidFill>
                            <a:srgbClr val="FF0000"/>
                          </a:solidFill>
                        </a:rPr>
                        <a:t>:</a:t>
                      </a:r>
                      <a:r>
                        <a:rPr kumimoji="1" lang="ja-JP" altLang="en-US" sz="1400" b="1" dirty="0">
                          <a:solidFill>
                            <a:srgbClr val="FF0000"/>
                          </a:solidFill>
                        </a:rPr>
                        <a:t> 関数内でわかりやすい名前の変数に展開する方がいい</a:t>
                      </a:r>
                      <a:endParaRPr kumimoji="1" lang="en-US" altLang="ja-JP" sz="1400" b="1" dirty="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 関数自体は関数型の変数</a:t>
                      </a:r>
                      <a:endParaRPr kumimoji="1" lang="en-US" altLang="ja-JP" sz="1400" dirty="0"/>
                    </a:p>
                    <a:p>
                      <a:r>
                        <a:rPr kumimoji="1" lang="en-US" altLang="ja-JP" sz="1400" dirty="0"/>
                        <a:t>sub </a:t>
                      </a:r>
                      <a:r>
                        <a:rPr kumimoji="1" lang="en-US" altLang="ja-JP" sz="1400" dirty="0" err="1"/>
                        <a:t>func_name</a:t>
                      </a:r>
                      <a:r>
                        <a:rPr kumimoji="1" lang="en-US" altLang="ja-JP" sz="1400" dirty="0"/>
                        <a:t>  {</a:t>
                      </a:r>
                    </a:p>
                    <a:p>
                      <a:r>
                        <a:rPr kumimoji="1" lang="en-US" altLang="ja-JP" sz="1400" dirty="0"/>
                        <a:t>   </a:t>
                      </a:r>
                      <a:r>
                        <a:rPr kumimoji="1" lang="en-US" altLang="ja-JP" sz="1400" baseline="0" dirty="0"/>
                        <a:t> my </a:t>
                      </a:r>
                      <a:r>
                        <a:rPr kumimoji="1" lang="en-US" altLang="ja-JP" sz="1400" dirty="0"/>
                        <a:t>($arg1, $arg2)  = @_;</a:t>
                      </a:r>
                    </a:p>
                    <a:p>
                      <a:r>
                        <a:rPr kumimoji="1" lang="en-US" altLang="ja-JP" sz="1400" dirty="0"/>
                        <a:t>    $sum</a:t>
                      </a:r>
                      <a:r>
                        <a:rPr kumimoji="1" lang="en-US" altLang="ja-JP" sz="1400" baseline="0" dirty="0"/>
                        <a:t> = $arg1 + $arg2;</a:t>
                      </a:r>
                      <a:br>
                        <a:rPr kumimoji="1" lang="en-US" altLang="ja-JP" sz="1400" baseline="0" dirty="0"/>
                      </a:br>
                      <a:r>
                        <a:rPr kumimoji="1" lang="en-US" altLang="ja-JP" sz="1400" baseline="0" dirty="0"/>
                        <a:t>    return $sum;</a:t>
                      </a:r>
                      <a:br>
                        <a:rPr kumimoji="1" lang="en-US" altLang="ja-JP" sz="1400" baseline="0" dirty="0"/>
                      </a:br>
                      <a:r>
                        <a:rPr kumimoji="1" lang="en-US" altLang="ja-JP" sz="1400" baseline="0" dirty="0"/>
                        <a:t>}</a:t>
                      </a:r>
                    </a:p>
                  </a:txBody>
                  <a:tcPr/>
                </a:tc>
                <a:extLst>
                  <a:ext uri="{0D108BD9-81ED-4DB2-BD59-A6C34878D82A}">
                    <a16:rowId xmlns:a16="http://schemas.microsoft.com/office/drawing/2014/main" val="1608260129"/>
                  </a:ext>
                </a:extLst>
              </a:tr>
            </a:tbl>
          </a:graphicData>
        </a:graphic>
      </p:graphicFrame>
    </p:spTree>
    <p:extLst>
      <p:ext uri="{BB962C8B-B14F-4D97-AF65-F5344CB8AC3E}">
        <p14:creationId xmlns:p14="http://schemas.microsoft.com/office/powerpoint/2010/main" val="752023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nvGraphicFramePr>
        <p:xfrm>
          <a:off x="774700" y="2282475"/>
          <a:ext cx="8001000" cy="3933494"/>
        </p:xfrm>
        <a:graphic>
          <a:graphicData uri="http://schemas.openxmlformats.org/drawingml/2006/table">
            <a:tbl>
              <a:tblPr firstRow="1" bandRow="1">
                <a:tableStyleId>{5C22544A-7EE6-4342-B048-85BDC9FD1C3A}</a:tableStyleId>
              </a:tblPr>
              <a:tblGrid>
                <a:gridCol w="4467225">
                  <a:extLst>
                    <a:ext uri="{9D8B030D-6E8A-4147-A177-3AD203B41FA5}">
                      <a16:colId xmlns:a16="http://schemas.microsoft.com/office/drawing/2014/main" val="1929308653"/>
                    </a:ext>
                  </a:extLst>
                </a:gridCol>
                <a:gridCol w="3533775">
                  <a:extLst>
                    <a:ext uri="{9D8B030D-6E8A-4147-A177-3AD203B41FA5}">
                      <a16:colId xmlns:a16="http://schemas.microsoft.com/office/drawing/2014/main" val="4294845617"/>
                    </a:ext>
                  </a:extLst>
                </a:gridCol>
              </a:tblGrid>
              <a:tr h="3933494">
                <a:tc>
                  <a:txBody>
                    <a:bodyPr/>
                    <a:lstStyle/>
                    <a:p>
                      <a:r>
                        <a:rPr lang="en-US" altLang="ja-JP" sz="1400" b="1" dirty="0">
                          <a:solidFill>
                            <a:srgbClr val="0000FF"/>
                          </a:solidFill>
                        </a:rPr>
                        <a:t>global1.py</a:t>
                      </a:r>
                    </a:p>
                    <a:p>
                      <a:endParaRPr lang="en-US" altLang="ja-JP" sz="1400" b="0" dirty="0">
                        <a:solidFill>
                          <a:schemeClr val="tx1"/>
                        </a:solidFill>
                      </a:endParaRPr>
                    </a:p>
                    <a:p>
                      <a:r>
                        <a:rPr lang="en-US" altLang="ja-JP" sz="1400" b="0" dirty="0">
                          <a:solidFill>
                            <a:schemeClr val="tx1"/>
                          </a:solidFill>
                        </a:rPr>
                        <a:t>a = 1</a:t>
                      </a:r>
                    </a:p>
                    <a:p>
                      <a:endParaRPr lang="en-US" altLang="ja-JP" sz="1400" b="0" dirty="0">
                        <a:solidFill>
                          <a:schemeClr val="tx1"/>
                        </a:solidFill>
                      </a:endParaRPr>
                    </a:p>
                    <a:p>
                      <a:r>
                        <a:rPr lang="en-US" altLang="ja-JP" sz="1400" b="0" dirty="0" err="1">
                          <a:solidFill>
                            <a:schemeClr val="tx1"/>
                          </a:solidFill>
                        </a:rPr>
                        <a:t>def</a:t>
                      </a:r>
                      <a:r>
                        <a:rPr lang="en-US" altLang="ja-JP" sz="1400" b="0" dirty="0">
                          <a:solidFill>
                            <a:schemeClr val="tx1"/>
                          </a:solidFill>
                        </a:rPr>
                        <a:t> f():</a:t>
                      </a:r>
                    </a:p>
                    <a:p>
                      <a:r>
                        <a:rPr lang="en-US" altLang="ja-JP" sz="1400" b="0" dirty="0">
                          <a:solidFill>
                            <a:schemeClr val="tx1"/>
                          </a:solidFill>
                        </a:rPr>
                        <a:t>   </a:t>
                      </a:r>
                      <a:r>
                        <a:rPr lang="en-US" altLang="ja-JP" sz="1400" b="1" dirty="0">
                          <a:solidFill>
                            <a:srgbClr val="FF0000"/>
                          </a:solidFill>
                        </a:rPr>
                        <a:t> a = 2</a:t>
                      </a:r>
                      <a:r>
                        <a:rPr lang="ja-JP" altLang="en-US" sz="1400" b="1" dirty="0">
                          <a:solidFill>
                            <a:srgbClr val="FF0000"/>
                          </a:solidFill>
                        </a:rPr>
                        <a:t>　　　　局所変数を生成、大域変数は変えない</a:t>
                      </a:r>
                      <a:endParaRPr lang="en-US" altLang="ja-JP" sz="1400" b="1" dirty="0">
                        <a:solidFill>
                          <a:srgbClr val="FF0000"/>
                        </a:solidFill>
                      </a:endParaRPr>
                    </a:p>
                    <a:p>
                      <a:r>
                        <a:rPr lang="en-US" altLang="ja-JP" sz="1400" b="0" dirty="0">
                          <a:solidFill>
                            <a:schemeClr val="tx1"/>
                          </a:solidFill>
                        </a:rPr>
                        <a:t>    print(</a:t>
                      </a:r>
                      <a:r>
                        <a:rPr lang="ja-JP" altLang="en-US" sz="1400" b="0" dirty="0">
                          <a:solidFill>
                            <a:schemeClr val="tx1"/>
                          </a:solidFill>
                        </a:rPr>
                        <a:t>“</a:t>
                      </a:r>
                      <a:r>
                        <a:rPr lang="en-US" altLang="ja-JP" sz="1400" b="0" dirty="0">
                          <a:solidFill>
                            <a:schemeClr val="tx1"/>
                          </a:solidFill>
                        </a:rPr>
                        <a:t>in </a:t>
                      </a:r>
                      <a:r>
                        <a:rPr lang="en-US" altLang="ja-JP" sz="1400" b="0" dirty="0" err="1">
                          <a:solidFill>
                            <a:schemeClr val="tx1"/>
                          </a:solidFill>
                        </a:rPr>
                        <a:t>func</a:t>
                      </a:r>
                      <a:r>
                        <a:rPr lang="en-US" altLang="ja-JP" sz="1400" b="0" dirty="0">
                          <a:solidFill>
                            <a:schemeClr val="tx1"/>
                          </a:solidFill>
                        </a:rPr>
                        <a:t>:”, a)</a:t>
                      </a:r>
                    </a:p>
                    <a:p>
                      <a:endParaRPr lang="en-US" altLang="ja-JP" sz="1400" b="0" dirty="0">
                        <a:solidFill>
                          <a:schemeClr val="tx1"/>
                        </a:solidFill>
                      </a:endParaRPr>
                    </a:p>
                    <a:p>
                      <a:r>
                        <a:rPr lang="en-US" altLang="ja-JP" sz="1400" b="0" dirty="0">
                          <a:solidFill>
                            <a:schemeClr val="tx1"/>
                          </a:solidFill>
                        </a:rPr>
                        <a:t>print(“outer func1:”, a)</a:t>
                      </a:r>
                    </a:p>
                    <a:p>
                      <a:r>
                        <a:rPr lang="en-US" altLang="ja-JP" sz="1400" b="0" dirty="0">
                          <a:solidFill>
                            <a:schemeClr val="tx1"/>
                          </a:solidFill>
                        </a:rPr>
                        <a:t>f()</a:t>
                      </a:r>
                    </a:p>
                    <a:p>
                      <a:r>
                        <a:rPr lang="en-US" altLang="ja-JP" sz="1400" b="0" dirty="0">
                          <a:solidFill>
                            <a:schemeClr val="tx1"/>
                          </a:solidFill>
                        </a:rPr>
                        <a:t>print(</a:t>
                      </a:r>
                      <a:r>
                        <a:rPr lang="ja-JP" altLang="en-US" sz="1400" b="0" dirty="0">
                          <a:solidFill>
                            <a:schemeClr val="tx1"/>
                          </a:solidFill>
                        </a:rPr>
                        <a:t>“</a:t>
                      </a:r>
                      <a:r>
                        <a:rPr lang="en-US" altLang="ja-JP" sz="1400" b="0" dirty="0">
                          <a:solidFill>
                            <a:schemeClr val="tx1"/>
                          </a:solidFill>
                        </a:rPr>
                        <a:t>outer func2:”, a)</a:t>
                      </a:r>
                    </a:p>
                    <a:p>
                      <a:endParaRPr lang="en-US" altLang="ja-JP" sz="1400" b="0" dirty="0">
                        <a:solidFill>
                          <a:schemeClr val="tx1"/>
                        </a:solidFill>
                      </a:endParaRPr>
                    </a:p>
                    <a:p>
                      <a:r>
                        <a:rPr lang="ja-JP" altLang="en-US" sz="1400" b="0" dirty="0">
                          <a:solidFill>
                            <a:schemeClr val="tx1"/>
                          </a:solidFill>
                        </a:rPr>
                        <a:t>実行結果</a:t>
                      </a:r>
                      <a:endParaRPr lang="en-US" altLang="ja-JP" sz="1400" b="0" dirty="0">
                        <a:solidFill>
                          <a:schemeClr val="tx1"/>
                        </a:solidFill>
                      </a:endParaRPr>
                    </a:p>
                    <a:p>
                      <a:r>
                        <a:rPr lang="en-US" altLang="ja-JP" sz="1400" b="0" dirty="0">
                          <a:solidFill>
                            <a:schemeClr val="tx1"/>
                          </a:solidFill>
                        </a:rPr>
                        <a:t>outer</a:t>
                      </a:r>
                      <a:r>
                        <a:rPr lang="ja-JP" altLang="en-US" sz="1400" b="0" dirty="0">
                          <a:solidFill>
                            <a:schemeClr val="tx1"/>
                          </a:solidFill>
                        </a:rPr>
                        <a:t> </a:t>
                      </a:r>
                      <a:r>
                        <a:rPr lang="en-US" altLang="ja-JP" sz="1400" b="0" dirty="0">
                          <a:solidFill>
                            <a:schemeClr val="tx1"/>
                          </a:solidFill>
                        </a:rPr>
                        <a:t>func1:</a:t>
                      </a:r>
                      <a:r>
                        <a:rPr lang="ja-JP" altLang="en-US" sz="1400" b="0" dirty="0">
                          <a:solidFill>
                            <a:schemeClr val="tx1"/>
                          </a:solidFill>
                        </a:rPr>
                        <a:t> </a:t>
                      </a:r>
                      <a:r>
                        <a:rPr lang="en-US" altLang="ja-JP" sz="1400" b="0" dirty="0">
                          <a:solidFill>
                            <a:schemeClr val="tx1"/>
                          </a:solidFill>
                        </a:rPr>
                        <a:t>1</a:t>
                      </a:r>
                      <a:r>
                        <a:rPr lang="ja-JP" altLang="en-US" sz="1400" b="0" dirty="0">
                          <a:solidFill>
                            <a:schemeClr val="tx1"/>
                          </a:solidFill>
                        </a:rPr>
                        <a:t> 　　　大域変数</a:t>
                      </a:r>
                      <a:endParaRPr lang="en-US" altLang="ja-JP" sz="1400" b="0" dirty="0">
                        <a:solidFill>
                          <a:schemeClr val="tx1"/>
                        </a:solidFill>
                      </a:endParaRPr>
                    </a:p>
                    <a:p>
                      <a:r>
                        <a:rPr lang="en-US" altLang="ja-JP" sz="1400" b="0" dirty="0">
                          <a:solidFill>
                            <a:schemeClr val="tx1"/>
                          </a:solidFill>
                        </a:rPr>
                        <a:t>in</a:t>
                      </a:r>
                      <a:r>
                        <a:rPr lang="ja-JP" altLang="en-US" sz="1400" b="0" dirty="0">
                          <a:solidFill>
                            <a:schemeClr val="tx1"/>
                          </a:solidFill>
                        </a:rPr>
                        <a:t> </a:t>
                      </a:r>
                      <a:r>
                        <a:rPr lang="en-US" altLang="ja-JP" sz="1400" b="0" dirty="0" err="1">
                          <a:solidFill>
                            <a:schemeClr val="tx1"/>
                          </a:solidFill>
                        </a:rPr>
                        <a:t>func</a:t>
                      </a:r>
                      <a:r>
                        <a:rPr lang="en-US" altLang="ja-JP" sz="1400" b="0" dirty="0">
                          <a:solidFill>
                            <a:schemeClr val="tx1"/>
                          </a:solidFill>
                        </a:rPr>
                        <a:t>:</a:t>
                      </a:r>
                      <a:r>
                        <a:rPr lang="ja-JP" altLang="en-US" sz="1400" b="0" dirty="0">
                          <a:solidFill>
                            <a:schemeClr val="tx1"/>
                          </a:solidFill>
                        </a:rPr>
                        <a:t> </a:t>
                      </a:r>
                      <a:r>
                        <a:rPr lang="en-US" altLang="ja-JP" sz="1400" b="0" dirty="0">
                          <a:solidFill>
                            <a:schemeClr val="tx1"/>
                          </a:solidFill>
                        </a:rPr>
                        <a:t>2</a:t>
                      </a:r>
                      <a:r>
                        <a:rPr lang="ja-JP" altLang="en-US" sz="1400" b="0" dirty="0">
                          <a:solidFill>
                            <a:schemeClr val="tx1"/>
                          </a:solidFill>
                        </a:rPr>
                        <a:t>　　   　　　</a:t>
                      </a:r>
                      <a:r>
                        <a:rPr lang="ja-JP" altLang="en-US" sz="1400" b="1" dirty="0">
                          <a:solidFill>
                            <a:srgbClr val="FF0000"/>
                          </a:solidFill>
                        </a:rPr>
                        <a:t>局所</a:t>
                      </a:r>
                      <a:r>
                        <a:rPr lang="ja-JP" altLang="en-US" sz="1400" b="0" dirty="0">
                          <a:solidFill>
                            <a:schemeClr val="tx1"/>
                          </a:solidFill>
                        </a:rPr>
                        <a:t>変数　</a:t>
                      </a:r>
                      <a:endParaRPr lang="en-US" altLang="ja-JP" sz="14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b="1" dirty="0">
                          <a:solidFill>
                            <a:srgbClr val="FF0000"/>
                          </a:solidFill>
                        </a:rPr>
                        <a:t>outer</a:t>
                      </a:r>
                      <a:r>
                        <a:rPr lang="ja-JP" altLang="en-US" sz="1400" b="1" dirty="0">
                          <a:solidFill>
                            <a:srgbClr val="FF0000"/>
                          </a:solidFill>
                        </a:rPr>
                        <a:t> </a:t>
                      </a:r>
                      <a:r>
                        <a:rPr lang="en-US" altLang="ja-JP" sz="1400" b="1" dirty="0">
                          <a:solidFill>
                            <a:srgbClr val="FF0000"/>
                          </a:solidFill>
                        </a:rPr>
                        <a:t>func2:</a:t>
                      </a:r>
                      <a:r>
                        <a:rPr lang="ja-JP" altLang="en-US" sz="1400" b="1" dirty="0">
                          <a:solidFill>
                            <a:srgbClr val="FF0000"/>
                          </a:solidFill>
                        </a:rPr>
                        <a:t> </a:t>
                      </a:r>
                      <a:r>
                        <a:rPr lang="en-US" altLang="ja-JP" sz="1400" b="1" dirty="0">
                          <a:solidFill>
                            <a:srgbClr val="FF0000"/>
                          </a:solidFill>
                        </a:rPr>
                        <a:t>1</a:t>
                      </a:r>
                      <a:r>
                        <a:rPr lang="ja-JP" altLang="en-US" sz="1400" b="1" dirty="0">
                          <a:solidFill>
                            <a:srgbClr val="FF0000"/>
                          </a:solidFill>
                        </a:rPr>
                        <a:t>　　　大域変数</a:t>
                      </a:r>
                      <a:endParaRPr lang="en-US" altLang="ja-JP" sz="1400" b="1" dirty="0">
                        <a:solidFill>
                          <a:srgbClr val="FF0000"/>
                        </a:solidFill>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b="1" dirty="0">
                          <a:solidFill>
                            <a:srgbClr val="0000FF"/>
                          </a:solidFill>
                        </a:rPr>
                        <a:t>global2.py</a:t>
                      </a:r>
                    </a:p>
                    <a:p>
                      <a:endParaRPr lang="en-US" altLang="ja-JP" sz="1400" b="0" dirty="0">
                        <a:solidFill>
                          <a:schemeClr val="tx1"/>
                        </a:solidFill>
                      </a:endParaRPr>
                    </a:p>
                    <a:p>
                      <a:r>
                        <a:rPr lang="en-US" altLang="ja-JP" sz="1400" b="0" dirty="0">
                          <a:solidFill>
                            <a:schemeClr val="tx1"/>
                          </a:solidFill>
                        </a:rPr>
                        <a:t>a = 1</a:t>
                      </a:r>
                    </a:p>
                    <a:p>
                      <a:endParaRPr lang="en-US" altLang="ja-JP" sz="1400" b="0" dirty="0">
                        <a:solidFill>
                          <a:schemeClr val="tx1"/>
                        </a:solidFill>
                      </a:endParaRPr>
                    </a:p>
                    <a:p>
                      <a:r>
                        <a:rPr lang="en-US" altLang="ja-JP" sz="1400" b="0" dirty="0" err="1">
                          <a:solidFill>
                            <a:schemeClr val="tx1"/>
                          </a:solidFill>
                        </a:rPr>
                        <a:t>def</a:t>
                      </a:r>
                      <a:r>
                        <a:rPr lang="en-US" altLang="ja-JP" sz="1400" b="0" dirty="0">
                          <a:solidFill>
                            <a:schemeClr val="tx1"/>
                          </a:solidFill>
                        </a:rPr>
                        <a:t> f():</a:t>
                      </a:r>
                    </a:p>
                    <a:p>
                      <a:r>
                        <a:rPr lang="ja-JP" altLang="en-US" sz="1400" b="0" dirty="0">
                          <a:solidFill>
                            <a:schemeClr val="tx1"/>
                          </a:solidFill>
                        </a:rPr>
                        <a:t>   </a:t>
                      </a:r>
                      <a:r>
                        <a:rPr lang="ja-JP" altLang="en-US" sz="1400" b="1" dirty="0">
                          <a:solidFill>
                            <a:srgbClr val="FF0000"/>
                          </a:solidFill>
                        </a:rPr>
                        <a:t> </a:t>
                      </a:r>
                      <a:r>
                        <a:rPr lang="en-US" altLang="ja-JP" sz="1400" b="1" dirty="0">
                          <a:solidFill>
                            <a:srgbClr val="FF0000"/>
                          </a:solidFill>
                        </a:rPr>
                        <a:t>global</a:t>
                      </a:r>
                      <a:r>
                        <a:rPr lang="ja-JP" altLang="en-US" sz="1400" b="1" dirty="0">
                          <a:solidFill>
                            <a:srgbClr val="FF0000"/>
                          </a:solidFill>
                        </a:rPr>
                        <a:t> </a:t>
                      </a:r>
                      <a:r>
                        <a:rPr lang="en-US" altLang="ja-JP" sz="1400" b="1" dirty="0">
                          <a:solidFill>
                            <a:srgbClr val="FF0000"/>
                          </a:solidFill>
                        </a:rPr>
                        <a:t>a</a:t>
                      </a:r>
                    </a:p>
                    <a:p>
                      <a:r>
                        <a:rPr lang="en-US" altLang="ja-JP" sz="1400" b="1" dirty="0">
                          <a:solidFill>
                            <a:srgbClr val="FF0000"/>
                          </a:solidFill>
                        </a:rPr>
                        <a:t>    a = 2</a:t>
                      </a:r>
                      <a:r>
                        <a:rPr lang="ja-JP" altLang="en-US" sz="1400" b="1" dirty="0">
                          <a:solidFill>
                            <a:srgbClr val="FF0000"/>
                          </a:solidFill>
                        </a:rPr>
                        <a:t>　　　　　　　　　　大域変数に代入</a:t>
                      </a:r>
                      <a:endParaRPr lang="en-US" altLang="ja-JP" sz="1400" b="1" dirty="0">
                        <a:solidFill>
                          <a:srgbClr val="FF0000"/>
                        </a:solidFill>
                      </a:endParaRPr>
                    </a:p>
                    <a:p>
                      <a:r>
                        <a:rPr lang="en-US" altLang="ja-JP" sz="1400" b="0" dirty="0">
                          <a:solidFill>
                            <a:schemeClr val="tx1"/>
                          </a:solidFill>
                        </a:rPr>
                        <a:t>    print(</a:t>
                      </a:r>
                      <a:r>
                        <a:rPr lang="ja-JP" altLang="en-US" sz="1400" b="0" dirty="0">
                          <a:solidFill>
                            <a:schemeClr val="tx1"/>
                          </a:solidFill>
                        </a:rPr>
                        <a:t>“</a:t>
                      </a:r>
                      <a:r>
                        <a:rPr lang="en-US" altLang="ja-JP" sz="1400" b="0" dirty="0">
                          <a:solidFill>
                            <a:schemeClr val="tx1"/>
                          </a:solidFill>
                        </a:rPr>
                        <a:t>in </a:t>
                      </a:r>
                      <a:r>
                        <a:rPr lang="en-US" altLang="ja-JP" sz="1400" b="0" dirty="0" err="1">
                          <a:solidFill>
                            <a:schemeClr val="tx1"/>
                          </a:solidFill>
                        </a:rPr>
                        <a:t>func</a:t>
                      </a:r>
                      <a:r>
                        <a:rPr lang="en-US" altLang="ja-JP" sz="1400" b="0" dirty="0">
                          <a:solidFill>
                            <a:schemeClr val="tx1"/>
                          </a:solidFill>
                        </a:rPr>
                        <a:t>:”, a)</a:t>
                      </a:r>
                    </a:p>
                    <a:p>
                      <a:endParaRPr lang="en-US" altLang="ja-JP" sz="1400" b="0" dirty="0">
                        <a:solidFill>
                          <a:schemeClr val="tx1"/>
                        </a:solidFill>
                      </a:endParaRPr>
                    </a:p>
                    <a:p>
                      <a:r>
                        <a:rPr lang="en-US" altLang="ja-JP" sz="1400" b="0" dirty="0">
                          <a:solidFill>
                            <a:schemeClr val="tx1"/>
                          </a:solidFill>
                        </a:rPr>
                        <a:t>print(</a:t>
                      </a:r>
                      <a:r>
                        <a:rPr lang="ja-JP" altLang="en-US" sz="1400" b="0" dirty="0">
                          <a:solidFill>
                            <a:schemeClr val="tx1"/>
                          </a:solidFill>
                        </a:rPr>
                        <a:t>“</a:t>
                      </a:r>
                      <a:r>
                        <a:rPr lang="en-US" altLang="ja-JP" sz="1400" b="0" dirty="0">
                          <a:solidFill>
                            <a:schemeClr val="tx1"/>
                          </a:solidFill>
                        </a:rPr>
                        <a:t>outer func1:”, a)</a:t>
                      </a:r>
                    </a:p>
                    <a:p>
                      <a:r>
                        <a:rPr lang="en-US" altLang="ja-JP" sz="1400" b="0" dirty="0">
                          <a:solidFill>
                            <a:schemeClr val="tx1"/>
                          </a:solidFill>
                        </a:rPr>
                        <a:t>f()</a:t>
                      </a:r>
                    </a:p>
                    <a:p>
                      <a:r>
                        <a:rPr lang="en-US" altLang="ja-JP" sz="1400" b="0" dirty="0">
                          <a:solidFill>
                            <a:schemeClr val="tx1"/>
                          </a:solidFill>
                        </a:rPr>
                        <a:t>print(</a:t>
                      </a:r>
                      <a:r>
                        <a:rPr lang="ja-JP" altLang="en-US" sz="1400" b="0" dirty="0">
                          <a:solidFill>
                            <a:schemeClr val="tx1"/>
                          </a:solidFill>
                        </a:rPr>
                        <a:t>“</a:t>
                      </a:r>
                      <a:r>
                        <a:rPr lang="en-US" altLang="ja-JP" sz="1400" b="0" dirty="0">
                          <a:solidFill>
                            <a:schemeClr val="tx1"/>
                          </a:solidFill>
                        </a:rPr>
                        <a:t>outer func2:”, a)</a:t>
                      </a:r>
                    </a:p>
                    <a:p>
                      <a:endParaRPr lang="en-US" altLang="ja-JP" sz="1400" b="0" dirty="0">
                        <a:solidFill>
                          <a:schemeClr val="tx1"/>
                        </a:solidFill>
                      </a:endParaRPr>
                    </a:p>
                    <a:p>
                      <a:r>
                        <a:rPr lang="ja-JP" altLang="en-US" sz="1400" b="0" dirty="0">
                          <a:solidFill>
                            <a:schemeClr val="tx1"/>
                          </a:solidFill>
                        </a:rPr>
                        <a:t>実行結果</a:t>
                      </a:r>
                      <a:endParaRPr lang="en-US" altLang="ja-JP" sz="1400" b="0" dirty="0">
                        <a:solidFill>
                          <a:schemeClr val="tx1"/>
                        </a:solidFill>
                      </a:endParaRPr>
                    </a:p>
                    <a:p>
                      <a:r>
                        <a:rPr lang="en-US" altLang="ja-JP" sz="1400" b="0" dirty="0">
                          <a:solidFill>
                            <a:schemeClr val="tx1"/>
                          </a:solidFill>
                        </a:rPr>
                        <a:t>outer</a:t>
                      </a:r>
                      <a:r>
                        <a:rPr lang="ja-JP" altLang="en-US" sz="1400" b="0" dirty="0">
                          <a:solidFill>
                            <a:schemeClr val="tx1"/>
                          </a:solidFill>
                        </a:rPr>
                        <a:t> </a:t>
                      </a:r>
                      <a:r>
                        <a:rPr lang="en-US" altLang="ja-JP" sz="1400" b="0" dirty="0">
                          <a:solidFill>
                            <a:schemeClr val="tx1"/>
                          </a:solidFill>
                        </a:rPr>
                        <a:t>func1:</a:t>
                      </a:r>
                      <a:r>
                        <a:rPr lang="ja-JP" altLang="en-US" sz="1400" b="0" dirty="0">
                          <a:solidFill>
                            <a:schemeClr val="tx1"/>
                          </a:solidFill>
                        </a:rPr>
                        <a:t> </a:t>
                      </a:r>
                      <a:r>
                        <a:rPr lang="en-US" altLang="ja-JP" sz="1400" b="0" dirty="0">
                          <a:solidFill>
                            <a:schemeClr val="tx1"/>
                          </a:solidFill>
                        </a:rPr>
                        <a:t>1</a:t>
                      </a:r>
                      <a:r>
                        <a:rPr lang="ja-JP" altLang="en-US" sz="1400" b="0" dirty="0">
                          <a:solidFill>
                            <a:schemeClr val="tx1"/>
                          </a:solidFill>
                        </a:rPr>
                        <a:t>　　　　大域変数　</a:t>
                      </a:r>
                      <a:endParaRPr lang="en-US" altLang="ja-JP" sz="1400" b="0" dirty="0">
                        <a:solidFill>
                          <a:schemeClr val="tx1"/>
                        </a:solidFill>
                      </a:endParaRPr>
                    </a:p>
                    <a:p>
                      <a:r>
                        <a:rPr lang="en-US" altLang="ja-JP" sz="1400" b="0" dirty="0">
                          <a:solidFill>
                            <a:schemeClr val="tx1"/>
                          </a:solidFill>
                        </a:rPr>
                        <a:t>in</a:t>
                      </a:r>
                      <a:r>
                        <a:rPr lang="ja-JP" altLang="en-US" sz="1400" b="0" dirty="0">
                          <a:solidFill>
                            <a:schemeClr val="tx1"/>
                          </a:solidFill>
                        </a:rPr>
                        <a:t> </a:t>
                      </a:r>
                      <a:r>
                        <a:rPr lang="en-US" altLang="ja-JP" sz="1400" b="0" dirty="0" err="1">
                          <a:solidFill>
                            <a:schemeClr val="tx1"/>
                          </a:solidFill>
                        </a:rPr>
                        <a:t>func</a:t>
                      </a:r>
                      <a:r>
                        <a:rPr lang="en-US" altLang="ja-JP" sz="1400" b="0" dirty="0">
                          <a:solidFill>
                            <a:schemeClr val="tx1"/>
                          </a:solidFill>
                        </a:rPr>
                        <a:t>:</a:t>
                      </a:r>
                      <a:r>
                        <a:rPr lang="ja-JP" altLang="en-US" sz="1400" b="0" dirty="0">
                          <a:solidFill>
                            <a:schemeClr val="tx1"/>
                          </a:solidFill>
                        </a:rPr>
                        <a:t> </a:t>
                      </a:r>
                      <a:r>
                        <a:rPr lang="en-US" altLang="ja-JP" sz="1400" b="0" dirty="0">
                          <a:solidFill>
                            <a:schemeClr val="tx1"/>
                          </a:solidFill>
                        </a:rPr>
                        <a:t>2</a:t>
                      </a:r>
                      <a:r>
                        <a:rPr lang="ja-JP" altLang="en-US" sz="1400" b="0" dirty="0">
                          <a:solidFill>
                            <a:schemeClr val="tx1"/>
                          </a:solidFill>
                        </a:rPr>
                        <a:t>　　　　　　　大域変数</a:t>
                      </a:r>
                      <a:endParaRPr lang="en-US" altLang="ja-JP" sz="14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b="1" dirty="0">
                          <a:solidFill>
                            <a:srgbClr val="FF0000"/>
                          </a:solidFill>
                        </a:rPr>
                        <a:t>outer</a:t>
                      </a:r>
                      <a:r>
                        <a:rPr lang="ja-JP" altLang="en-US" sz="1400" b="1" dirty="0">
                          <a:solidFill>
                            <a:srgbClr val="FF0000"/>
                          </a:solidFill>
                        </a:rPr>
                        <a:t> </a:t>
                      </a:r>
                      <a:r>
                        <a:rPr lang="en-US" altLang="ja-JP" sz="1400" b="1" dirty="0">
                          <a:solidFill>
                            <a:srgbClr val="FF0000"/>
                          </a:solidFill>
                        </a:rPr>
                        <a:t>func2:</a:t>
                      </a:r>
                      <a:r>
                        <a:rPr lang="ja-JP" altLang="en-US" sz="1400" b="1" dirty="0">
                          <a:solidFill>
                            <a:srgbClr val="FF0000"/>
                          </a:solidFill>
                        </a:rPr>
                        <a:t> </a:t>
                      </a:r>
                      <a:r>
                        <a:rPr lang="en-US" altLang="ja-JP" sz="1400" b="1" dirty="0">
                          <a:solidFill>
                            <a:srgbClr val="FF0000"/>
                          </a:solidFill>
                        </a:rPr>
                        <a:t>2</a:t>
                      </a:r>
                      <a:r>
                        <a:rPr lang="ja-JP" altLang="en-US" sz="1400" b="1" dirty="0">
                          <a:solidFill>
                            <a:srgbClr val="FF0000"/>
                          </a:solidFill>
                        </a:rPr>
                        <a:t>　　　  大域変数</a:t>
                      </a:r>
                      <a:endParaRPr lang="en-US" altLang="ja-JP" sz="1400" b="1" dirty="0">
                        <a:solidFill>
                          <a:srgbClr val="FF0000"/>
                        </a:solidFill>
                      </a:endParaRPr>
                    </a:p>
                  </a:txBody>
                  <a:tcPr>
                    <a:noFill/>
                  </a:tcPr>
                </a:tc>
                <a:extLst>
                  <a:ext uri="{0D108BD9-81ED-4DB2-BD59-A6C34878D82A}">
                    <a16:rowId xmlns:a16="http://schemas.microsoft.com/office/drawing/2014/main" val="854175059"/>
                  </a:ext>
                </a:extLst>
              </a:tr>
            </a:tbl>
          </a:graphicData>
        </a:graphic>
      </p:graphicFrame>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en-US" altLang="ja-JP" sz="3600" b="1" dirty="0">
                <a:solidFill>
                  <a:srgbClr val="0000FF"/>
                </a:solidFill>
              </a:rPr>
              <a:t>Python</a:t>
            </a:r>
            <a:r>
              <a:rPr lang="ja-JP" altLang="en-US" sz="3600" b="1" dirty="0">
                <a:solidFill>
                  <a:srgbClr val="0000FF"/>
                </a:solidFill>
              </a:rPr>
              <a:t>の</a:t>
            </a:r>
            <a:r>
              <a:rPr lang="en-US" altLang="ja-JP" sz="3600" b="1" dirty="0">
                <a:solidFill>
                  <a:srgbClr val="0000FF"/>
                </a:solidFill>
              </a:rPr>
              <a:t>Tips:</a:t>
            </a:r>
            <a:r>
              <a:rPr lang="ja-JP" altLang="en-US" sz="3600" b="1" dirty="0">
                <a:solidFill>
                  <a:srgbClr val="0000FF"/>
                </a:solidFill>
              </a:rPr>
              <a:t> 局所変数と大域変数</a:t>
            </a:r>
          </a:p>
        </p:txBody>
      </p:sp>
      <p:sp>
        <p:nvSpPr>
          <p:cNvPr id="3" name="正方形/長方形 2"/>
          <p:cNvSpPr/>
          <p:nvPr/>
        </p:nvSpPr>
        <p:spPr>
          <a:xfrm>
            <a:off x="215900" y="673100"/>
            <a:ext cx="8724900"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参照</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800" b="0" i="0" u="none" strike="noStrike" kern="1200" cap="none" spc="0" normalizeH="0" baseline="0" noProof="0" dirty="0">
                <a:ln>
                  <a:noFill/>
                </a:ln>
                <a:solidFill>
                  <a:srgbClr val="000000"/>
                </a:solidFill>
                <a:effectLst/>
                <a:uLnTx/>
                <a:uFillTx/>
                <a:latin typeface="Times New Roman"/>
                <a:ea typeface="ＭＳ Ｐゴシック"/>
                <a:cs typeface="+mn-cs"/>
              </a:rPr>
              <a:t>http://conf.msl.titech.ac.jp/Lecture/python/python-tips.html</a:t>
            </a:r>
            <a:endParaRPr kumimoji="1" lang="ja-JP" altLang="en-US" sz="1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4" name="正方形/長方形 3"/>
          <p:cNvSpPr/>
          <p:nvPr/>
        </p:nvSpPr>
        <p:spPr>
          <a:xfrm>
            <a:off x="228600" y="5967945"/>
            <a:ext cx="8559800" cy="892552"/>
          </a:xfrm>
          <a:prstGeom prst="rect">
            <a:avLst/>
          </a:prstGeom>
          <a:solidFill>
            <a:srgbClr val="0000FF"/>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FFFFFF"/>
                </a:solidFill>
                <a:effectLst/>
                <a:uLnTx/>
                <a:uFillTx/>
                <a:latin typeface="Times New Roman"/>
                <a:ea typeface="ＭＳ Ｐゴシック"/>
                <a:cs typeface="+mn-cs"/>
              </a:rPr>
              <a:t>基本的に、</a:t>
            </a:r>
            <a:r>
              <a:rPr kumimoji="1" lang="ja-JP" altLang="en-US" sz="2000" b="1" i="0" u="none" strike="noStrike" kern="1200" cap="none" spc="0" normalizeH="0" baseline="0" noProof="0" dirty="0">
                <a:ln>
                  <a:noFill/>
                </a:ln>
                <a:solidFill>
                  <a:srgbClr val="FFFF00"/>
                </a:solidFill>
                <a:effectLst/>
                <a:uLnTx/>
                <a:uFillTx/>
                <a:latin typeface="Times New Roman"/>
                <a:ea typeface="ＭＳ Ｐゴシック"/>
                <a:cs typeface="+mn-cs"/>
              </a:rPr>
              <a:t>大域変数は極力使わない方がいい</a:t>
            </a:r>
            <a:endParaRPr kumimoji="1" lang="en-US" altLang="ja-JP" sz="2000" b="1" i="0" u="none" strike="noStrike" kern="1200" cap="none" spc="0" normalizeH="0" baseline="0" noProof="0" dirty="0">
              <a:ln>
                <a:noFill/>
              </a:ln>
              <a:solidFill>
                <a:srgbClr val="FFFF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FFFFFF"/>
                </a:solidFill>
                <a:effectLst/>
                <a:uLnTx/>
                <a:uFillTx/>
                <a:latin typeface="Times New Roman"/>
                <a:ea typeface="ＭＳ Ｐゴシック"/>
                <a:cs typeface="+mn-cs"/>
              </a:rPr>
              <a:t>　　多くの大域変数を使う場合、</a:t>
            </a:r>
            <a:r>
              <a:rPr kumimoji="1" lang="en-US" altLang="ja-JP" sz="1600" b="0" i="0" u="none" strike="noStrike" kern="1200" cap="none" spc="0" normalizeH="0" baseline="0" noProof="0" dirty="0">
                <a:ln>
                  <a:noFill/>
                </a:ln>
                <a:solidFill>
                  <a:srgbClr val="FFFFFF"/>
                </a:solidFill>
                <a:effectLst/>
                <a:uLnTx/>
                <a:uFillTx/>
                <a:latin typeface="Times New Roman"/>
                <a:ea typeface="ＭＳ Ｐゴシック"/>
                <a:cs typeface="+mn-cs"/>
              </a:rPr>
              <a:t>class</a:t>
            </a:r>
            <a:r>
              <a:rPr kumimoji="1" lang="ja-JP" altLang="en-US" sz="1600" b="0" i="0" u="none" strike="noStrike" kern="1200" cap="none" spc="0" normalizeH="0" baseline="0" noProof="0" dirty="0">
                <a:ln>
                  <a:noFill/>
                </a:ln>
                <a:solidFill>
                  <a:srgbClr val="FFFFFF"/>
                </a:solidFill>
                <a:effectLst/>
                <a:uLnTx/>
                <a:uFillTx/>
                <a:latin typeface="Times New Roman"/>
                <a:ea typeface="ＭＳ Ｐゴシック"/>
                <a:cs typeface="+mn-cs"/>
              </a:rPr>
              <a:t>宣言をしてオブジェクトの </a:t>
            </a:r>
            <a:r>
              <a:rPr kumimoji="1" lang="en-US" altLang="ja-JP" sz="1600" b="0" i="0" u="none" strike="noStrike" kern="1200" cap="none" spc="0" normalizeH="0" baseline="0" noProof="0" dirty="0">
                <a:ln>
                  <a:noFill/>
                </a:ln>
                <a:solidFill>
                  <a:srgbClr val="FFFFFF"/>
                </a:solidFill>
                <a:effectLst/>
                <a:uLnTx/>
                <a:uFillTx/>
                <a:latin typeface="Times New Roman"/>
                <a:ea typeface="ＭＳ Ｐゴシック"/>
                <a:cs typeface="+mn-cs"/>
              </a:rPr>
              <a:t>attribute</a:t>
            </a:r>
            <a:r>
              <a:rPr kumimoji="1" lang="ja-JP" altLang="en-US" sz="1600" b="0" i="0" u="none" strike="noStrike" kern="1200" cap="none" spc="0" normalizeH="0" baseline="0" noProof="0" dirty="0">
                <a:ln>
                  <a:noFill/>
                </a:ln>
                <a:solidFill>
                  <a:srgbClr val="FFFFFF"/>
                </a:solidFill>
                <a:effectLst/>
                <a:uLnTx/>
                <a:uFillTx/>
                <a:latin typeface="Times New Roman"/>
                <a:ea typeface="ＭＳ Ｐゴシック"/>
                <a:cs typeface="+mn-cs"/>
              </a:rPr>
              <a:t> として変数を宣言する</a:t>
            </a:r>
            <a:endParaRPr kumimoji="1" lang="en-US" altLang="ja-JP" sz="1600" b="0" i="0" u="none" strike="noStrike" kern="1200" cap="none" spc="0" normalizeH="0" baseline="0" noProof="0" dirty="0">
              <a:ln>
                <a:noFill/>
              </a:ln>
              <a:solidFill>
                <a:srgbClr val="FFFF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FFFFFF"/>
                </a:solidFill>
                <a:effectLst/>
                <a:uLnTx/>
                <a:uFillTx/>
                <a:latin typeface="Times New Roman"/>
                <a:ea typeface="ＭＳ Ｐゴシック"/>
                <a:cs typeface="+mn-cs"/>
              </a:rPr>
              <a:t>　　ただし、</a:t>
            </a:r>
            <a:r>
              <a:rPr kumimoji="1" lang="en-US" altLang="ja-JP" sz="1600" b="0" i="0" u="none" strike="noStrike" kern="1200" cap="none" spc="0" normalizeH="0" baseline="0" noProof="0" dirty="0">
                <a:ln>
                  <a:noFill/>
                </a:ln>
                <a:solidFill>
                  <a:srgbClr val="FFFFFF"/>
                </a:solidFill>
                <a:effectLst/>
                <a:uLnTx/>
                <a:uFillTx/>
                <a:latin typeface="Times New Roman"/>
                <a:ea typeface="ＭＳ Ｐゴシック"/>
                <a:cs typeface="+mn-cs"/>
              </a:rPr>
              <a:t>python</a:t>
            </a:r>
            <a:r>
              <a:rPr kumimoji="1" lang="ja-JP" altLang="en-US" sz="1600" b="0" i="0" u="none" strike="noStrike" kern="1200" cap="none" spc="0" normalizeH="0" baseline="0" noProof="0" dirty="0">
                <a:ln>
                  <a:noFill/>
                </a:ln>
                <a:solidFill>
                  <a:srgbClr val="FFFFFF"/>
                </a:solidFill>
                <a:effectLst/>
                <a:uLnTx/>
                <a:uFillTx/>
                <a:latin typeface="Times New Roman"/>
                <a:ea typeface="ＭＳ Ｐゴシック"/>
                <a:cs typeface="+mn-cs"/>
              </a:rPr>
              <a:t>のオブジェクトは辞書型を使うため、実行速度は遅い</a:t>
            </a:r>
            <a:endParaRPr kumimoji="1" lang="en-US" altLang="ja-JP" sz="1600" b="0" i="0" u="none" strike="noStrike" kern="1200" cap="none" spc="0" normalizeH="0" baseline="0" noProof="0" dirty="0">
              <a:ln>
                <a:noFill/>
              </a:ln>
              <a:solidFill>
                <a:srgbClr val="FFFFFF"/>
              </a:solidFill>
              <a:effectLst/>
              <a:uLnTx/>
              <a:uFillTx/>
              <a:latin typeface="Times New Roman"/>
              <a:ea typeface="ＭＳ Ｐゴシック"/>
              <a:cs typeface="+mn-cs"/>
            </a:endParaRPr>
          </a:p>
        </p:txBody>
      </p:sp>
      <p:sp>
        <p:nvSpPr>
          <p:cNvPr id="6" name="正方形/長方形 5"/>
          <p:cNvSpPr/>
          <p:nvPr/>
        </p:nvSpPr>
        <p:spPr>
          <a:xfrm>
            <a:off x="266700" y="1061906"/>
            <a:ext cx="9029700" cy="132343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変数の型とスコープは代入時に決まる。</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関数外で代入すると大域変数</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関数内で代入すると局所変数</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注意</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 関数内で、大域変数と同じ名前の変数に代入すると、その名前の局所変数が生成される。</a:t>
            </a:r>
            <a:b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b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　　　　　関数内で大域変数へ代入する場合は、 </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global</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宣言</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を行う</a:t>
            </a:r>
            <a:endPar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4067536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en-US" altLang="ja-JP" sz="3600" b="1" dirty="0">
                <a:solidFill>
                  <a:srgbClr val="0000FF"/>
                </a:solidFill>
              </a:rPr>
              <a:t>Python</a:t>
            </a:r>
            <a:r>
              <a:rPr lang="ja-JP" altLang="en-US" sz="3600" b="1" dirty="0">
                <a:solidFill>
                  <a:srgbClr val="0000FF"/>
                </a:solidFill>
              </a:rPr>
              <a:t>の</a:t>
            </a:r>
            <a:r>
              <a:rPr lang="en-US" altLang="ja-JP" sz="3600" b="1" dirty="0">
                <a:solidFill>
                  <a:srgbClr val="0000FF"/>
                </a:solidFill>
              </a:rPr>
              <a:t>for</a:t>
            </a:r>
            <a:r>
              <a:rPr lang="ja-JP" altLang="en-US" sz="3600" b="1" dirty="0">
                <a:solidFill>
                  <a:srgbClr val="0000FF"/>
                </a:solidFill>
              </a:rPr>
              <a:t> 文</a:t>
            </a:r>
          </a:p>
        </p:txBody>
      </p:sp>
      <p:sp>
        <p:nvSpPr>
          <p:cNvPr id="4" name="テキスト ボックス 3"/>
          <p:cNvSpPr txBox="1"/>
          <p:nvPr/>
        </p:nvSpPr>
        <p:spPr>
          <a:xfrm>
            <a:off x="266700" y="673100"/>
            <a:ext cx="8509000" cy="55092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一般的なプログラミング言語の </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for</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文</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BASIC:</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for </a:t>
            </a:r>
            <a:r>
              <a:rPr kumimoji="1" lang="en-US" altLang="ja-JP" sz="1600" b="1" i="0" u="none" strike="noStrike" kern="1200" cap="none" spc="0" normalizeH="0" baseline="0" noProof="0" dirty="0" err="1">
                <a:ln>
                  <a:noFill/>
                </a:ln>
                <a:solidFill>
                  <a:srgbClr val="FF0000"/>
                </a:solidFill>
                <a:effectLst/>
                <a:uLnTx/>
                <a:uFillTx/>
                <a:latin typeface="Times New Roman"/>
                <a:ea typeface="ＭＳ Ｐゴシック"/>
                <a:cs typeface="+mn-cs"/>
              </a:rPr>
              <a:t>i</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 = 1 to 10 step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を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1</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から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10</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まで、</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に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2</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を加えながら変えて、ブロックを繰り返し実行</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C         :</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for(</a:t>
            </a:r>
            <a:r>
              <a:rPr kumimoji="1" lang="en-US" altLang="ja-JP" sz="1600" b="1" i="0" u="none" strike="noStrike" kern="1200" cap="none" spc="0" normalizeH="0" baseline="0" noProof="0" dirty="0" err="1">
                <a:ln>
                  <a:noFill/>
                </a:ln>
                <a:solidFill>
                  <a:srgbClr val="FF0000"/>
                </a:solidFill>
                <a:effectLst/>
                <a:uLnTx/>
                <a:uFillTx/>
                <a:latin typeface="Times New Roman"/>
                <a:ea typeface="ＭＳ Ｐゴシック"/>
                <a:cs typeface="+mn-cs"/>
              </a:rPr>
              <a:t>int</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en-US" altLang="ja-JP" sz="1600" b="1" i="0" u="none" strike="noStrike" kern="1200" cap="none" spc="0" normalizeH="0" baseline="0" noProof="0" dirty="0" err="1">
                <a:ln>
                  <a:noFill/>
                </a:ln>
                <a:solidFill>
                  <a:srgbClr val="FF0000"/>
                </a:solidFill>
                <a:effectLst/>
                <a:uLnTx/>
                <a:uFillTx/>
                <a:latin typeface="Times New Roman"/>
                <a:ea typeface="ＭＳ Ｐゴシック"/>
                <a:cs typeface="+mn-cs"/>
              </a:rPr>
              <a:t>i</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 = 1; </a:t>
            </a:r>
            <a:r>
              <a:rPr kumimoji="1" lang="en-US" altLang="ja-JP" sz="1600" b="1" i="0" u="none" strike="noStrike" kern="1200" cap="none" spc="0" normalizeH="0" baseline="0" noProof="0" dirty="0" err="1">
                <a:ln>
                  <a:noFill/>
                </a:ln>
                <a:solidFill>
                  <a:srgbClr val="FF0000"/>
                </a:solidFill>
                <a:effectLst/>
                <a:uLnTx/>
                <a:uFillTx/>
                <a:latin typeface="Times New Roman"/>
                <a:ea typeface="ＭＳ Ｐゴシック"/>
                <a:cs typeface="+mn-cs"/>
              </a:rPr>
              <a:t>i</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 &lt;= 10; </a:t>
            </a:r>
            <a:r>
              <a:rPr kumimoji="1" lang="en-US" altLang="ja-JP" sz="1600" b="1" i="0" u="none" strike="noStrike" kern="1200" cap="none" spc="0" normalizeH="0" baseline="0" noProof="0" dirty="0" err="1">
                <a:ln>
                  <a:noFill/>
                </a:ln>
                <a:solidFill>
                  <a:srgbClr val="FF0000"/>
                </a:solidFill>
                <a:effectLst/>
                <a:uLnTx/>
                <a:uFillTx/>
                <a:latin typeface="Times New Roman"/>
                <a:ea typeface="ＭＳ Ｐゴシック"/>
                <a:cs typeface="+mn-cs"/>
              </a:rPr>
              <a:t>i</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 +=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を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1</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に初期化し、</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に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2</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を加えながら、</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&lt;=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10</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の条件を満足している間、</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ブロックを繰り返し実行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perl</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php</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など、</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pascal</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以降の言語の多くがこの形式を採用</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ja-JP" altLang="en-US" sz="1600" b="0" i="0" u="none" strike="noStrike" kern="1200" cap="none" spc="0" normalizeH="0" baseline="0" noProof="0" dirty="0" err="1">
                <a:ln>
                  <a:noFill/>
                </a:ln>
                <a:solidFill>
                  <a:srgbClr val="000000"/>
                </a:solidFill>
                <a:effectLst/>
                <a:uLnTx/>
                <a:uFillTx/>
                <a:latin typeface="Times New Roman"/>
                <a:ea typeface="ＭＳ Ｐゴシック"/>
                <a:cs typeface="+mn-cs"/>
              </a:rPr>
              <a:t>。</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BASIC,</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Fortran</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などと同じ機能を持つが、より柔軟な繰り返し処理が可能。</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int</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c = 0</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for(</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int</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 1, k = 0;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&lt;= 10 and k &gt; 10;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 2, k -= 1) {      </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 # </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複数のループ変数を使える</a:t>
            </a:r>
            <a:endPar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c +=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if(k &gt; -3)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 3;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ループ変数をブロック内で変更できる</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Python</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の </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for</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文は、イテレータをリストとして渡す。</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 for v in list: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        a += v</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 BASIC</a:t>
            </a:r>
            <a:r>
              <a:rPr kumimoji="1" lang="ja-JP" altLang="en-US" sz="1600" b="1" i="0" u="none" strike="noStrike" kern="1200" cap="none" spc="0" normalizeH="0" baseline="0" noProof="0" dirty="0" err="1">
                <a:ln>
                  <a:noFill/>
                </a:ln>
                <a:solidFill>
                  <a:srgbClr val="0000FF"/>
                </a:solidFill>
                <a:effectLst/>
                <a:uLnTx/>
                <a:uFillTx/>
                <a:latin typeface="Times New Roman"/>
                <a:ea typeface="ＭＳ Ｐゴシック"/>
                <a:cs typeface="+mn-cs"/>
              </a:rPr>
              <a:t>のような</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使い方をする場合、繰り返す値をすべて </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list</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変数に入れて渡す。</a:t>
            </a:r>
            <a:b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b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数列のリスト変数を作製する際には、</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range()</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関数を使うことが多い。</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 for </a:t>
            </a:r>
            <a:r>
              <a:rPr kumimoji="1" lang="en-US" altLang="ja-JP" sz="1600" b="1" i="0" u="none" strike="noStrike" kern="1200" cap="none" spc="0" normalizeH="0" baseline="0" noProof="0" dirty="0" err="1">
                <a:ln>
                  <a:noFill/>
                </a:ln>
                <a:solidFill>
                  <a:srgbClr val="FF0000"/>
                </a:solidFill>
                <a:effectLst/>
                <a:uLnTx/>
                <a:uFillTx/>
                <a:latin typeface="Times New Roman"/>
                <a:ea typeface="ＭＳ Ｐゴシック"/>
                <a:cs typeface="+mn-cs"/>
              </a:rPr>
              <a:t>i</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 in range(0, 10, 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        a += v[</a:t>
            </a:r>
            <a:r>
              <a:rPr kumimoji="1" lang="en-US" altLang="ja-JP" sz="1600" b="1" i="0" u="none" strike="noStrike" kern="1200" cap="none" spc="0" normalizeH="0" baseline="0" noProof="0" dirty="0" err="1">
                <a:ln>
                  <a:noFill/>
                </a:ln>
                <a:solidFill>
                  <a:srgbClr val="FF0000"/>
                </a:solidFill>
                <a:effectLst/>
                <a:uLnTx/>
                <a:uFillTx/>
                <a:latin typeface="Times New Roman"/>
                <a:ea typeface="ＭＳ Ｐゴシック"/>
                <a:cs typeface="+mn-cs"/>
              </a:rPr>
              <a:t>i</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a:t>
            </a:r>
          </a:p>
        </p:txBody>
      </p:sp>
    </p:spTree>
    <p:extLst>
      <p:ext uri="{BB962C8B-B14F-4D97-AF65-F5344CB8AC3E}">
        <p14:creationId xmlns:p14="http://schemas.microsoft.com/office/powerpoint/2010/main" val="756151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en-US" altLang="ja-JP" sz="3600" b="1" dirty="0">
                <a:solidFill>
                  <a:srgbClr val="0000FF"/>
                </a:solidFill>
              </a:rPr>
              <a:t>for</a:t>
            </a:r>
            <a:r>
              <a:rPr lang="ja-JP" altLang="en-US" sz="3600" b="1" dirty="0">
                <a:solidFill>
                  <a:srgbClr val="0000FF"/>
                </a:solidFill>
              </a:rPr>
              <a:t> 文とリスト内包表記</a:t>
            </a:r>
          </a:p>
        </p:txBody>
      </p:sp>
      <p:sp>
        <p:nvSpPr>
          <p:cNvPr id="4" name="テキスト ボックス 3"/>
          <p:cNvSpPr txBox="1"/>
          <p:nvPr/>
        </p:nvSpPr>
        <p:spPr>
          <a:xfrm>
            <a:off x="266700" y="673100"/>
            <a:ext cx="8509000" cy="46474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solidFill>
                  <a:srgbClr val="0000FF"/>
                </a:solidFill>
                <a:effectLst/>
                <a:uLnTx/>
                <a:uFillTx/>
                <a:latin typeface="Times New Roman"/>
                <a:ea typeface="ＭＳ Ｐゴシック"/>
                <a:cs typeface="+mn-cs"/>
              </a:rPr>
              <a:t>Python</a:t>
            </a:r>
            <a:r>
              <a:rPr kumimoji="1" lang="ja-JP" altLang="en-US" sz="2400" b="1" i="0" u="none" strike="noStrike" kern="1200" cap="none" spc="0" normalizeH="0" baseline="0" noProof="0" dirty="0">
                <a:ln>
                  <a:noFill/>
                </a:ln>
                <a:solidFill>
                  <a:srgbClr val="0000FF"/>
                </a:solidFill>
                <a:effectLst/>
                <a:uLnTx/>
                <a:uFillTx/>
                <a:latin typeface="Times New Roman"/>
                <a:ea typeface="ＭＳ Ｐゴシック"/>
                <a:cs typeface="+mn-cs"/>
              </a:rPr>
              <a:t> の </a:t>
            </a:r>
            <a:r>
              <a:rPr kumimoji="1" lang="en-US" altLang="ja-JP" sz="2400" b="1" i="0" u="none" strike="noStrike" kern="1200" cap="none" spc="0" normalizeH="0" baseline="0" noProof="0" dirty="0">
                <a:ln>
                  <a:noFill/>
                </a:ln>
                <a:solidFill>
                  <a:srgbClr val="0000FF"/>
                </a:solidFill>
                <a:effectLst/>
                <a:uLnTx/>
                <a:uFillTx/>
                <a:latin typeface="Times New Roman"/>
                <a:ea typeface="ＭＳ Ｐゴシック"/>
                <a:cs typeface="+mn-cs"/>
              </a:rPr>
              <a:t>for</a:t>
            </a:r>
            <a:r>
              <a:rPr kumimoji="1" lang="ja-JP" altLang="en-US" sz="2400" b="1" i="0" u="none" strike="noStrike" kern="1200" cap="none" spc="0" normalizeH="0" baseline="0" noProof="0" dirty="0">
                <a:ln>
                  <a:noFill/>
                </a:ln>
                <a:solidFill>
                  <a:srgbClr val="0000FF"/>
                </a:solidFill>
                <a:effectLst/>
                <a:uLnTx/>
                <a:uFillTx/>
                <a:latin typeface="Times New Roman"/>
                <a:ea typeface="ＭＳ Ｐゴシック"/>
                <a:cs typeface="+mn-cs"/>
              </a:rPr>
              <a:t> 文</a:t>
            </a:r>
            <a:r>
              <a:rPr kumimoji="1" lang="en-US" altLang="ja-JP" sz="2400" b="1" i="0" u="none" strike="noStrike" kern="1200" cap="none" spc="0" normalizeH="0" baseline="0" noProof="0" dirty="0">
                <a:ln>
                  <a:noFill/>
                </a:ln>
                <a:solidFill>
                  <a:srgbClr val="0000FF"/>
                </a:solidFill>
                <a:effectLst/>
                <a:uLnTx/>
                <a:uFillTx/>
                <a:latin typeface="Times New Roman"/>
                <a:ea typeface="ＭＳ Ｐ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cs typeface="+mn-cs"/>
              </a:rPr>
              <a:t>a =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cs typeface="+mn-cs"/>
              </a:rPr>
              <a:t>for </a:t>
            </a:r>
            <a:r>
              <a:rPr kumimoji="1" lang="en-US" altLang="ja-JP" sz="24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cs typeface="+mn-cs"/>
              </a:rPr>
              <a:t> in range(0, 10, 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2400" b="0" i="0" u="none" strike="noStrike" kern="1200" cap="none" spc="0" normalizeH="0" baseline="0" noProof="0" dirty="0" err="1">
                <a:ln>
                  <a:noFill/>
                </a:ln>
                <a:solidFill>
                  <a:srgbClr val="000000"/>
                </a:solidFill>
                <a:effectLst/>
                <a:uLnTx/>
                <a:uFillTx/>
                <a:latin typeface="Times New Roman"/>
                <a:ea typeface="ＭＳ Ｐゴシック"/>
                <a:cs typeface="+mn-cs"/>
              </a:rPr>
              <a:t>a.append</a:t>
            </a:r>
            <a:r>
              <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cs typeface="+mn-cs"/>
              </a:rPr>
              <a:t>(v[</a:t>
            </a:r>
            <a:r>
              <a:rPr kumimoji="1" lang="en-US" altLang="ja-JP" sz="24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cs typeface="+mn-cs"/>
              </a:rPr>
              <a:t>] + </a:t>
            </a:r>
            <a:r>
              <a:rPr kumimoji="1" lang="en-US" altLang="ja-JP" sz="24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400" b="1" i="0" u="none" strike="noStrike" kern="1200" cap="none" spc="0" normalizeH="0" baseline="0" noProof="0" dirty="0">
              <a:ln>
                <a:noFill/>
              </a:ln>
              <a:solidFill>
                <a:srgbClr val="FF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0000FF"/>
                </a:solidFill>
                <a:effectLst/>
                <a:uLnTx/>
                <a:uFillTx/>
                <a:latin typeface="Times New Roman"/>
                <a:ea typeface="ＭＳ Ｐゴシック"/>
                <a:cs typeface="+mn-cs"/>
              </a:rPr>
              <a:t>これを </a:t>
            </a:r>
            <a:r>
              <a:rPr kumimoji="1" lang="en-US" altLang="ja-JP" sz="2400" b="1" i="0" u="none" strike="noStrike" kern="1200" cap="none" spc="0" normalizeH="0" baseline="0" noProof="0" dirty="0">
                <a:ln>
                  <a:noFill/>
                </a:ln>
                <a:solidFill>
                  <a:srgbClr val="0000FF"/>
                </a:solidFill>
                <a:effectLst/>
                <a:uLnTx/>
                <a:uFillTx/>
                <a:latin typeface="Times New Roman"/>
                <a:ea typeface="ＭＳ Ｐゴシック"/>
                <a:cs typeface="+mn-cs"/>
              </a:rPr>
              <a:t>1</a:t>
            </a:r>
            <a:r>
              <a:rPr kumimoji="1" lang="ja-JP" altLang="en-US" sz="2400" b="1" i="0" u="none" strike="noStrike" kern="1200" cap="none" spc="0" normalizeH="0" baseline="0" noProof="0" dirty="0">
                <a:ln>
                  <a:noFill/>
                </a:ln>
                <a:solidFill>
                  <a:srgbClr val="0000FF"/>
                </a:solidFill>
                <a:effectLst/>
                <a:uLnTx/>
                <a:uFillTx/>
                <a:latin typeface="Times New Roman"/>
                <a:ea typeface="ＭＳ Ｐゴシック"/>
                <a:cs typeface="+mn-cs"/>
              </a:rPr>
              <a:t>行で書くことができる</a:t>
            </a:r>
            <a:r>
              <a:rPr kumimoji="1" lang="en-US" altLang="ja-JP" sz="2400" b="1" i="0" u="none" strike="noStrike" kern="1200" cap="none" spc="0" normalizeH="0" baseline="0" noProof="0" dirty="0">
                <a:ln>
                  <a:noFill/>
                </a:ln>
                <a:solidFill>
                  <a:srgbClr val="0000FF"/>
                </a:solidFill>
                <a:effectLst/>
                <a:uLnTx/>
                <a:uFillTx/>
                <a:latin typeface="Times New Roman"/>
                <a:ea typeface="ＭＳ Ｐゴシック"/>
                <a:cs typeface="+mn-cs"/>
              </a:rPr>
              <a:t>:</a:t>
            </a:r>
            <a:r>
              <a:rPr kumimoji="1" lang="ja-JP" altLang="en-US" sz="2400" b="1" i="0" u="none" strike="noStrike" kern="1200" cap="none" spc="0" normalizeH="0" baseline="0" noProof="0" dirty="0">
                <a:ln>
                  <a:noFill/>
                </a:ln>
                <a:solidFill>
                  <a:srgbClr val="0000FF"/>
                </a:solidFill>
                <a:effectLst/>
                <a:uLnTx/>
                <a:uFillTx/>
                <a:latin typeface="Times New Roman"/>
                <a:ea typeface="ＭＳ Ｐゴシック"/>
                <a:cs typeface="+mn-cs"/>
              </a:rPr>
              <a:t> リスト内包表記</a:t>
            </a:r>
            <a:endParaRPr kumimoji="1" lang="en-US" altLang="ja-JP" sz="24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solidFill>
                  <a:srgbClr val="FF0000"/>
                </a:solidFill>
                <a:effectLst/>
                <a:uLnTx/>
                <a:uFillTx/>
                <a:latin typeface="Times New Roman"/>
                <a:ea typeface="ＭＳ Ｐゴシック"/>
                <a:cs typeface="+mn-cs"/>
              </a:rPr>
              <a:t>a = [v[</a:t>
            </a:r>
            <a:r>
              <a:rPr kumimoji="1" lang="en-US" altLang="ja-JP" sz="2400" b="1" i="0" u="none" strike="noStrike" kern="1200" cap="none" spc="0" normalizeH="0" baseline="0" noProof="0" dirty="0" err="1">
                <a:ln>
                  <a:noFill/>
                </a:ln>
                <a:solidFill>
                  <a:srgbClr val="FF0000"/>
                </a:solidFill>
                <a:effectLst/>
                <a:uLnTx/>
                <a:uFillTx/>
                <a:latin typeface="Times New Roman"/>
                <a:ea typeface="ＭＳ Ｐゴシック"/>
                <a:cs typeface="+mn-cs"/>
              </a:rPr>
              <a:t>i</a:t>
            </a:r>
            <a:r>
              <a:rPr kumimoji="1" lang="en-US" altLang="ja-JP" sz="2400" b="1" i="0" u="none" strike="noStrike" kern="1200" cap="none" spc="0" normalizeH="0" baseline="0" noProof="0" dirty="0">
                <a:ln>
                  <a:noFill/>
                </a:ln>
                <a:solidFill>
                  <a:srgbClr val="FF0000"/>
                </a:solidFill>
                <a:effectLst/>
                <a:uLnTx/>
                <a:uFillTx/>
                <a:latin typeface="Times New Roman"/>
                <a:ea typeface="ＭＳ Ｐゴシック"/>
                <a:cs typeface="+mn-cs"/>
              </a:rPr>
              <a:t>] + </a:t>
            </a:r>
            <a:r>
              <a:rPr kumimoji="1" lang="en-US" altLang="ja-JP" sz="2400" b="1" i="0" u="none" strike="noStrike" kern="1200" cap="none" spc="0" normalizeH="0" baseline="0" noProof="0" dirty="0" err="1">
                <a:ln>
                  <a:noFill/>
                </a:ln>
                <a:solidFill>
                  <a:srgbClr val="FF0000"/>
                </a:solidFill>
                <a:effectLst/>
                <a:uLnTx/>
                <a:uFillTx/>
                <a:latin typeface="Times New Roman"/>
                <a:ea typeface="ＭＳ Ｐゴシック"/>
                <a:cs typeface="+mn-cs"/>
              </a:rPr>
              <a:t>i</a:t>
            </a:r>
            <a:r>
              <a:rPr kumimoji="1" lang="en-US" altLang="ja-JP" sz="2400" b="1" i="0" u="none" strike="noStrike" kern="1200" cap="none" spc="0" normalizeH="0" baseline="0" noProof="0" dirty="0">
                <a:ln>
                  <a:noFill/>
                </a:ln>
                <a:solidFill>
                  <a:srgbClr val="FF0000"/>
                </a:solidFill>
                <a:effectLst/>
                <a:uLnTx/>
                <a:uFillTx/>
                <a:latin typeface="Times New Roman"/>
                <a:ea typeface="ＭＳ Ｐゴシック"/>
                <a:cs typeface="+mn-cs"/>
              </a:rPr>
              <a:t> for </a:t>
            </a:r>
            <a:r>
              <a:rPr kumimoji="1" lang="en-US" altLang="ja-JP" sz="2400" b="1" i="0" u="none" strike="noStrike" kern="1200" cap="none" spc="0" normalizeH="0" baseline="0" noProof="0" dirty="0" err="1">
                <a:ln>
                  <a:noFill/>
                </a:ln>
                <a:solidFill>
                  <a:srgbClr val="FF0000"/>
                </a:solidFill>
                <a:effectLst/>
                <a:uLnTx/>
                <a:uFillTx/>
                <a:latin typeface="Times New Roman"/>
                <a:ea typeface="ＭＳ Ｐゴシック"/>
                <a:cs typeface="+mn-cs"/>
              </a:rPr>
              <a:t>i</a:t>
            </a:r>
            <a:r>
              <a:rPr kumimoji="1" lang="en-US" altLang="ja-JP" sz="2400" b="1" i="0" u="none" strike="noStrike" kern="1200" cap="none" spc="0" normalizeH="0" baseline="0" noProof="0" dirty="0">
                <a:ln>
                  <a:noFill/>
                </a:ln>
                <a:solidFill>
                  <a:srgbClr val="FF0000"/>
                </a:solidFill>
                <a:effectLst/>
                <a:uLnTx/>
                <a:uFillTx/>
                <a:latin typeface="Times New Roman"/>
                <a:ea typeface="ＭＳ Ｐゴシック"/>
                <a:cs typeface="+mn-cs"/>
              </a:rPr>
              <a:t> in  range(0, 10,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cs typeface="+mn-cs"/>
              </a:rPr>
              <a:t>v[</a:t>
            </a:r>
            <a:r>
              <a:rPr kumimoji="1" lang="en-US" altLang="ja-JP" sz="24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cs typeface="+mn-cs"/>
              </a:rPr>
              <a:t>] + </a:t>
            </a:r>
            <a:r>
              <a:rPr kumimoji="1" lang="en-US" altLang="ja-JP" sz="24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ja-JP" altLang="en-US" sz="2400" b="0" i="0" u="none" strike="noStrike" kern="1200" cap="none" spc="0" normalizeH="0" baseline="0" noProof="0" dirty="0">
                <a:ln>
                  <a:noFill/>
                </a:ln>
                <a:solidFill>
                  <a:srgbClr val="000000"/>
                </a:solidFill>
                <a:effectLst/>
                <a:uLnTx/>
                <a:uFillTx/>
                <a:latin typeface="Times New Roman"/>
                <a:ea typeface="ＭＳ Ｐゴシック"/>
                <a:cs typeface="+mn-cs"/>
              </a:rPr>
              <a:t> の計算を </a:t>
            </a:r>
            <a:r>
              <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cs typeface="+mn-cs"/>
              </a:rPr>
              <a:t>range(0, 10, 2)</a:t>
            </a:r>
            <a:r>
              <a:rPr kumimoji="1" lang="ja-JP" altLang="en-US" sz="2400" b="0" i="0" u="none" strike="noStrike" kern="1200" cap="none" spc="0" normalizeH="0" baseline="0" noProof="0" dirty="0">
                <a:ln>
                  <a:noFill/>
                </a:ln>
                <a:solidFill>
                  <a:srgbClr val="000000"/>
                </a:solidFill>
                <a:effectLst/>
                <a:uLnTx/>
                <a:uFillTx/>
                <a:latin typeface="Times New Roman"/>
                <a:ea typeface="ＭＳ Ｐゴシック"/>
                <a:cs typeface="+mn-cs"/>
              </a:rPr>
              <a:t> の各値 </a:t>
            </a:r>
            <a:r>
              <a:rPr kumimoji="1" lang="en-US" altLang="ja-JP" sz="2400" b="0" i="0" u="none" strike="noStrike" kern="1200" cap="none" spc="0" normalizeH="0" baseline="0" noProof="0" dirty="0" err="1">
                <a:ln>
                  <a:noFill/>
                </a:ln>
                <a:solidFill>
                  <a:srgbClr val="000000"/>
                </a:solidFill>
                <a:effectLst/>
                <a:uLnTx/>
                <a:uFillTx/>
                <a:latin typeface="Times New Roman"/>
                <a:ea typeface="ＭＳ Ｐゴシック"/>
                <a:cs typeface="+mn-cs"/>
              </a:rPr>
              <a:t>i</a:t>
            </a:r>
            <a:r>
              <a:rPr kumimoji="1" lang="ja-JP" altLang="en-US" sz="2400" b="0" i="0" u="none" strike="noStrike" kern="1200" cap="none" spc="0" normalizeH="0" baseline="0" noProof="0" dirty="0">
                <a:ln>
                  <a:noFill/>
                </a:ln>
                <a:solidFill>
                  <a:srgbClr val="000000"/>
                </a:solidFill>
                <a:effectLst/>
                <a:uLnTx/>
                <a:uFillTx/>
                <a:latin typeface="Times New Roman"/>
                <a:ea typeface="ＭＳ Ｐゴシック"/>
                <a:cs typeface="+mn-cs"/>
              </a:rPr>
              <a:t> について実行</a:t>
            </a:r>
            <a:endPar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Times New Roman"/>
                <a:ea typeface="ＭＳ Ｐゴシック"/>
                <a:cs typeface="+mn-cs"/>
              </a:rPr>
              <a:t>・ 実行した値を </a:t>
            </a:r>
            <a:r>
              <a:rPr kumimoji="1" lang="ja-JP" altLang="en-US" sz="2400" b="1" i="0" u="none" strike="noStrike" kern="1200" cap="none" spc="0" normalizeH="0" baseline="0" noProof="0" dirty="0">
                <a:ln>
                  <a:noFill/>
                </a:ln>
                <a:solidFill>
                  <a:srgbClr val="FF0000"/>
                </a:solidFill>
                <a:effectLst/>
                <a:uLnTx/>
                <a:uFillTx/>
                <a:latin typeface="Times New Roman"/>
                <a:ea typeface="ＭＳ Ｐゴシック"/>
                <a:cs typeface="+mn-cs"/>
              </a:rPr>
              <a:t>リスト </a:t>
            </a:r>
            <a:r>
              <a:rPr kumimoji="1" lang="en-US" altLang="ja-JP" sz="2400" b="1"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2400" b="0" i="0" u="none" strike="noStrike" kern="1200" cap="none" spc="0" normalizeH="0" baseline="0" noProof="0" dirty="0">
                <a:ln>
                  <a:noFill/>
                </a:ln>
                <a:solidFill>
                  <a:srgbClr val="000000"/>
                </a:solidFill>
                <a:effectLst/>
                <a:uLnTx/>
                <a:uFillTx/>
                <a:latin typeface="Times New Roman"/>
                <a:ea typeface="ＭＳ Ｐゴシック"/>
                <a:cs typeface="+mn-cs"/>
              </a:rPr>
              <a:t> で返す</a:t>
            </a:r>
            <a:endPar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solidFill>
                  <a:srgbClr val="FF0000"/>
                </a:solidFill>
                <a:effectLst/>
                <a:uLnTx/>
                <a:uFillTx/>
                <a:latin typeface="Times New Roman"/>
                <a:ea typeface="ＭＳ Ｐゴシック"/>
                <a:cs typeface="+mn-cs"/>
              </a:rPr>
              <a:t>Python</a:t>
            </a:r>
            <a:r>
              <a:rPr kumimoji="1" lang="ja-JP" altLang="en-US" sz="2400" b="1" i="0" u="none" strike="noStrike" kern="1200" cap="none" spc="0" normalizeH="0" baseline="0" noProof="0" dirty="0">
                <a:ln>
                  <a:noFill/>
                </a:ln>
                <a:solidFill>
                  <a:srgbClr val="FF0000"/>
                </a:solidFill>
                <a:effectLst/>
                <a:uLnTx/>
                <a:uFillTx/>
                <a:latin typeface="Times New Roman"/>
                <a:ea typeface="ＭＳ Ｐゴシック"/>
                <a:cs typeface="+mn-cs"/>
              </a:rPr>
              <a:t> はインタプリタであるため、通常の文の実行は遅い</a:t>
            </a:r>
            <a:endParaRPr kumimoji="1" lang="en-US" altLang="ja-JP" sz="2400" b="1" i="0" u="none" strike="noStrike" kern="1200" cap="none" spc="0" normalizeH="0" baseline="0" noProof="0" dirty="0">
              <a:ln>
                <a:noFill/>
              </a:ln>
              <a:solidFill>
                <a:srgbClr val="FF0000"/>
              </a:solidFill>
              <a:effectLst/>
              <a:uLnTx/>
              <a:uFillTx/>
              <a:latin typeface="Times New 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Symbol" panose="05050102010706020507" pitchFamily="18" charset="2"/>
              <a:buChar char="Þ"/>
              <a:tabLst/>
              <a:defRPr/>
            </a:pPr>
            <a:r>
              <a:rPr kumimoji="1" lang="ja-JP" altLang="en-US" sz="2400" b="1" i="0" u="none" strike="noStrike" kern="1200" cap="none" spc="0" normalizeH="0" baseline="0" noProof="0" dirty="0">
                <a:ln>
                  <a:noFill/>
                </a:ln>
                <a:solidFill>
                  <a:srgbClr val="FF0000"/>
                </a:solidFill>
                <a:effectLst/>
                <a:uLnTx/>
                <a:uFillTx/>
                <a:latin typeface="Times New Roman"/>
                <a:ea typeface="ＭＳ Ｐゴシック"/>
                <a:cs typeface="+mn-cs"/>
              </a:rPr>
              <a:t> リスト内包表記の方が圧倒的に早い場合がある。</a:t>
            </a:r>
            <a:endParaRPr kumimoji="1" lang="en-US" altLang="ja-JP" sz="2400" b="1" i="0" u="none" strike="noStrike" kern="1200" cap="none" spc="0" normalizeH="0" baseline="0" noProof="0" dirty="0">
              <a:ln>
                <a:noFill/>
              </a:ln>
              <a:solidFill>
                <a:srgbClr val="FF0000"/>
              </a:solidFill>
              <a:effectLst/>
              <a:uLnTx/>
              <a:uFillTx/>
              <a:latin typeface="Times New 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Symbol" panose="05050102010706020507" pitchFamily="18" charset="2"/>
              <a:buChar char="Þ"/>
              <a:tabLst/>
              <a:defRPr/>
            </a:pP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3047716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ja-JP" altLang="en-US" sz="3600" b="1" dirty="0">
                <a:solidFill>
                  <a:srgbClr val="0000FF"/>
                </a:solidFill>
              </a:rPr>
              <a:t>文字列の整形</a:t>
            </a:r>
            <a:r>
              <a:rPr lang="en-US" altLang="ja-JP" sz="3600" b="1" dirty="0">
                <a:solidFill>
                  <a:srgbClr val="0000FF"/>
                </a:solidFill>
              </a:rPr>
              <a:t>:</a:t>
            </a:r>
            <a:r>
              <a:rPr lang="ja-JP" altLang="en-US" sz="3600" b="1" dirty="0">
                <a:solidFill>
                  <a:srgbClr val="0000FF"/>
                </a:solidFill>
              </a:rPr>
              <a:t> </a:t>
            </a:r>
            <a:r>
              <a:rPr lang="en-US" altLang="ja-JP" sz="3600" b="1" dirty="0">
                <a:solidFill>
                  <a:srgbClr val="0000FF"/>
                </a:solidFill>
              </a:rPr>
              <a:t>.format</a:t>
            </a:r>
            <a:r>
              <a:rPr lang="ja-JP" altLang="en-US" sz="3600" b="1" dirty="0">
                <a:solidFill>
                  <a:srgbClr val="0000FF"/>
                </a:solidFill>
              </a:rPr>
              <a:t> と置換フィールド</a:t>
            </a:r>
          </a:p>
        </p:txBody>
      </p:sp>
      <p:sp>
        <p:nvSpPr>
          <p:cNvPr id="4" name="正方形/長方形 3"/>
          <p:cNvSpPr/>
          <p:nvPr/>
        </p:nvSpPr>
        <p:spPr>
          <a:xfrm>
            <a:off x="114300" y="696516"/>
            <a:ext cx="9029700" cy="575542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参考</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https://gammasoft.jp/blog/python-string-format/</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Python</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の変数はすべてオブジェクト</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文字列型にもいろいろな</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attribute</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メソッド</a:t>
            </a:r>
            <a:r>
              <a:rPr kumimoji="1" lang="en-US" altLang="ja-JP" sz="1600" b="1" i="0"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FF0000"/>
                </a:solidFill>
                <a:effectLst/>
                <a:uLnTx/>
                <a:uFillTx/>
                <a:latin typeface="Times New Roman"/>
                <a:ea typeface="ＭＳ Ｐゴシック"/>
                <a:cs typeface="+mn-cs"/>
              </a:rPr>
              <a:t> </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がある</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 = 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b = 1.0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書式指定なし</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print(“a=“, a, “  b=“, b)</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.format() </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と 置換フィールド </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で文字列を整形する</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  b={}“.format(a, b)         		=&gt; “a=1.0  b=2.0”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という文字列を返す</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print(“a={}  b={}“.format(a, b))		=&gt; print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関数などに渡せる</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f”{</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変数名</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で文字列を整形する</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print(</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f“a</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  b={b}“)</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f”{</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変数名</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で文字列を整形する</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print(</a:t>
            </a:r>
            <a:r>
              <a:rPr kumimoji="1" lang="en-US" altLang="ja-JP" sz="1600" b="0" i="0" u="none" strike="noStrike" kern="1200" cap="none" spc="0" normalizeH="0" baseline="0" noProof="0" dirty="0" err="1">
                <a:ln>
                  <a:noFill/>
                </a:ln>
                <a:solidFill>
                  <a:srgbClr val="000000"/>
                </a:solidFill>
                <a:effectLst/>
                <a:uLnTx/>
                <a:uFillTx/>
                <a:latin typeface="Times New Roman"/>
                <a:ea typeface="ＭＳ Ｐゴシック"/>
                <a:cs typeface="+mn-cs"/>
              </a:rPr>
              <a:t>f“a</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  b={b}“)</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置換フィールド </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インデックス番号</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書式指定</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で文字列を整形する</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{2:.1f}	2</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つ目の引数の値を、浮動小数点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(f)</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として小数点以下</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1</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桁に整形</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{:12.4e}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次の引数の値を、指数形式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(e)</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で小数点以下</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4</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桁、最小幅</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12</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桁で整形</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1028655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0265E5E-C445-4338-A22C-F09D48E3906C}"/>
              </a:ext>
            </a:extLst>
          </p:cNvPr>
          <p:cNvSpPr>
            <a:spLocks noGrp="1" noChangeArrowheads="1"/>
          </p:cNvSpPr>
          <p:nvPr>
            <p:ph type="title"/>
          </p:nvPr>
        </p:nvSpPr>
        <p:spPr>
          <a:xfrm>
            <a:off x="0" y="0"/>
            <a:ext cx="9144000" cy="812800"/>
          </a:xfrm>
        </p:spPr>
        <p:txBody>
          <a:bodyPr/>
          <a:lstStyle/>
          <a:p>
            <a:r>
              <a:rPr lang="en-US" altLang="ja-JP" sz="3600" b="1" dirty="0">
                <a:solidFill>
                  <a:srgbClr val="0000FF"/>
                </a:solidFill>
              </a:rPr>
              <a:t>%</a:t>
            </a:r>
            <a:r>
              <a:rPr lang="ja-JP" altLang="en-US" sz="3600" b="1" dirty="0">
                <a:solidFill>
                  <a:srgbClr val="0000FF"/>
                </a:solidFill>
              </a:rPr>
              <a:t> を使った文字列の整形</a:t>
            </a:r>
            <a:r>
              <a:rPr lang="en-US" altLang="ja-JP" sz="3600" b="1" dirty="0">
                <a:solidFill>
                  <a:srgbClr val="0000FF"/>
                </a:solidFill>
              </a:rPr>
              <a:t>:</a:t>
            </a:r>
            <a:r>
              <a:rPr lang="ja-JP" altLang="en-US" sz="3600" b="1" dirty="0">
                <a:solidFill>
                  <a:srgbClr val="0000FF"/>
                </a:solidFill>
              </a:rPr>
              <a:t> </a:t>
            </a:r>
            <a:r>
              <a:rPr lang="en-US" altLang="ja-JP" sz="3600" b="1" dirty="0">
                <a:solidFill>
                  <a:srgbClr val="0000FF"/>
                </a:solidFill>
              </a:rPr>
              <a:t>C</a:t>
            </a:r>
            <a:r>
              <a:rPr lang="ja-JP" altLang="en-US" sz="3600" b="1" dirty="0">
                <a:solidFill>
                  <a:srgbClr val="0000FF"/>
                </a:solidFill>
              </a:rPr>
              <a:t> の </a:t>
            </a:r>
            <a:r>
              <a:rPr lang="en-US" altLang="ja-JP" sz="3600" b="1" dirty="0" err="1">
                <a:solidFill>
                  <a:srgbClr val="0000FF"/>
                </a:solidFill>
              </a:rPr>
              <a:t>printf</a:t>
            </a:r>
            <a:r>
              <a:rPr lang="ja-JP" altLang="en-US" sz="3600" b="1" dirty="0">
                <a:solidFill>
                  <a:srgbClr val="0000FF"/>
                </a:solidFill>
              </a:rPr>
              <a:t>形式</a:t>
            </a:r>
          </a:p>
        </p:txBody>
      </p:sp>
      <p:sp>
        <p:nvSpPr>
          <p:cNvPr id="4" name="正方形/長方形 3"/>
          <p:cNvSpPr/>
          <p:nvPr/>
        </p:nvSpPr>
        <p:spPr>
          <a:xfrm>
            <a:off x="114300" y="696516"/>
            <a:ext cx="9029700" cy="427809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参考</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https://note.nkmk.me/python-print-basic/</a:t>
            </a:r>
            <a:b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b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 = 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b = 1.0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C</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言語の </a:t>
            </a:r>
            <a:r>
              <a:rPr kumimoji="1" lang="en-US" altLang="ja-JP" sz="1600" b="1" i="0" u="none" strike="noStrike" kern="1200" cap="none" spc="0" normalizeH="0" baseline="0" noProof="0" dirty="0" err="1">
                <a:ln>
                  <a:noFill/>
                </a:ln>
                <a:solidFill>
                  <a:srgbClr val="0000FF"/>
                </a:solidFill>
                <a:effectLst/>
                <a:uLnTx/>
                <a:uFillTx/>
                <a:latin typeface="Times New Roman"/>
                <a:ea typeface="ＭＳ Ｐゴシック"/>
                <a:cs typeface="+mn-cs"/>
              </a:rPr>
              <a:t>printf</a:t>
            </a:r>
            <a:r>
              <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rPr>
              <a:t>()</a:t>
            </a:r>
            <a:r>
              <a:rPr kumimoji="1" lang="ja-JP" altLang="en-US" sz="1600" b="1" i="0" u="none" strike="noStrike" kern="1200" cap="none" spc="0" normalizeH="0" baseline="0" noProof="0" dirty="0">
                <a:ln>
                  <a:noFill/>
                </a:ln>
                <a:solidFill>
                  <a:srgbClr val="0000FF"/>
                </a:solidFill>
                <a:effectLst/>
                <a:uLnTx/>
                <a:uFillTx/>
                <a:latin typeface="Times New Roman"/>
                <a:ea typeface="ＭＳ Ｐゴシック"/>
                <a:cs typeface="+mn-cs"/>
              </a:rPr>
              <a:t> 関数と同じ書式も使える</a:t>
            </a:r>
            <a:endParaRPr kumimoji="1" lang="en-US" altLang="ja-JP" sz="1600" b="1" i="0" u="none" strike="noStrike" kern="1200" cap="none" spc="0" normalizeH="0" baseline="0" noProof="0" dirty="0">
              <a:ln>
                <a:noFill/>
              </a:ln>
              <a:solidFill>
                <a:srgbClr val="0000FF"/>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1" u="none" strike="noStrike" kern="1200" cap="none" spc="0" normalizeH="0" baseline="0" noProof="0" dirty="0">
                <a:ln>
                  <a:noFill/>
                </a:ln>
                <a:solidFill>
                  <a:srgbClr val="FF0000"/>
                </a:solidFill>
                <a:effectLst/>
                <a:uLnTx/>
                <a:uFillTx/>
                <a:latin typeface="Times New Roman"/>
                <a:ea typeface="ＭＳ Ｐゴシック"/>
                <a:cs typeface="+mn-cs"/>
              </a:rPr>
              <a:t>注意</a:t>
            </a:r>
            <a:r>
              <a:rPr kumimoji="1" lang="en-US" altLang="ja-JP" sz="1600" b="0" i="1" u="none" strike="noStrike" kern="1200" cap="none" spc="0" normalizeH="0" baseline="0" noProof="0" dirty="0">
                <a:ln>
                  <a:noFill/>
                </a:ln>
                <a:solidFill>
                  <a:srgbClr val="FF0000"/>
                </a:solidFill>
                <a:effectLst/>
                <a:uLnTx/>
                <a:uFillTx/>
                <a:latin typeface="Times New Roman"/>
                <a:ea typeface="ＭＳ Ｐゴシック"/>
                <a:cs typeface="+mn-cs"/>
              </a:rPr>
              <a:t>:</a:t>
            </a:r>
            <a:r>
              <a:rPr kumimoji="1" lang="ja-JP" altLang="en-US" sz="1600" b="0" i="1" u="none" strike="noStrike" kern="1200" cap="none" spc="0" normalizeH="0" baseline="0" noProof="0" dirty="0">
                <a:ln>
                  <a:noFill/>
                </a:ln>
                <a:solidFill>
                  <a:srgbClr val="FF0000"/>
                </a:solidFill>
                <a:effectLst/>
                <a:uLnTx/>
                <a:uFillTx/>
                <a:latin typeface="Times New Roman"/>
                <a:ea typeface="ＭＳ Ｐゴシック"/>
                <a:cs typeface="+mn-cs"/>
              </a:rPr>
              <a:t> 変数の型によっては変換に失敗する。</a:t>
            </a:r>
            <a:r>
              <a:rPr kumimoji="1" lang="en-US" altLang="ja-JP" sz="1600" b="0" i="1" u="none" strike="noStrike" kern="1200" cap="none" spc="0" normalizeH="0" baseline="0" noProof="0" dirty="0">
                <a:ln>
                  <a:noFill/>
                </a:ln>
                <a:solidFill>
                  <a:srgbClr val="FF0000"/>
                </a:solidFill>
                <a:effectLst/>
                <a:uLnTx/>
                <a:uFillTx/>
                <a:latin typeface="Times New Roman"/>
                <a:ea typeface="ＭＳ Ｐゴシック"/>
                <a:cs typeface="+mn-cs"/>
              </a:rPr>
              <a:t>.format()</a:t>
            </a:r>
            <a:r>
              <a:rPr kumimoji="1" lang="ja-JP" altLang="en-US" sz="1600" b="0" i="1" u="none" strike="noStrike" kern="1200" cap="none" spc="0" normalizeH="0" baseline="0" noProof="0" dirty="0">
                <a:ln>
                  <a:noFill/>
                </a:ln>
                <a:solidFill>
                  <a:srgbClr val="FF0000"/>
                </a:solidFill>
                <a:effectLst/>
                <a:uLnTx/>
                <a:uFillTx/>
                <a:latin typeface="Times New Roman"/>
                <a:ea typeface="ＭＳ Ｐゴシック"/>
                <a:cs typeface="+mn-cs"/>
              </a:rPr>
              <a:t>を推奨</a:t>
            </a:r>
            <a:endParaRPr kumimoji="1" lang="en-US" altLang="ja-JP" sz="1600" b="0" i="1" u="none" strike="noStrike" kern="1200" cap="none" spc="0" normalizeH="0" baseline="0" noProof="0" dirty="0">
              <a:ln>
                <a:noFill/>
              </a:ln>
              <a:solidFill>
                <a:srgbClr val="FF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“a=%3.1f  b=%3.2f“ % (a, b)                         =&gt; “a=1.0  b=1.00”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という文字列を返す</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print(“a=%3.1f  b=%3.2f“ % (a, b))		=&gt; print</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関数などに渡せる</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%5d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整数型で最低</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5</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桁</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%12.4g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浮動小数点型で小数点以下</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4</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桁、最低</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12</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桁</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%s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文字列型を右詰めで表示</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rPr>
              <a:t>%-s	</a:t>
            </a: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文字列型を左詰めで表示</a:t>
            </a: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Tree>
    <p:extLst>
      <p:ext uri="{BB962C8B-B14F-4D97-AF65-F5344CB8AC3E}">
        <p14:creationId xmlns:p14="http://schemas.microsoft.com/office/powerpoint/2010/main" val="19656075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2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777</TotalTime>
  <Words>3950</Words>
  <Application>Microsoft Office PowerPoint</Application>
  <PresentationFormat>画面に合わせる (4:3)</PresentationFormat>
  <Paragraphs>331</Paragraphs>
  <Slides>17</Slides>
  <Notes>17</Notes>
  <HiddenSlides>0</HiddenSlides>
  <MMClips>0</MMClips>
  <ScaleCrop>false</ScaleCrop>
  <HeadingPairs>
    <vt:vector size="6" baseType="variant">
      <vt:variant>
        <vt:lpstr>使用されているフォント</vt:lpstr>
      </vt:variant>
      <vt:variant>
        <vt:i4>6</vt:i4>
      </vt:variant>
      <vt:variant>
        <vt:lpstr>テーマ</vt:lpstr>
      </vt:variant>
      <vt:variant>
        <vt:i4>3</vt:i4>
      </vt:variant>
      <vt:variant>
        <vt:lpstr>スライド タイトル</vt:lpstr>
      </vt:variant>
      <vt:variant>
        <vt:i4>17</vt:i4>
      </vt:variant>
    </vt:vector>
  </HeadingPairs>
  <TitlesOfParts>
    <vt:vector size="26" baseType="lpstr">
      <vt:lpstr>游ゴシック</vt:lpstr>
      <vt:lpstr>Arial</vt:lpstr>
      <vt:lpstr>Calibri</vt:lpstr>
      <vt:lpstr>Calibri Light</vt:lpstr>
      <vt:lpstr>Symbol</vt:lpstr>
      <vt:lpstr>Times New Roman</vt:lpstr>
      <vt:lpstr>Office テーマ</vt:lpstr>
      <vt:lpstr>標準デザイン</vt:lpstr>
      <vt:lpstr>12_標準デザイン</vt:lpstr>
      <vt:lpstr>python</vt:lpstr>
      <vt:lpstr>Pythonの基礎: Major versionの違い</vt:lpstr>
      <vt:lpstr>Pythonと他言語の比較</vt:lpstr>
      <vt:lpstr>Pythonと他言語の比較</vt:lpstr>
      <vt:lpstr>PythonのTips: 局所変数と大域変数</vt:lpstr>
      <vt:lpstr>Pythonのfor 文</vt:lpstr>
      <vt:lpstr>for 文とリスト内包表記</vt:lpstr>
      <vt:lpstr>文字列の整形: .format と置換フィールド</vt:lpstr>
      <vt:lpstr>% を使った文字列の整形: C の printf形式</vt:lpstr>
      <vt:lpstr>Pythonのお約束: __name__ 変数</vt:lpstr>
      <vt:lpstr>神谷作成 pythonプログラムの構造</vt:lpstr>
      <vt:lpstr>神谷作製 pythonプログラムの構造</vt:lpstr>
      <vt:lpstr>Pythonのエラー処理: try ~ except</vt:lpstr>
      <vt:lpstr>getarg() 関数</vt:lpstr>
      <vt:lpstr>Pythonと他言語の比較: モジュール</vt:lpstr>
      <vt:lpstr>よく使うpythonモジュール</vt:lpstr>
      <vt:lpstr>matplotlibでのグラフ表示</vt:lpstr>
    </vt:vector>
  </TitlesOfParts>
  <Company>東京工業大学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レポートS6点群のステレオ投影</dc:title>
  <dc:creator>神谷利夫</dc:creator>
  <cp:lastModifiedBy>神谷 利夫</cp:lastModifiedBy>
  <cp:revision>131</cp:revision>
  <dcterms:created xsi:type="dcterms:W3CDTF">2013-04-22T01:26:47Z</dcterms:created>
  <dcterms:modified xsi:type="dcterms:W3CDTF">2021-08-11T01:04:45Z</dcterms:modified>
</cp:coreProperties>
</file>